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5" r:id="rId3"/>
    <p:sldId id="262" r:id="rId4"/>
    <p:sldId id="261" r:id="rId5"/>
    <p:sldId id="267" r:id="rId6"/>
    <p:sldId id="266" r:id="rId7"/>
    <p:sldId id="260" r:id="rId8"/>
    <p:sldId id="259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B077AC-639E-BB49-ACC8-1CC5F9700F83}" v="46" dt="2026-09-23T15:21:56.085"/>
    <p1510:client id="{6274DED1-2E46-2423-8C24-742E3E967BAF}" v="6" dt="2026-09-23T16:20:38.815"/>
    <p1510:client id="{6B0E5145-3CE9-379C-E946-44B1A0E17283}" v="40" dt="2026-09-23T18:44:02.281"/>
    <p1510:client id="{AD8F1806-6EA3-82E9-B290-8D923287A7DE}" v="181" dt="2026-09-23T15:05:57.7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4650"/>
  </p:normalViewPr>
  <p:slideViewPr>
    <p:cSldViewPr snapToGrid="0">
      <p:cViewPr varScale="1">
        <p:scale>
          <a:sx n="97" d="100"/>
          <a:sy n="97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viewProps" Target="viewProps.xml" Id="rId13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presProps" Target="presProps.xml" Id="rId12" /><Relationship Type="http://schemas.microsoft.com/office/2015/10/relationships/revisionInfo" Target="revisionInfo.xml" Id="rId17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notesMaster" Target="notesMasters/notesMaster1.xml" Id="rId11" /><Relationship Type="http://schemas.openxmlformats.org/officeDocument/2006/relationships/slide" Target="slides/slide4.xml" Id="rId5" /><Relationship Type="http://schemas.openxmlformats.org/officeDocument/2006/relationships/tableStyles" Target="tableStyles.xml" Id="rId15" /><Relationship Type="http://schemas.openxmlformats.org/officeDocument/2006/relationships/slide" Target="slides/slide9.xml" Id="rId10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theme" Target="theme/theme1.xml" Id="rId1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F3A60-6D5C-44C4-8037-15267F5A45C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754EA2-2953-4487-A188-8D26307CBA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79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2885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01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018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603569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618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3247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367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18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518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042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316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779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694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13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9956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10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041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7E54E-96D4-460C-9FDA-5C924D19DD2E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01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3854456" y="1283052"/>
            <a:ext cx="1421089" cy="179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2555875" y="3071217"/>
            <a:ext cx="4032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200" b="1" dirty="0">
                <a:latin typeface="Arial"/>
                <a:cs typeface="Arial"/>
              </a:rPr>
              <a:t>How To Pass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200" b="1" dirty="0">
                <a:latin typeface="Arial"/>
                <a:cs typeface="Arial"/>
              </a:rPr>
              <a:t>National 5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200" b="1" dirty="0">
                <a:latin typeface="Arial"/>
                <a:cs typeface="Arial"/>
              </a:rPr>
              <a:t>Physical Education</a:t>
            </a:r>
          </a:p>
        </p:txBody>
      </p:sp>
      <p:pic>
        <p:nvPicPr>
          <p:cNvPr id="3078" name="Picture 2" descr="H:\Documents\2017-2018\Wider Achievement\DHS Logos\WEB RGB\BuccleuchWE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56405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 descr="H:\Documents\2017-2018\Wider Achievement\DHS Logos\WEB RGB\CaerlaverochWE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456405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 descr="H:\Documents\2017-2018\Wider Achievement\DHS Logos\WEB RGB\DevorgillaWE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0" y="4566799"/>
            <a:ext cx="8096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1876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5375"/>
    </mc:Choice>
    <mc:Fallback>
      <p:transition advTm="537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01200" cy="1485900"/>
          </a:xfrm>
        </p:spPr>
        <p:txBody>
          <a:bodyPr/>
          <a:lstStyle/>
          <a:p>
            <a:pPr algn="ctr"/>
            <a:r>
              <a:rPr lang="en-GB" b="1" dirty="0">
                <a:cs typeface="Calibri Light"/>
              </a:rPr>
              <a:t>Course Deadlines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94040A-F686-392C-710F-5B64663C01E9}"/>
              </a:ext>
            </a:extLst>
          </p:cNvPr>
          <p:cNvSpPr txBox="1"/>
          <p:nvPr/>
        </p:nvSpPr>
        <p:spPr>
          <a:xfrm>
            <a:off x="680668" y="2467581"/>
            <a:ext cx="778687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b="1" dirty="0">
                <a:cs typeface="Calibri"/>
              </a:rPr>
              <a:t>Portfolio – Due Thursday 25th March </a:t>
            </a:r>
            <a:endParaRPr lang="en-US" sz="2400" b="1" dirty="0">
              <a:ea typeface="Calibri" panose="020F0502020204030204"/>
              <a:cs typeface="Calibri"/>
            </a:endParaRPr>
          </a:p>
          <a:p>
            <a:pPr algn="ctr"/>
            <a:endParaRPr lang="en-GB" sz="2400" b="1" dirty="0">
              <a:cs typeface="Calibri"/>
            </a:endParaRPr>
          </a:p>
          <a:p>
            <a:pPr algn="ctr"/>
            <a:endParaRPr lang="en-GB" sz="2400" b="1" dirty="0">
              <a:cs typeface="Calibri"/>
            </a:endParaRPr>
          </a:p>
          <a:p>
            <a:pPr algn="ctr"/>
            <a:r>
              <a:rPr lang="en-GB" sz="2400" b="1" dirty="0">
                <a:cs typeface="Calibri"/>
              </a:rPr>
              <a:t>One-off performances – Due Thursday 25th March </a:t>
            </a:r>
            <a:endParaRPr lang="en-GB" sz="2400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6877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2528"/>
    </mc:Choice>
    <mc:Fallback>
      <p:transition advTm="3252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01200" cy="1485900"/>
          </a:xfrm>
        </p:spPr>
        <p:txBody>
          <a:bodyPr/>
          <a:lstStyle/>
          <a:p>
            <a:pPr algn="ctr"/>
            <a:r>
              <a:rPr lang="en-GB" b="1" dirty="0"/>
              <a:t>N5 Course Outline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82240"/>
              </p:ext>
            </p:extLst>
          </p:nvPr>
        </p:nvGraphicFramePr>
        <p:xfrm>
          <a:off x="547411" y="1533351"/>
          <a:ext cx="8042788" cy="3793982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4021394">
                  <a:extLst>
                    <a:ext uri="{9D8B030D-6E8A-4147-A177-3AD203B41FA5}">
                      <a16:colId xmlns:a16="http://schemas.microsoft.com/office/drawing/2014/main" val="3525265775"/>
                    </a:ext>
                  </a:extLst>
                </a:gridCol>
                <a:gridCol w="4021394">
                  <a:extLst>
                    <a:ext uri="{9D8B030D-6E8A-4147-A177-3AD203B41FA5}">
                      <a16:colId xmlns:a16="http://schemas.microsoft.com/office/drawing/2014/main" val="3630494621"/>
                    </a:ext>
                  </a:extLst>
                </a:gridCol>
              </a:tblGrid>
              <a:tr h="96457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/>
                        <a:t>COURSE OUTLINE (120 MARKS)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107627"/>
                  </a:ext>
                </a:extLst>
              </a:tr>
              <a:tr h="2829411">
                <a:tc>
                  <a:txBody>
                    <a:bodyPr/>
                    <a:lstStyle/>
                    <a:p>
                      <a:r>
                        <a:rPr lang="en-GB" sz="2000" b="1" dirty="0"/>
                        <a:t>Portfolio – 60 marks total (50%)</a:t>
                      </a:r>
                    </a:p>
                    <a:p>
                      <a:endParaRPr lang="en-GB" sz="2000" dirty="0"/>
                    </a:p>
                    <a:p>
                      <a:r>
                        <a:rPr lang="en-GB" sz="2000" dirty="0"/>
                        <a:t>Made</a:t>
                      </a:r>
                      <a:r>
                        <a:rPr lang="en-GB" sz="2000" baseline="0" dirty="0"/>
                        <a:t> up of three sections</a:t>
                      </a:r>
                    </a:p>
                    <a:p>
                      <a:endParaRPr lang="en-GB" sz="2000" baseline="0" dirty="0"/>
                    </a:p>
                    <a:p>
                      <a:r>
                        <a:rPr lang="en-GB" sz="2000" dirty="0"/>
                        <a:t>Which is completed as on-going assessment throughout the year</a:t>
                      </a:r>
                    </a:p>
                    <a:p>
                      <a:endParaRPr lang="en-GB" sz="2000" dirty="0"/>
                    </a:p>
                    <a:p>
                      <a:r>
                        <a:rPr lang="en-GB" sz="2000" dirty="0"/>
                        <a:t>No exam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b="1" dirty="0"/>
                        <a:t>Performance – 60 marks total (50%)</a:t>
                      </a:r>
                    </a:p>
                    <a:p>
                      <a:endParaRPr lang="en-GB" sz="2000" dirty="0"/>
                    </a:p>
                    <a:p>
                      <a:r>
                        <a:rPr lang="en-GB" sz="2000" dirty="0"/>
                        <a:t>2 assessed performances in an activity of pupils' choice</a:t>
                      </a:r>
                    </a:p>
                    <a:p>
                      <a:endParaRPr lang="en-GB" dirty="0"/>
                    </a:p>
                    <a:p>
                      <a:endParaRPr lang="en-GB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759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1215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2528"/>
    </mc:Choice>
    <mc:Fallback>
      <p:transition advTm="3252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601200" cy="1485900"/>
          </a:xfrm>
        </p:spPr>
        <p:txBody>
          <a:bodyPr/>
          <a:lstStyle/>
          <a:p>
            <a:pPr algn="ctr"/>
            <a:r>
              <a:rPr lang="en-GB" b="1" dirty="0"/>
              <a:t>N5 Course Content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187450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u="sng" dirty="0"/>
              <a:t>Portfolio</a:t>
            </a:r>
          </a:p>
          <a:p>
            <a:endParaRPr lang="en-GB" u="sng" dirty="0"/>
          </a:p>
          <a:p>
            <a:r>
              <a:rPr lang="en-GB" u="sng" dirty="0"/>
              <a:t>Section 1</a:t>
            </a:r>
          </a:p>
          <a:p>
            <a:pPr lvl="1"/>
            <a:r>
              <a:rPr lang="en-GB" dirty="0"/>
              <a:t>1 question (8 marks)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Explain factors impacting on performance</a:t>
            </a:r>
          </a:p>
          <a:p>
            <a:r>
              <a:rPr lang="en-GB" u="sng" dirty="0"/>
              <a:t>Section 2</a:t>
            </a:r>
          </a:p>
          <a:p>
            <a:pPr lvl="1"/>
            <a:r>
              <a:rPr lang="en-GB" dirty="0"/>
              <a:t>9 questions (29 marks)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Planning, developing and implementing approaches to improve performance</a:t>
            </a:r>
          </a:p>
          <a:p>
            <a:r>
              <a:rPr lang="en-GB" u="sng" dirty="0"/>
              <a:t>Section 3</a:t>
            </a:r>
          </a:p>
          <a:p>
            <a:pPr lvl="1"/>
            <a:r>
              <a:rPr lang="en-GB" dirty="0"/>
              <a:t>6 questions (23 marks)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Monitoring, recording and evaluating performance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64736" y="1187450"/>
            <a:ext cx="4779264" cy="4983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u="sng" dirty="0"/>
              <a:t>Practical assessment</a:t>
            </a:r>
          </a:p>
          <a:p>
            <a:pPr algn="ctr"/>
            <a:endParaRPr lang="en-GB" sz="1600" u="sng" dirty="0"/>
          </a:p>
          <a:p>
            <a:r>
              <a:rPr lang="en-GB" sz="1600" dirty="0"/>
              <a:t>Repertoire of skills— the range of fundamental to complex skills displayed in the performance (8 marks) </a:t>
            </a:r>
          </a:p>
          <a:p>
            <a:endParaRPr lang="en-GB" sz="1600" dirty="0"/>
          </a:p>
          <a:p>
            <a:pPr marL="6350" indent="-6350">
              <a:lnSpc>
                <a:spcPct val="108000"/>
              </a:lnSpc>
              <a:spcAft>
                <a:spcPts val="5"/>
              </a:spcAft>
            </a:pPr>
            <a:r>
              <a:rPr lang="en-GB" sz="1600" dirty="0"/>
              <a:t>Control and fluency— the quality of the actions and transitions between skills (6 marks)</a:t>
            </a:r>
          </a:p>
          <a:p>
            <a:pPr marL="6350" indent="-6350">
              <a:lnSpc>
                <a:spcPct val="108000"/>
              </a:lnSpc>
              <a:spcAft>
                <a:spcPts val="5"/>
              </a:spcAft>
            </a:pPr>
            <a:r>
              <a:rPr lang="en-GB" sz="1600" dirty="0"/>
              <a:t> </a:t>
            </a:r>
          </a:p>
          <a:p>
            <a:r>
              <a:rPr lang="en-GB" sz="1600" dirty="0"/>
              <a:t>Effective decision making is evident (6 marks)</a:t>
            </a:r>
          </a:p>
          <a:p>
            <a:r>
              <a:rPr lang="en-GB" sz="1600" dirty="0"/>
              <a:t> </a:t>
            </a:r>
          </a:p>
          <a:p>
            <a:r>
              <a:rPr lang="en-GB" sz="1600" dirty="0"/>
              <a:t>Using and applying straightforward composition, tactics or roles safely and effectively (6 marks) </a:t>
            </a:r>
          </a:p>
          <a:p>
            <a:endParaRPr lang="en-GB" sz="1600" dirty="0"/>
          </a:p>
          <a:p>
            <a:r>
              <a:rPr lang="en-GB" sz="1600" dirty="0"/>
              <a:t>Extent to which rules and regulations are followed and etiquette is displayed (2 marks) </a:t>
            </a:r>
          </a:p>
          <a:p>
            <a:endParaRPr lang="en-GB" sz="1600" dirty="0"/>
          </a:p>
          <a:p>
            <a:r>
              <a:rPr lang="en-GB" sz="1600" dirty="0"/>
              <a:t>Extent to which emotions are controlled on the day of the performance (2 marks) </a:t>
            </a:r>
          </a:p>
          <a:p>
            <a:pPr algn="ctr"/>
            <a:endParaRPr lang="en-GB" sz="800" dirty="0">
              <a:solidFill>
                <a:srgbClr val="000000"/>
              </a:solidFill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06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62898"/>
    </mc:Choice>
    <mc:Fallback>
      <p:transition advTm="6289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39BB0-9FA4-4F87-2A7E-1811C8C1E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398" y="96769"/>
            <a:ext cx="7886700" cy="1325563"/>
          </a:xfrm>
        </p:spPr>
        <p:txBody>
          <a:bodyPr/>
          <a:lstStyle/>
          <a:p>
            <a:r>
              <a:rPr lang="en-GB" b="1" u="sng" dirty="0">
                <a:ea typeface="Calibri Light"/>
                <a:cs typeface="Calibri Light"/>
              </a:rPr>
              <a:t>Performance Marking Criteria 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062206-229B-7890-56FA-82EB4DF1EC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639" y="1298851"/>
            <a:ext cx="9147276" cy="536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1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40E1B-D1BE-C191-45D5-C2D19DE82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8481"/>
            <a:ext cx="7886700" cy="1325563"/>
          </a:xfrm>
        </p:spPr>
        <p:txBody>
          <a:bodyPr/>
          <a:lstStyle/>
          <a:p>
            <a:pPr algn="ctr"/>
            <a:r>
              <a:rPr lang="en-GB" b="1" u="sng" dirty="0"/>
              <a:t>Improving Practical Performance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D9AE4B-FA85-C0B7-A6DA-57A1145EBE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" t="18752" r="6875" b="4455"/>
          <a:stretch>
            <a:fillRect/>
          </a:stretch>
        </p:blipFill>
        <p:spPr>
          <a:xfrm>
            <a:off x="-3948" y="1153251"/>
            <a:ext cx="9162431" cy="553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48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5900"/>
          </a:xfrm>
        </p:spPr>
        <p:txBody>
          <a:bodyPr/>
          <a:lstStyle/>
          <a:p>
            <a:pPr algn="ctr"/>
            <a:r>
              <a:rPr lang="en-GB" b="1" dirty="0"/>
              <a:t>What Pupils Need To Do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187450"/>
            <a:ext cx="9144000" cy="44627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b="1" u="sng" dirty="0"/>
              <a:t>Checklist</a:t>
            </a:r>
            <a:endParaRPr lang="en-GB" sz="2400" b="1" u="sng">
              <a:ea typeface="Calibri"/>
              <a:cs typeface="Calibri"/>
            </a:endParaRPr>
          </a:p>
          <a:p>
            <a:pPr algn="ctr"/>
            <a:endParaRPr lang="en-GB" sz="2400" u="sng" dirty="0"/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Keep up-to-date with work/homework.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If absent, the pupil should ask their teacher what work they have missed.</a:t>
            </a:r>
            <a:endParaRPr lang="en-GB" sz="2400" dirty="0">
              <a:ea typeface="Calibri"/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Always be prepared for both practical and theory classes.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If a pupil wants to compete in an activity outside of school for their ‘one-off practical assessment’, it is the pupil's responsibility to arrange this with the class teacher in advance of practical deadlines.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Use all support materials to help with answering portfolio. </a:t>
            </a:r>
            <a:endParaRPr lang="en-GB" sz="2400" dirty="0">
              <a:ea typeface="Calibri"/>
              <a:cs typeface="Calibri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Lastly, if you are stuck with anything, please ask the teacher</a:t>
            </a:r>
            <a:r>
              <a:rPr lang="en-GB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521348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52791"/>
    </mc:Choice>
    <mc:Fallback>
      <p:transition advTm="5279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5900"/>
          </a:xfrm>
        </p:spPr>
        <p:txBody>
          <a:bodyPr/>
          <a:lstStyle/>
          <a:p>
            <a:pPr algn="ctr"/>
            <a:r>
              <a:rPr lang="en-GB" b="1" dirty="0"/>
              <a:t>Tools To Help Pass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187450"/>
            <a:ext cx="9144000" cy="304698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2400" b="1" u="sng" dirty="0"/>
              <a:t>Help list</a:t>
            </a:r>
            <a:endParaRPr lang="en-GB" sz="2400" b="1" u="sng">
              <a:ea typeface="Calibri"/>
              <a:cs typeface="Calibri"/>
            </a:endParaRPr>
          </a:p>
          <a:p>
            <a:pPr algn="ctr"/>
            <a:endParaRPr lang="en-GB" sz="2400" u="sng" dirty="0"/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Class booklet (has example answers and how to structure your answers).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Qualification Scotland Course specification on the QS website (gives marking schemes and what knowledge you need to know).</a:t>
            </a:r>
          </a:p>
          <a:p>
            <a:pPr marL="342900" indent="-342900">
              <a:buAutoNum type="arabicPeriod"/>
            </a:pPr>
            <a:r>
              <a:rPr lang="en-GB" sz="2400" dirty="0">
                <a:ea typeface="Calibri"/>
                <a:cs typeface="Calibri"/>
              </a:rPr>
              <a:t>BBC bitesize.</a:t>
            </a:r>
            <a:endParaRPr lang="en-GB" sz="2400" dirty="0"/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Study support (Tuesday afterschool in G-74).</a:t>
            </a:r>
            <a:endParaRPr lang="en-GB" sz="2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6367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6731"/>
    </mc:Choice>
    <mc:Fallback>
      <p:transition advTm="3673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ticky notes with question marks">
            <a:extLst>
              <a:ext uri="{FF2B5EF4-FFF2-40B4-BE49-F238E27FC236}">
                <a16:creationId xmlns:a16="http://schemas.microsoft.com/office/drawing/2014/main" id="{FFD356E4-D2E4-5D71-C448-26B1AE1613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07" r="2523" b="-3"/>
          <a:stretch>
            <a:fillRect/>
          </a:stretch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392E96-47E9-B693-DB90-8EF271E71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b="1" dirty="0">
                <a:solidFill>
                  <a:srgbClr val="FFFFFF"/>
                </a:solidFill>
              </a:rPr>
              <a:t>Questions?</a:t>
            </a:r>
            <a:endParaRPr lang="en-US" sz="7200" b="1" dirty="0">
              <a:solidFill>
                <a:srgbClr val="FFFFFF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613229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378</Words>
  <Application>Microsoft Office PowerPoint</Application>
  <PresentationFormat>On-screen Show (4:3)</PresentationFormat>
  <Paragraphs>68</Paragraphs>
  <Slides>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Course Deadlines</vt:lpstr>
      <vt:lpstr>N5 Course Outline</vt:lpstr>
      <vt:lpstr>N5 Course Content</vt:lpstr>
      <vt:lpstr>Performance Marking Criteria </vt:lpstr>
      <vt:lpstr>Improving Practical Performance</vt:lpstr>
      <vt:lpstr>What Pupils Need To Do</vt:lpstr>
      <vt:lpstr>Tools To Help Pass</vt:lpstr>
      <vt:lpstr>Questions?</vt:lpstr>
    </vt:vector>
  </TitlesOfParts>
  <Company>Dumfries and Galloway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Scott</dc:creator>
  <cp:lastModifiedBy>Ben Mitchell</cp:lastModifiedBy>
  <cp:revision>109</cp:revision>
  <dcterms:created xsi:type="dcterms:W3CDTF">2020-09-02T13:53:26Z</dcterms:created>
  <dcterms:modified xsi:type="dcterms:W3CDTF">2026-09-23T18:44:02Z</dcterms:modified>
</cp:coreProperties>
</file>