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62"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87"/>
  </p:normalViewPr>
  <p:slideViewPr>
    <p:cSldViewPr snapToGrid="0" snapToObjects="1">
      <p:cViewPr varScale="1">
        <p:scale>
          <a:sx n="104" d="100"/>
          <a:sy n="104" d="100"/>
        </p:scale>
        <p:origin x="89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C713-274D-9E4D-A7C6-3F110CD3529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6604E9F-A375-C349-A6E5-03B4C8CA3D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46C1037-2663-0046-BF98-185C37246298}"/>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5" name="Footer Placeholder 4">
            <a:extLst>
              <a:ext uri="{FF2B5EF4-FFF2-40B4-BE49-F238E27FC236}">
                <a16:creationId xmlns:a16="http://schemas.microsoft.com/office/drawing/2014/main" id="{BEA89EAD-88A3-B447-B6C3-E9B690FEC1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1C3AE-1E2F-A648-8161-C58BC69F4884}"/>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3682149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CBF91-9DF5-194C-AB57-9680FDCA64B8}"/>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5AF6F92-6EEE-8340-9100-1AA3F86D8D8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768AE3-1C6F-FF4B-9746-9CFEAC323691}"/>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5" name="Footer Placeholder 4">
            <a:extLst>
              <a:ext uri="{FF2B5EF4-FFF2-40B4-BE49-F238E27FC236}">
                <a16:creationId xmlns:a16="http://schemas.microsoft.com/office/drawing/2014/main" id="{B65AD073-6270-4B46-BFE6-D507EBC60C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E214BA-3177-D244-AADE-41E2A2D107ED}"/>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2482316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A0364-9804-8743-949A-B87007D6703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849FEE2-85D1-C84B-813A-A46610BF25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0A5498D-A62F-DA44-86EC-CB6C173F4E0E}"/>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5" name="Footer Placeholder 4">
            <a:extLst>
              <a:ext uri="{FF2B5EF4-FFF2-40B4-BE49-F238E27FC236}">
                <a16:creationId xmlns:a16="http://schemas.microsoft.com/office/drawing/2014/main" id="{1722DFFC-F7B3-7044-9CCC-F507403543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BE30AB-6D0C-7242-917B-BBCD52339C2E}"/>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753657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91053-5CCF-324E-8B31-F21972ADC73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F8C1A60-68D3-B04A-837F-773B7CBC3F5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A1CBB8C-46D1-AE43-A879-78665BEBB97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591D890-2F2F-5148-AF51-013F40F77426}"/>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6" name="Footer Placeholder 5">
            <a:extLst>
              <a:ext uri="{FF2B5EF4-FFF2-40B4-BE49-F238E27FC236}">
                <a16:creationId xmlns:a16="http://schemas.microsoft.com/office/drawing/2014/main" id="{1EEA9E18-C3DB-BC42-82BC-2DB3C20845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5EB58D-0D3E-1448-AE4E-C0B4031CB975}"/>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1471086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8CB83-6153-934A-AF65-F2B2346480E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44E5EE4-D7CD-A74E-9B4A-3DED25C04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0EAF452-4F7F-3D49-8F9A-3E7AF675E5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0AEDD1FF-2C38-5E4C-9B2D-2E3749E7FB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AB0E38B-43D3-C94B-AF82-95A51AD1A81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CE77CC3-836D-8E42-AB7C-D928F296D56D}"/>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8" name="Footer Placeholder 7">
            <a:extLst>
              <a:ext uri="{FF2B5EF4-FFF2-40B4-BE49-F238E27FC236}">
                <a16:creationId xmlns:a16="http://schemas.microsoft.com/office/drawing/2014/main" id="{8794B495-4046-ED40-B462-6877D676AFF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1D0E48-D86F-A54E-882B-17393E2C52A1}"/>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2097534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0D7CA-74B1-6147-9EA9-3FB2E3AD321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91C3F9B-EE26-084A-91F2-E95CC45697A0}"/>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4" name="Footer Placeholder 3">
            <a:extLst>
              <a:ext uri="{FF2B5EF4-FFF2-40B4-BE49-F238E27FC236}">
                <a16:creationId xmlns:a16="http://schemas.microsoft.com/office/drawing/2014/main" id="{9C4AF5D9-C79F-984D-8FD7-AC7BF9EAE4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4AAE7D0-93CD-724C-9919-8CAD7B296724}"/>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731234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2109D6-0A48-E147-AB7E-4863A0321B3F}"/>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3" name="Footer Placeholder 2">
            <a:extLst>
              <a:ext uri="{FF2B5EF4-FFF2-40B4-BE49-F238E27FC236}">
                <a16:creationId xmlns:a16="http://schemas.microsoft.com/office/drawing/2014/main" id="{CE5B2886-A8A3-664D-BE50-A01B6B648BA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0C6D27D-198D-B04D-9014-44F30E210E8F}"/>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2770119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691CC-9F37-6B4E-A4E2-A3BDAFAD75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B3DC89F-2715-D74D-B96D-DBC27B9BD7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DD52628-DB19-7D46-82F1-FCC775190A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58F6723-BCE4-F445-8C06-E979C0B5EAAA}"/>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6" name="Footer Placeholder 5">
            <a:extLst>
              <a:ext uri="{FF2B5EF4-FFF2-40B4-BE49-F238E27FC236}">
                <a16:creationId xmlns:a16="http://schemas.microsoft.com/office/drawing/2014/main" id="{BA04A427-BEED-8348-A65A-FA4C9C75A7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DF72E3-2AA1-A543-9740-E7B2E63CDB7B}"/>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716261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FA50D-53FC-E845-89D0-2B4E4476F37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4E0F7E6-EFE7-A34B-A9D9-1B135C676A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8998A5-B76D-9947-8E01-BB1160A815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F72A8C0-33A5-154B-8A2B-649583A6853B}"/>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6" name="Footer Placeholder 5">
            <a:extLst>
              <a:ext uri="{FF2B5EF4-FFF2-40B4-BE49-F238E27FC236}">
                <a16:creationId xmlns:a16="http://schemas.microsoft.com/office/drawing/2014/main" id="{224A83AE-E60D-954B-91B9-A8DFDBA467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491B0E-87FA-7847-9601-BCB7A5AD7878}"/>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2875568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4535-E99D-3D4A-B4AB-559CBC3C36A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9A6C3AA-D72A-5C4C-B148-C8652387A93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D17B0F-26CA-9640-AABF-91DBBD20DCCC}"/>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5" name="Footer Placeholder 4">
            <a:extLst>
              <a:ext uri="{FF2B5EF4-FFF2-40B4-BE49-F238E27FC236}">
                <a16:creationId xmlns:a16="http://schemas.microsoft.com/office/drawing/2014/main" id="{1B8D6E33-1852-3147-9636-05ACD345FF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21B063-6029-374F-B74F-957A785BE91F}"/>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111001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879ED1-43B7-9241-97C1-AC3A310CAF62}"/>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07A7DF3-7619-B74F-8BDA-7FDD9EAD737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26635C8-C700-0541-9D81-C27468B43FB7}"/>
              </a:ext>
            </a:extLst>
          </p:cNvPr>
          <p:cNvSpPr>
            <a:spLocks noGrp="1"/>
          </p:cNvSpPr>
          <p:nvPr>
            <p:ph type="dt" sz="half" idx="10"/>
          </p:nvPr>
        </p:nvSpPr>
        <p:spPr/>
        <p:txBody>
          <a:bodyPr/>
          <a:lstStyle/>
          <a:p>
            <a:fld id="{4B3A72BB-4594-664C-B7E7-D196AE23C3ED}" type="datetimeFigureOut">
              <a:rPr lang="en-US" smtClean="0"/>
              <a:t>9/15/24</a:t>
            </a:fld>
            <a:endParaRPr lang="en-US"/>
          </a:p>
        </p:txBody>
      </p:sp>
      <p:sp>
        <p:nvSpPr>
          <p:cNvPr id="5" name="Footer Placeholder 4">
            <a:extLst>
              <a:ext uri="{FF2B5EF4-FFF2-40B4-BE49-F238E27FC236}">
                <a16:creationId xmlns:a16="http://schemas.microsoft.com/office/drawing/2014/main" id="{554E41DA-DDD4-7A48-996F-DC3FC438B7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24E601-9A22-BF4B-AFDE-88BDEDAA57CB}"/>
              </a:ext>
            </a:extLst>
          </p:cNvPr>
          <p:cNvSpPr>
            <a:spLocks noGrp="1"/>
          </p:cNvSpPr>
          <p:nvPr>
            <p:ph type="sldNum" sz="quarter" idx="12"/>
          </p:nvPr>
        </p:nvSpPr>
        <p:spPr/>
        <p:txBody>
          <a:bodyPr/>
          <a:lstStyle/>
          <a:p>
            <a:fld id="{5431D094-BD4A-6C44-8190-9EF1756BEB8B}" type="slidenum">
              <a:rPr lang="en-US" smtClean="0"/>
              <a:t>‹#›</a:t>
            </a:fld>
            <a:endParaRPr lang="en-US"/>
          </a:p>
        </p:txBody>
      </p:sp>
    </p:spTree>
    <p:extLst>
      <p:ext uri="{BB962C8B-B14F-4D97-AF65-F5344CB8AC3E}">
        <p14:creationId xmlns:p14="http://schemas.microsoft.com/office/powerpoint/2010/main" val="350148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804D35-DF71-E84E-8098-75741C1FB6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5333C66-EDB6-4647-8457-B2E1DB5AB4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F1DA1A-7669-D242-B0A3-95327E88BF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3A72BB-4594-664C-B7E7-D196AE23C3ED}" type="datetimeFigureOut">
              <a:rPr lang="en-US" smtClean="0"/>
              <a:t>9/15/24</a:t>
            </a:fld>
            <a:endParaRPr lang="en-US"/>
          </a:p>
        </p:txBody>
      </p:sp>
      <p:sp>
        <p:nvSpPr>
          <p:cNvPr id="5" name="Footer Placeholder 4">
            <a:extLst>
              <a:ext uri="{FF2B5EF4-FFF2-40B4-BE49-F238E27FC236}">
                <a16:creationId xmlns:a16="http://schemas.microsoft.com/office/drawing/2014/main" id="{A1FE9FE1-C0D6-B642-BF8A-A3DCB118A6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165A17-E80D-9547-A2B7-46F6065643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31D094-BD4A-6C44-8190-9EF1756BEB8B}" type="slidenum">
              <a:rPr lang="en-US" smtClean="0"/>
              <a:t>‹#›</a:t>
            </a:fld>
            <a:endParaRPr lang="en-US"/>
          </a:p>
        </p:txBody>
      </p:sp>
    </p:spTree>
    <p:extLst>
      <p:ext uri="{BB962C8B-B14F-4D97-AF65-F5344CB8AC3E}">
        <p14:creationId xmlns:p14="http://schemas.microsoft.com/office/powerpoint/2010/main" val="3745559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freepngimg.com/png/48322-music-notes-download-free-download-imag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pngall.com/music-band-png/download/32880"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freepngimg.com/png/88489-text-symbol-question-drawing-mark-free-download-png-hq" TargetMode="Externa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www.pngall.com/music-band-png/download/32880"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freepngimg.com/png/88489-text-symbol-question-drawing-mark-free-download-png-hq"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www.pngall.com/music-band-png/download/32880"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hyperlink" Target="https://freepngimg.com/png/88489-text-symbol-question-drawing-mark-free-download-png-hq"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Home | Dumfries High School">
            <a:extLst>
              <a:ext uri="{FF2B5EF4-FFF2-40B4-BE49-F238E27FC236}">
                <a16:creationId xmlns:a16="http://schemas.microsoft.com/office/drawing/2014/main" id="{3FAA2548-DC11-8044-86DD-7E9181A98C6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82063" y="623275"/>
            <a:ext cx="2148947" cy="26448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lack background with a black square&#10;&#10;Description automatically generated with medium confidence">
            <a:extLst>
              <a:ext uri="{FF2B5EF4-FFF2-40B4-BE49-F238E27FC236}">
                <a16:creationId xmlns:a16="http://schemas.microsoft.com/office/drawing/2014/main" id="{FCEB5DFC-E2E0-754A-A5F0-37B160A61F84}"/>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21676" y="3941297"/>
            <a:ext cx="3869722" cy="1934860"/>
          </a:xfrm>
          <a:prstGeom prst="rect">
            <a:avLst/>
          </a:prstGeom>
        </p:spPr>
      </p:pic>
      <p:sp>
        <p:nvSpPr>
          <p:cNvPr id="1033" name="Right Triangle 1032">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5" name="Rectangle 1034">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64989" y="623275"/>
            <a:ext cx="6581837"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A9A3D72-206C-7F40-B718-87F3AB682D65}"/>
              </a:ext>
            </a:extLst>
          </p:cNvPr>
          <p:cNvSpPr>
            <a:spLocks noGrp="1"/>
          </p:cNvSpPr>
          <p:nvPr>
            <p:ph type="ctrTitle"/>
          </p:nvPr>
        </p:nvSpPr>
        <p:spPr>
          <a:xfrm>
            <a:off x="5450209" y="1056640"/>
            <a:ext cx="5799947" cy="3494398"/>
          </a:xfrm>
        </p:spPr>
        <p:txBody>
          <a:bodyPr anchor="b">
            <a:normAutofit/>
          </a:bodyPr>
          <a:lstStyle/>
          <a:p>
            <a:pPr algn="l"/>
            <a:r>
              <a:rPr lang="en-US" sz="8000">
                <a:latin typeface="Comic Sans MS" panose="030F0902030302020204" pitchFamily="66" charset="0"/>
              </a:rPr>
              <a:t>National 5 Music</a:t>
            </a:r>
          </a:p>
        </p:txBody>
      </p:sp>
      <p:sp>
        <p:nvSpPr>
          <p:cNvPr id="3" name="Subtitle 2">
            <a:extLst>
              <a:ext uri="{FF2B5EF4-FFF2-40B4-BE49-F238E27FC236}">
                <a16:creationId xmlns:a16="http://schemas.microsoft.com/office/drawing/2014/main" id="{E7FA61F2-7BA0-1B4B-84B8-50BA22310534}"/>
              </a:ext>
            </a:extLst>
          </p:cNvPr>
          <p:cNvSpPr>
            <a:spLocks noGrp="1"/>
          </p:cNvSpPr>
          <p:nvPr>
            <p:ph type="subTitle" idx="1"/>
          </p:nvPr>
        </p:nvSpPr>
        <p:spPr>
          <a:xfrm>
            <a:off x="5450210" y="4634204"/>
            <a:ext cx="4041454" cy="1261267"/>
          </a:xfrm>
        </p:spPr>
        <p:txBody>
          <a:bodyPr anchor="t">
            <a:normAutofit/>
          </a:bodyPr>
          <a:lstStyle/>
          <a:p>
            <a:pPr algn="l"/>
            <a:r>
              <a:rPr lang="en-US">
                <a:latin typeface="Comic Sans MS" panose="030F0902030302020204" pitchFamily="66" charset="0"/>
              </a:rPr>
              <a:t>How to pass</a:t>
            </a:r>
          </a:p>
        </p:txBody>
      </p:sp>
    </p:spTree>
    <p:extLst>
      <p:ext uri="{BB962C8B-B14F-4D97-AF65-F5344CB8AC3E}">
        <p14:creationId xmlns:p14="http://schemas.microsoft.com/office/powerpoint/2010/main" val="2218756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Triangle 37">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5D96DD-FAB9-8145-9623-4C60742FF5CF}"/>
              </a:ext>
            </a:extLst>
          </p:cNvPr>
          <p:cNvSpPr>
            <a:spLocks noGrp="1"/>
          </p:cNvSpPr>
          <p:nvPr>
            <p:ph type="title"/>
          </p:nvPr>
        </p:nvSpPr>
        <p:spPr>
          <a:xfrm>
            <a:off x="107258" y="1095504"/>
            <a:ext cx="2988234" cy="4480726"/>
          </a:xfrm>
        </p:spPr>
        <p:txBody>
          <a:bodyPr>
            <a:normAutofit/>
          </a:bodyPr>
          <a:lstStyle/>
          <a:p>
            <a:pPr algn="r"/>
            <a:r>
              <a:rPr lang="en-US" sz="4800" dirty="0">
                <a:latin typeface="Comic Sans MS" panose="030F0902030302020204" pitchFamily="66" charset="0"/>
              </a:rPr>
              <a:t>Course Outline</a:t>
            </a:r>
          </a:p>
        </p:txBody>
      </p:sp>
      <p:cxnSp>
        <p:nvCxnSpPr>
          <p:cNvPr id="42" name="Straight Connector 41">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1" name="Content Placeholder 2">
            <a:extLst>
              <a:ext uri="{FF2B5EF4-FFF2-40B4-BE49-F238E27FC236}">
                <a16:creationId xmlns:a16="http://schemas.microsoft.com/office/drawing/2014/main" id="{2089C7AE-3221-D74F-BE37-3A285D7BA28D}"/>
              </a:ext>
            </a:extLst>
          </p:cNvPr>
          <p:cNvSpPr>
            <a:spLocks noGrp="1"/>
          </p:cNvSpPr>
          <p:nvPr>
            <p:ph idx="1"/>
          </p:nvPr>
        </p:nvSpPr>
        <p:spPr>
          <a:xfrm>
            <a:off x="3243536" y="677753"/>
            <a:ext cx="2696358" cy="5502494"/>
          </a:xfrm>
          <a:solidFill>
            <a:schemeClr val="bg1"/>
          </a:solidFill>
          <a:ln w="28575">
            <a:solidFill>
              <a:schemeClr val="tx1"/>
            </a:solidFill>
          </a:ln>
        </p:spPr>
        <p:txBody>
          <a:bodyPr anchor="ctr">
            <a:normAutofit fontScale="92500" lnSpcReduction="10000"/>
          </a:bodyPr>
          <a:lstStyle/>
          <a:p>
            <a:pPr marL="0" indent="0" algn="ctr">
              <a:buNone/>
            </a:pPr>
            <a:r>
              <a:rPr lang="en-US" sz="2400" u="sng" dirty="0">
                <a:latin typeface="Comic Sans MS" panose="030F0902030302020204" pitchFamily="66" charset="0"/>
              </a:rPr>
              <a:t>Performing Music</a:t>
            </a:r>
          </a:p>
          <a:p>
            <a:pPr marL="0" indent="0" algn="ctr">
              <a:buNone/>
            </a:pPr>
            <a:endParaRPr lang="en-US" sz="2400" dirty="0">
              <a:latin typeface="Comic Sans MS" panose="030F0902030302020204" pitchFamily="66" charset="0"/>
            </a:endParaRPr>
          </a:p>
          <a:p>
            <a:pPr marL="0" indent="0" algn="ctr">
              <a:buNone/>
            </a:pPr>
            <a:r>
              <a:rPr lang="en-US" sz="2400" dirty="0">
                <a:latin typeface="Comic Sans MS" panose="030F0902030302020204" pitchFamily="66" charset="0"/>
              </a:rPr>
              <a:t>2x instruments</a:t>
            </a:r>
          </a:p>
          <a:p>
            <a:pPr marL="0" indent="0" algn="ctr">
              <a:buNone/>
            </a:pPr>
            <a:r>
              <a:rPr lang="en-US" sz="2400" dirty="0">
                <a:latin typeface="Comic Sans MS" panose="030F0902030302020204" pitchFamily="66" charset="0"/>
              </a:rPr>
              <a:t>Each instrument marked /30</a:t>
            </a:r>
          </a:p>
          <a:p>
            <a:pPr marL="0" indent="0" algn="ctr">
              <a:buNone/>
            </a:pPr>
            <a:endParaRPr lang="en-US" sz="2400" dirty="0">
              <a:latin typeface="Comic Sans MS" panose="030F0902030302020204" pitchFamily="66" charset="0"/>
            </a:endParaRPr>
          </a:p>
          <a:p>
            <a:pPr marL="0" indent="0" algn="ctr">
              <a:buNone/>
            </a:pPr>
            <a:r>
              <a:rPr lang="en-US" sz="2400" dirty="0">
                <a:latin typeface="Comic Sans MS" panose="030F0902030302020204" pitchFamily="66" charset="0"/>
              </a:rPr>
              <a:t>Overall marks scaled down to 50% of course award</a:t>
            </a:r>
          </a:p>
          <a:p>
            <a:pPr marL="0" indent="0" algn="ctr">
              <a:buNone/>
            </a:pPr>
            <a:endParaRPr lang="en-US" sz="2400" dirty="0">
              <a:latin typeface="Comic Sans MS" panose="030F0902030302020204" pitchFamily="66" charset="0"/>
            </a:endParaRPr>
          </a:p>
          <a:p>
            <a:pPr marL="0" indent="0" algn="ctr">
              <a:buNone/>
            </a:pPr>
            <a:r>
              <a:rPr lang="en-US" sz="2400" dirty="0">
                <a:latin typeface="Comic Sans MS" panose="030F0902030302020204" pitchFamily="66" charset="0"/>
              </a:rPr>
              <a:t>SQA visiting examiner from mid Feb – late March 2025</a:t>
            </a:r>
          </a:p>
        </p:txBody>
      </p:sp>
      <p:sp>
        <p:nvSpPr>
          <p:cNvPr id="28" name="Content Placeholder 2">
            <a:extLst>
              <a:ext uri="{FF2B5EF4-FFF2-40B4-BE49-F238E27FC236}">
                <a16:creationId xmlns:a16="http://schemas.microsoft.com/office/drawing/2014/main" id="{DA7E3F75-138A-9748-9432-123D839FCA23}"/>
              </a:ext>
            </a:extLst>
          </p:cNvPr>
          <p:cNvSpPr txBox="1">
            <a:spLocks/>
          </p:cNvSpPr>
          <p:nvPr/>
        </p:nvSpPr>
        <p:spPr>
          <a:xfrm>
            <a:off x="6325282" y="675969"/>
            <a:ext cx="2696358" cy="5502494"/>
          </a:xfrm>
          <a:prstGeom prst="rect">
            <a:avLst/>
          </a:prstGeom>
          <a:solidFill>
            <a:schemeClr val="bg1"/>
          </a:solidFill>
          <a:ln w="28575">
            <a:solidFill>
              <a:schemeClr val="tx1"/>
            </a:solidFill>
          </a:ln>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u="sng" dirty="0">
                <a:latin typeface="Comic Sans MS" panose="030F0902030302020204" pitchFamily="66" charset="0"/>
              </a:rPr>
              <a:t>Understanding Music</a:t>
            </a:r>
          </a:p>
          <a:p>
            <a:pPr marL="0" indent="0" algn="ctr">
              <a:buFont typeface="Arial" panose="020B0604020202020204" pitchFamily="34" charset="0"/>
              <a:buNone/>
            </a:pPr>
            <a:endParaRPr lang="en-US" sz="2400" dirty="0">
              <a:latin typeface="Comic Sans MS" panose="030F0902030302020204" pitchFamily="66" charset="0"/>
            </a:endParaRPr>
          </a:p>
          <a:p>
            <a:pPr marL="0" indent="0" algn="ctr">
              <a:buFont typeface="Arial" panose="020B0604020202020204" pitchFamily="34" charset="0"/>
              <a:buNone/>
            </a:pPr>
            <a:r>
              <a:rPr lang="en-US" sz="2400" dirty="0">
                <a:latin typeface="Comic Sans MS" panose="030F0902030302020204" pitchFamily="66" charset="0"/>
              </a:rPr>
              <a:t>Listening paper in 2025 exam diet</a:t>
            </a:r>
          </a:p>
          <a:p>
            <a:pPr marL="0" indent="0" algn="ctr">
              <a:buFont typeface="Arial" panose="020B0604020202020204" pitchFamily="34" charset="0"/>
              <a:buNone/>
            </a:pPr>
            <a:endParaRPr lang="en-US" sz="2400" dirty="0">
              <a:latin typeface="Comic Sans MS" panose="030F0902030302020204" pitchFamily="66" charset="0"/>
            </a:endParaRPr>
          </a:p>
          <a:p>
            <a:pPr marL="0" indent="0" algn="ctr">
              <a:buFont typeface="Arial" panose="020B0604020202020204" pitchFamily="34" charset="0"/>
              <a:buNone/>
            </a:pPr>
            <a:r>
              <a:rPr lang="en-US" sz="2400" dirty="0">
                <a:latin typeface="Comic Sans MS" panose="030F0902030302020204" pitchFamily="66" charset="0"/>
              </a:rPr>
              <a:t>Paper marked /40</a:t>
            </a:r>
          </a:p>
          <a:p>
            <a:pPr marL="0" indent="0" algn="ctr">
              <a:buFont typeface="Arial" panose="020B0604020202020204" pitchFamily="34" charset="0"/>
              <a:buNone/>
            </a:pPr>
            <a:endParaRPr lang="en-US" sz="2400" dirty="0">
              <a:latin typeface="Comic Sans MS" panose="030F0902030302020204" pitchFamily="66" charset="0"/>
            </a:endParaRPr>
          </a:p>
          <a:p>
            <a:pPr marL="0" indent="0" algn="ctr">
              <a:buFont typeface="Arial" panose="020B0604020202020204" pitchFamily="34" charset="0"/>
              <a:buNone/>
            </a:pPr>
            <a:r>
              <a:rPr lang="en-US" sz="2400" dirty="0">
                <a:latin typeface="Comic Sans MS" panose="030F0902030302020204" pitchFamily="66" charset="0"/>
              </a:rPr>
              <a:t>Overall marks scaled down to 35% of course award</a:t>
            </a:r>
          </a:p>
          <a:p>
            <a:pPr marL="0" indent="0" algn="ctr">
              <a:buFont typeface="Arial" panose="020B0604020202020204" pitchFamily="34" charset="0"/>
              <a:buNone/>
            </a:pPr>
            <a:endParaRPr lang="en-US" sz="2400" dirty="0">
              <a:latin typeface="Comic Sans MS" panose="030F0902030302020204" pitchFamily="66" charset="0"/>
            </a:endParaRPr>
          </a:p>
        </p:txBody>
      </p:sp>
      <p:sp>
        <p:nvSpPr>
          <p:cNvPr id="30" name="Content Placeholder 2">
            <a:extLst>
              <a:ext uri="{FF2B5EF4-FFF2-40B4-BE49-F238E27FC236}">
                <a16:creationId xmlns:a16="http://schemas.microsoft.com/office/drawing/2014/main" id="{C2498468-B07E-DC48-8AAB-1829CC336D9F}"/>
              </a:ext>
            </a:extLst>
          </p:cNvPr>
          <p:cNvSpPr txBox="1">
            <a:spLocks/>
          </p:cNvSpPr>
          <p:nvPr/>
        </p:nvSpPr>
        <p:spPr>
          <a:xfrm>
            <a:off x="9384985" y="675969"/>
            <a:ext cx="2696358" cy="5502494"/>
          </a:xfrm>
          <a:prstGeom prst="rect">
            <a:avLst/>
          </a:prstGeom>
          <a:solidFill>
            <a:schemeClr val="bg1"/>
          </a:solidFill>
          <a:ln w="28575">
            <a:solidFill>
              <a:schemeClr val="tx1"/>
            </a:solidFill>
          </a:ln>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u="sng" dirty="0">
                <a:latin typeface="Comic Sans MS" panose="030F0902030302020204" pitchFamily="66" charset="0"/>
              </a:rPr>
              <a:t>Creating Music</a:t>
            </a:r>
          </a:p>
          <a:p>
            <a:pPr marL="0" indent="0" algn="ctr">
              <a:buFont typeface="Arial" panose="020B0604020202020204" pitchFamily="34" charset="0"/>
              <a:buNone/>
            </a:pPr>
            <a:endParaRPr lang="en-US" sz="2400" dirty="0">
              <a:latin typeface="Comic Sans MS" panose="030F0902030302020204" pitchFamily="66" charset="0"/>
            </a:endParaRPr>
          </a:p>
          <a:p>
            <a:pPr marL="0" indent="0" algn="ctr">
              <a:buFont typeface="Arial" panose="020B0604020202020204" pitchFamily="34" charset="0"/>
              <a:buNone/>
            </a:pPr>
            <a:r>
              <a:rPr lang="en-US" sz="2400" dirty="0">
                <a:latin typeface="Comic Sans MS" panose="030F0902030302020204" pitchFamily="66" charset="0"/>
              </a:rPr>
              <a:t>Compose 1 piece of music marked /20</a:t>
            </a:r>
          </a:p>
          <a:p>
            <a:pPr marL="0" indent="0" algn="ctr">
              <a:buFont typeface="Arial" panose="020B0604020202020204" pitchFamily="34" charset="0"/>
              <a:buNone/>
            </a:pPr>
            <a:endParaRPr lang="en-US" sz="2400" dirty="0">
              <a:latin typeface="Comic Sans MS" panose="030F0902030302020204" pitchFamily="66" charset="0"/>
            </a:endParaRPr>
          </a:p>
          <a:p>
            <a:pPr marL="0" indent="0" algn="ctr">
              <a:buFont typeface="Arial" panose="020B0604020202020204" pitchFamily="34" charset="0"/>
              <a:buNone/>
            </a:pPr>
            <a:r>
              <a:rPr lang="en-US" sz="2400" dirty="0">
                <a:latin typeface="Comic Sans MS" panose="030F0902030302020204" pitchFamily="66" charset="0"/>
              </a:rPr>
              <a:t>Write one review marked /10</a:t>
            </a:r>
          </a:p>
          <a:p>
            <a:pPr marL="0" indent="0" algn="ctr">
              <a:buFont typeface="Arial" panose="020B0604020202020204" pitchFamily="34" charset="0"/>
              <a:buNone/>
            </a:pPr>
            <a:endParaRPr lang="en-US" sz="2400" dirty="0">
              <a:latin typeface="Comic Sans MS" panose="030F0902030302020204" pitchFamily="66" charset="0"/>
            </a:endParaRPr>
          </a:p>
          <a:p>
            <a:pPr marL="0" indent="0" algn="ctr">
              <a:buFont typeface="Arial" panose="020B0604020202020204" pitchFamily="34" charset="0"/>
              <a:buNone/>
            </a:pPr>
            <a:r>
              <a:rPr lang="en-US" sz="2400" dirty="0">
                <a:latin typeface="Comic Sans MS" panose="030F0902030302020204" pitchFamily="66" charset="0"/>
              </a:rPr>
              <a:t>Sent away to SQA for marking </a:t>
            </a:r>
          </a:p>
          <a:p>
            <a:pPr marL="0" indent="0" algn="ctr">
              <a:buFont typeface="Arial" panose="020B0604020202020204" pitchFamily="34" charset="0"/>
              <a:buNone/>
            </a:pPr>
            <a:endParaRPr lang="en-US" sz="2400" dirty="0">
              <a:latin typeface="Comic Sans MS" panose="030F0902030302020204" pitchFamily="66" charset="0"/>
            </a:endParaRPr>
          </a:p>
          <a:p>
            <a:pPr marL="0" indent="0" algn="ctr">
              <a:buFont typeface="Arial" panose="020B0604020202020204" pitchFamily="34" charset="0"/>
              <a:buNone/>
            </a:pPr>
            <a:r>
              <a:rPr lang="en-US" sz="2400" dirty="0">
                <a:latin typeface="Comic Sans MS" panose="030F0902030302020204" pitchFamily="66" charset="0"/>
              </a:rPr>
              <a:t>Overall marks scaled down to 15% of course award</a:t>
            </a:r>
          </a:p>
          <a:p>
            <a:pPr marL="0" indent="0" algn="ctr">
              <a:buFont typeface="Arial" panose="020B0604020202020204" pitchFamily="34" charset="0"/>
              <a:buNone/>
            </a:pPr>
            <a:endParaRPr lang="en-US" sz="2400" dirty="0">
              <a:latin typeface="Comic Sans MS" panose="030F0902030302020204" pitchFamily="66" charset="0"/>
            </a:endParaRPr>
          </a:p>
        </p:txBody>
      </p:sp>
    </p:spTree>
    <p:extLst>
      <p:ext uri="{BB962C8B-B14F-4D97-AF65-F5344CB8AC3E}">
        <p14:creationId xmlns:p14="http://schemas.microsoft.com/office/powerpoint/2010/main" val="2191758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95C1F4-AE7F-44E4-8693-40D3D6831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8734DDD3-F723-4DD3-8ABE-EC0B2AC87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22324" y="-15978"/>
            <a:ext cx="7147352" cy="5876916"/>
            <a:chOff x="329184" y="-99107"/>
            <a:chExt cx="524256" cy="5876916"/>
          </a:xfrm>
        </p:grpSpPr>
        <p:cxnSp>
          <p:nvCxnSpPr>
            <p:cNvPr id="22" name="Straight Connector 2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99107"/>
              <a:ext cx="524256" cy="56312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Rectangle 24">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1055718"/>
            <a:ext cx="10999072" cy="335834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905063-8182-4745-8A6A-9E90F3596776}"/>
              </a:ext>
            </a:extLst>
          </p:cNvPr>
          <p:cNvSpPr>
            <a:spLocks noGrp="1"/>
          </p:cNvSpPr>
          <p:nvPr>
            <p:ph type="title"/>
          </p:nvPr>
        </p:nvSpPr>
        <p:spPr>
          <a:xfrm>
            <a:off x="1521055" y="1242750"/>
            <a:ext cx="9144000" cy="1144230"/>
          </a:xfrm>
        </p:spPr>
        <p:txBody>
          <a:bodyPr vert="horz" lIns="91440" tIns="45720" rIns="91440" bIns="45720" rtlCol="0" anchor="ctr">
            <a:normAutofit/>
          </a:bodyPr>
          <a:lstStyle/>
          <a:p>
            <a:pPr algn="ctr"/>
            <a:r>
              <a:rPr lang="en-US" sz="6600" u="sng" kern="1200" dirty="0">
                <a:solidFill>
                  <a:schemeClr val="tx1"/>
                </a:solidFill>
                <a:latin typeface="Comic Sans MS" panose="030F0902030302020204" pitchFamily="66" charset="0"/>
              </a:rPr>
              <a:t>Important Dates</a:t>
            </a:r>
          </a:p>
        </p:txBody>
      </p:sp>
      <p:sp>
        <p:nvSpPr>
          <p:cNvPr id="13" name="Title 1">
            <a:extLst>
              <a:ext uri="{FF2B5EF4-FFF2-40B4-BE49-F238E27FC236}">
                <a16:creationId xmlns:a16="http://schemas.microsoft.com/office/drawing/2014/main" id="{EAB4BB7A-388C-8249-9A2E-50E3E4C6300D}"/>
              </a:ext>
            </a:extLst>
          </p:cNvPr>
          <p:cNvSpPr txBox="1">
            <a:spLocks/>
          </p:cNvSpPr>
          <p:nvPr/>
        </p:nvSpPr>
        <p:spPr>
          <a:xfrm>
            <a:off x="247135" y="2386980"/>
            <a:ext cx="11944864" cy="20270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latin typeface="Comic Sans MS" panose="030F0902030302020204" pitchFamily="66" charset="0"/>
              </a:rPr>
              <a:t>National 5 Music Exam (written paper): </a:t>
            </a:r>
            <a:r>
              <a:rPr lang="en-US" sz="2400" u="sng" dirty="0">
                <a:latin typeface="Comic Sans MS" panose="030F0902030302020204" pitchFamily="66" charset="0"/>
              </a:rPr>
              <a:t>Monday 28</a:t>
            </a:r>
            <a:r>
              <a:rPr lang="en-US" sz="2400" u="sng" baseline="30000" dirty="0">
                <a:latin typeface="Comic Sans MS" panose="030F0902030302020204" pitchFamily="66" charset="0"/>
              </a:rPr>
              <a:t>th</a:t>
            </a:r>
            <a:r>
              <a:rPr lang="en-US" sz="2400" u="sng" dirty="0">
                <a:latin typeface="Comic Sans MS" panose="030F0902030302020204" pitchFamily="66" charset="0"/>
              </a:rPr>
              <a:t> April 2025</a:t>
            </a:r>
          </a:p>
          <a:p>
            <a:pPr algn="ctr"/>
            <a:endParaRPr lang="en-US" sz="2400" dirty="0">
              <a:latin typeface="Comic Sans MS" panose="030F0902030302020204" pitchFamily="66" charset="0"/>
            </a:endParaRPr>
          </a:p>
          <a:p>
            <a:pPr algn="ctr"/>
            <a:r>
              <a:rPr lang="en-US" sz="2400" dirty="0">
                <a:latin typeface="Comic Sans MS" panose="030F0902030302020204" pitchFamily="66" charset="0"/>
              </a:rPr>
              <a:t>Assignment deadline SQA: </a:t>
            </a:r>
            <a:r>
              <a:rPr lang="en-US" sz="2400" i="1" dirty="0">
                <a:latin typeface="Comic Sans MS" panose="030F0902030302020204" pitchFamily="66" charset="0"/>
              </a:rPr>
              <a:t>TBC. Usually just after Easter holidays 2025. </a:t>
            </a:r>
          </a:p>
          <a:p>
            <a:pPr algn="ctr"/>
            <a:endParaRPr lang="en-US" sz="2400" dirty="0">
              <a:latin typeface="Comic Sans MS" panose="030F0902030302020204" pitchFamily="66" charset="0"/>
            </a:endParaRPr>
          </a:p>
          <a:p>
            <a:pPr algn="ctr"/>
            <a:r>
              <a:rPr lang="en-US" sz="2400" dirty="0">
                <a:latin typeface="Comic Sans MS" panose="030F0902030302020204" pitchFamily="66" charset="0"/>
              </a:rPr>
              <a:t>Performance Exam: Late Feb – Mid March 2025</a:t>
            </a:r>
          </a:p>
        </p:txBody>
      </p:sp>
    </p:spTree>
    <p:extLst>
      <p:ext uri="{BB962C8B-B14F-4D97-AF65-F5344CB8AC3E}">
        <p14:creationId xmlns:p14="http://schemas.microsoft.com/office/powerpoint/2010/main" val="1627943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0"/>
                                  </p:stCondLst>
                                  <p:iterate>
                                    <p:tmPct val="10000"/>
                                  </p:iterate>
                                  <p:childTnLst>
                                    <p:set>
                                      <p:cBhvr>
                                        <p:cTn id="9" dur="1" fill="hold">
                                          <p:stCondLst>
                                            <p:cond delay="0"/>
                                          </p:stCondLst>
                                        </p:cTn>
                                        <p:tgtEl>
                                          <p:spTgt spid="13"/>
                                        </p:tgtEl>
                                        <p:attrNameLst>
                                          <p:attrName>style.visibility</p:attrName>
                                        </p:attrNameLst>
                                      </p:cBhvr>
                                      <p:to>
                                        <p:strVal val="visible"/>
                                      </p:to>
                                    </p:set>
                                    <p:animEffect transition="in" filter="fade">
                                      <p:cBhvr>
                                        <p:cTn id="10"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F237-E402-F44F-81A1-6D2573F9B8DA}"/>
              </a:ext>
            </a:extLst>
          </p:cNvPr>
          <p:cNvSpPr>
            <a:spLocks noGrp="1"/>
          </p:cNvSpPr>
          <p:nvPr>
            <p:ph type="title"/>
          </p:nvPr>
        </p:nvSpPr>
        <p:spPr>
          <a:xfrm>
            <a:off x="385118" y="550884"/>
            <a:ext cx="5574957" cy="832063"/>
          </a:xfrm>
          <a:ln w="38100">
            <a:solidFill>
              <a:srgbClr val="FFC000"/>
            </a:solidFill>
          </a:ln>
        </p:spPr>
        <p:txBody>
          <a:bodyPr/>
          <a:lstStyle/>
          <a:p>
            <a:pPr algn="ctr"/>
            <a:r>
              <a:rPr lang="en-US" dirty="0">
                <a:latin typeface="Comic Sans MS" panose="030F0902030302020204" pitchFamily="66" charset="0"/>
              </a:rPr>
              <a:t>Assignment</a:t>
            </a:r>
          </a:p>
        </p:txBody>
      </p:sp>
      <p:sp>
        <p:nvSpPr>
          <p:cNvPr id="4" name="Title 1">
            <a:extLst>
              <a:ext uri="{FF2B5EF4-FFF2-40B4-BE49-F238E27FC236}">
                <a16:creationId xmlns:a16="http://schemas.microsoft.com/office/drawing/2014/main" id="{C205C1E0-861F-5E47-876D-B37D5F7EF472}"/>
              </a:ext>
            </a:extLst>
          </p:cNvPr>
          <p:cNvSpPr txBox="1">
            <a:spLocks/>
          </p:cNvSpPr>
          <p:nvPr/>
        </p:nvSpPr>
        <p:spPr>
          <a:xfrm>
            <a:off x="538627" y="3069925"/>
            <a:ext cx="1051560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Comic Sans MS" panose="030F0902030302020204" pitchFamily="66" charset="0"/>
              </a:rPr>
              <a:t>How can you help?</a:t>
            </a:r>
          </a:p>
        </p:txBody>
      </p:sp>
      <p:sp>
        <p:nvSpPr>
          <p:cNvPr id="3" name="Content Placeholder 2">
            <a:extLst>
              <a:ext uri="{FF2B5EF4-FFF2-40B4-BE49-F238E27FC236}">
                <a16:creationId xmlns:a16="http://schemas.microsoft.com/office/drawing/2014/main" id="{A944D9BE-D6A2-FF4C-9DA2-8863A58E7EB3}"/>
              </a:ext>
            </a:extLst>
          </p:cNvPr>
          <p:cNvSpPr>
            <a:spLocks noGrp="1"/>
          </p:cNvSpPr>
          <p:nvPr>
            <p:ph idx="1"/>
          </p:nvPr>
        </p:nvSpPr>
        <p:spPr>
          <a:xfrm>
            <a:off x="6219405" y="132404"/>
            <a:ext cx="5756512" cy="2147399"/>
          </a:xfrm>
          <a:ln w="38100">
            <a:noFill/>
          </a:ln>
        </p:spPr>
        <p:txBody>
          <a:bodyPr>
            <a:normAutofit/>
          </a:bodyPr>
          <a:lstStyle/>
          <a:p>
            <a:pPr marL="0" indent="0" algn="ctr">
              <a:buNone/>
            </a:pPr>
            <a:r>
              <a:rPr lang="en-US" sz="1800" dirty="0">
                <a:latin typeface="Comic Sans MS" panose="030F0902030302020204" pitchFamily="66" charset="0"/>
              </a:rPr>
              <a:t>Pupils will compose one piece of music. We are looking for this to be completed by the Christmas holidays. </a:t>
            </a:r>
          </a:p>
          <a:p>
            <a:pPr marL="0" indent="0" algn="ctr">
              <a:buNone/>
            </a:pPr>
            <a:endParaRPr lang="en-US" sz="1800" dirty="0">
              <a:latin typeface="Comic Sans MS" panose="030F0902030302020204" pitchFamily="66" charset="0"/>
            </a:endParaRPr>
          </a:p>
          <a:p>
            <a:pPr marL="0" indent="0" algn="ctr">
              <a:buNone/>
            </a:pPr>
            <a:r>
              <a:rPr lang="en-US" sz="1800" dirty="0">
                <a:latin typeface="Comic Sans MS" panose="030F0902030302020204" pitchFamily="66" charset="0"/>
              </a:rPr>
              <a:t>The review will be completed between Jan-Feb and should be completed by the week of our February break; Monday 17</a:t>
            </a:r>
            <a:r>
              <a:rPr lang="en-US" sz="1800" baseline="30000" dirty="0">
                <a:latin typeface="Comic Sans MS" panose="030F0902030302020204" pitchFamily="66" charset="0"/>
              </a:rPr>
              <a:t>th</a:t>
            </a:r>
            <a:r>
              <a:rPr lang="en-US" sz="1800" dirty="0">
                <a:latin typeface="Comic Sans MS" panose="030F0902030302020204" pitchFamily="66" charset="0"/>
              </a:rPr>
              <a:t> Feb</a:t>
            </a:r>
          </a:p>
        </p:txBody>
      </p:sp>
      <p:pic>
        <p:nvPicPr>
          <p:cNvPr id="7" name="Picture 6" descr="A group of people playing instruments&#10;&#10;Description automatically generated">
            <a:extLst>
              <a:ext uri="{FF2B5EF4-FFF2-40B4-BE49-F238E27FC236}">
                <a16:creationId xmlns:a16="http://schemas.microsoft.com/office/drawing/2014/main" id="{35ECB0C2-A509-7346-BC46-CF637F03509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85118" y="2279803"/>
            <a:ext cx="2489200" cy="1638300"/>
          </a:xfrm>
          <a:prstGeom prst="rect">
            <a:avLst/>
          </a:prstGeom>
        </p:spPr>
      </p:pic>
      <p:pic>
        <p:nvPicPr>
          <p:cNvPr id="11" name="Picture 10" descr="A group of colorful question marks&#10;&#10;Description automatically generated">
            <a:extLst>
              <a:ext uri="{FF2B5EF4-FFF2-40B4-BE49-F238E27FC236}">
                <a16:creationId xmlns:a16="http://schemas.microsoft.com/office/drawing/2014/main" id="{AA44A29F-9F34-7443-9059-F88F7908DE3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024707" y="2377399"/>
            <a:ext cx="2951210" cy="1638300"/>
          </a:xfrm>
          <a:prstGeom prst="rect">
            <a:avLst/>
          </a:prstGeom>
        </p:spPr>
      </p:pic>
      <p:sp>
        <p:nvSpPr>
          <p:cNvPr id="16" name="TextBox 15">
            <a:extLst>
              <a:ext uri="{FF2B5EF4-FFF2-40B4-BE49-F238E27FC236}">
                <a16:creationId xmlns:a16="http://schemas.microsoft.com/office/drawing/2014/main" id="{80BF6310-7667-344D-9F79-7AC4DC390F4C}"/>
              </a:ext>
            </a:extLst>
          </p:cNvPr>
          <p:cNvSpPr txBox="1"/>
          <p:nvPr/>
        </p:nvSpPr>
        <p:spPr>
          <a:xfrm>
            <a:off x="277076" y="4368124"/>
            <a:ext cx="11365997" cy="1938992"/>
          </a:xfrm>
          <a:prstGeom prst="rect">
            <a:avLst/>
          </a:prstGeom>
          <a:noFill/>
        </p:spPr>
        <p:txBody>
          <a:bodyPr wrap="square">
            <a:spAutoFit/>
          </a:bodyPr>
          <a:lstStyle/>
          <a:p>
            <a:pPr marL="342900" lvl="0" indent="-342900">
              <a:lnSpc>
                <a:spcPct val="100000"/>
              </a:lnSpc>
              <a:buFont typeface="Arial" panose="020B0604020202020204" pitchFamily="34" charset="0"/>
              <a:buChar char="•"/>
            </a:pPr>
            <a:r>
              <a:rPr lang="en-US" sz="2000" b="1" dirty="0">
                <a:latin typeface="Comic Sans MS" panose="030F0902030302020204" pitchFamily="66" charset="0"/>
              </a:rPr>
              <a:t>Listen to music and ask questions. </a:t>
            </a:r>
            <a:r>
              <a:rPr lang="en-US" sz="2000" dirty="0">
                <a:latin typeface="Comic Sans MS" panose="030F0902030302020204" pitchFamily="66" charset="0"/>
              </a:rPr>
              <a:t>What instruments are in this music, what style is it, what kind of voice do they have, how do you describe the volume of the music. This can help give some inspiration to pupils.</a:t>
            </a:r>
          </a:p>
          <a:p>
            <a:pPr marL="342900" lvl="0" indent="-342900">
              <a:lnSpc>
                <a:spcPct val="100000"/>
              </a:lnSpc>
              <a:buFont typeface="Arial" panose="020B0604020202020204" pitchFamily="34" charset="0"/>
              <a:buChar char="•"/>
            </a:pPr>
            <a:endParaRPr lang="en-US" sz="2000" dirty="0">
              <a:latin typeface="Comic Sans MS" panose="030F0902030302020204" pitchFamily="66" charset="0"/>
            </a:endParaRPr>
          </a:p>
          <a:p>
            <a:pPr marL="342900" lvl="0" indent="-342900">
              <a:lnSpc>
                <a:spcPct val="100000"/>
              </a:lnSpc>
              <a:buFont typeface="Arial" panose="020B0604020202020204" pitchFamily="34" charset="0"/>
              <a:buChar char="•"/>
            </a:pPr>
            <a:r>
              <a:rPr lang="en-US" sz="2000" dirty="0">
                <a:latin typeface="Comic Sans MS" panose="030F0902030302020204" pitchFamily="66" charset="0"/>
              </a:rPr>
              <a:t>Ask to hear the compositions and offer opinions which may help pupils make creative decisions in their music.</a:t>
            </a:r>
          </a:p>
        </p:txBody>
      </p:sp>
    </p:spTree>
    <p:extLst>
      <p:ext uri="{BB962C8B-B14F-4D97-AF65-F5344CB8AC3E}">
        <p14:creationId xmlns:p14="http://schemas.microsoft.com/office/powerpoint/2010/main" val="446103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F237-E402-F44F-81A1-6D2573F9B8DA}"/>
              </a:ext>
            </a:extLst>
          </p:cNvPr>
          <p:cNvSpPr>
            <a:spLocks noGrp="1"/>
          </p:cNvSpPr>
          <p:nvPr>
            <p:ph type="title"/>
          </p:nvPr>
        </p:nvSpPr>
        <p:spPr>
          <a:xfrm>
            <a:off x="385118" y="550884"/>
            <a:ext cx="5574957" cy="832063"/>
          </a:xfrm>
          <a:ln w="38100">
            <a:solidFill>
              <a:srgbClr val="FFC000"/>
            </a:solidFill>
          </a:ln>
        </p:spPr>
        <p:txBody>
          <a:bodyPr/>
          <a:lstStyle/>
          <a:p>
            <a:pPr algn="ctr"/>
            <a:r>
              <a:rPr lang="en-US" dirty="0">
                <a:latin typeface="Comic Sans MS" panose="030F0902030302020204" pitchFamily="66" charset="0"/>
              </a:rPr>
              <a:t>Performance Exam</a:t>
            </a:r>
          </a:p>
        </p:txBody>
      </p:sp>
      <p:sp>
        <p:nvSpPr>
          <p:cNvPr id="4" name="Title 1">
            <a:extLst>
              <a:ext uri="{FF2B5EF4-FFF2-40B4-BE49-F238E27FC236}">
                <a16:creationId xmlns:a16="http://schemas.microsoft.com/office/drawing/2014/main" id="{C205C1E0-861F-5E47-876D-B37D5F7EF472}"/>
              </a:ext>
            </a:extLst>
          </p:cNvPr>
          <p:cNvSpPr txBox="1">
            <a:spLocks/>
          </p:cNvSpPr>
          <p:nvPr/>
        </p:nvSpPr>
        <p:spPr>
          <a:xfrm>
            <a:off x="702275" y="2469189"/>
            <a:ext cx="1051560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Comic Sans MS" panose="030F0902030302020204" pitchFamily="66" charset="0"/>
              </a:rPr>
              <a:t>How can you help?</a:t>
            </a:r>
          </a:p>
        </p:txBody>
      </p:sp>
      <p:sp>
        <p:nvSpPr>
          <p:cNvPr id="3" name="Content Placeholder 2">
            <a:extLst>
              <a:ext uri="{FF2B5EF4-FFF2-40B4-BE49-F238E27FC236}">
                <a16:creationId xmlns:a16="http://schemas.microsoft.com/office/drawing/2014/main" id="{A944D9BE-D6A2-FF4C-9DA2-8863A58E7EB3}"/>
              </a:ext>
            </a:extLst>
          </p:cNvPr>
          <p:cNvSpPr>
            <a:spLocks noGrp="1"/>
          </p:cNvSpPr>
          <p:nvPr>
            <p:ph idx="1"/>
          </p:nvPr>
        </p:nvSpPr>
        <p:spPr>
          <a:xfrm>
            <a:off x="6219405" y="132404"/>
            <a:ext cx="5756512" cy="2147399"/>
          </a:xfrm>
          <a:ln w="38100">
            <a:noFill/>
          </a:ln>
        </p:spPr>
        <p:txBody>
          <a:bodyPr>
            <a:normAutofit fontScale="92500" lnSpcReduction="10000"/>
          </a:bodyPr>
          <a:lstStyle/>
          <a:p>
            <a:pPr marL="0" indent="0" algn="ctr">
              <a:buNone/>
            </a:pPr>
            <a:r>
              <a:rPr lang="en-US" sz="2400" dirty="0">
                <a:latin typeface="Comic Sans MS" panose="030F0902030302020204" pitchFamily="66" charset="0"/>
              </a:rPr>
              <a:t>Pupils will learn and rehearse their 8 minute performance throughout the year, in preparation for the visiting examiner.</a:t>
            </a:r>
          </a:p>
          <a:p>
            <a:pPr marL="0" indent="0" algn="ctr">
              <a:buNone/>
            </a:pPr>
            <a:r>
              <a:rPr lang="en-US" sz="2400" dirty="0">
                <a:latin typeface="Comic Sans MS" panose="030F0902030302020204" pitchFamily="66" charset="0"/>
              </a:rPr>
              <a:t> Assessments will be carried out in class periodically throughout the year. Pupils will be advised in advance of each assessment. </a:t>
            </a:r>
          </a:p>
        </p:txBody>
      </p:sp>
      <p:pic>
        <p:nvPicPr>
          <p:cNvPr id="7" name="Picture 6" descr="A group of people playing instruments&#10;&#10;Description automatically generated">
            <a:extLst>
              <a:ext uri="{FF2B5EF4-FFF2-40B4-BE49-F238E27FC236}">
                <a16:creationId xmlns:a16="http://schemas.microsoft.com/office/drawing/2014/main" id="{35ECB0C2-A509-7346-BC46-CF637F03509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85118" y="2279803"/>
            <a:ext cx="2489200" cy="1638300"/>
          </a:xfrm>
          <a:prstGeom prst="rect">
            <a:avLst/>
          </a:prstGeom>
        </p:spPr>
      </p:pic>
      <p:pic>
        <p:nvPicPr>
          <p:cNvPr id="11" name="Picture 10" descr="A group of colorful question marks&#10;&#10;Description automatically generated">
            <a:extLst>
              <a:ext uri="{FF2B5EF4-FFF2-40B4-BE49-F238E27FC236}">
                <a16:creationId xmlns:a16="http://schemas.microsoft.com/office/drawing/2014/main" id="{AA44A29F-9F34-7443-9059-F88F7908DE3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9037229" y="2203280"/>
            <a:ext cx="2951210" cy="1638300"/>
          </a:xfrm>
          <a:prstGeom prst="rect">
            <a:avLst/>
          </a:prstGeom>
        </p:spPr>
      </p:pic>
      <p:sp>
        <p:nvSpPr>
          <p:cNvPr id="18" name="TextBox 17">
            <a:extLst>
              <a:ext uri="{FF2B5EF4-FFF2-40B4-BE49-F238E27FC236}">
                <a16:creationId xmlns:a16="http://schemas.microsoft.com/office/drawing/2014/main" id="{F33EAC15-D5DD-B648-B593-8EF31B25C8C6}"/>
              </a:ext>
            </a:extLst>
          </p:cNvPr>
          <p:cNvSpPr txBox="1"/>
          <p:nvPr/>
        </p:nvSpPr>
        <p:spPr>
          <a:xfrm>
            <a:off x="6813473" y="4365923"/>
            <a:ext cx="5096677" cy="1638300"/>
          </a:xfrm>
          <a:prstGeom prst="rect">
            <a:avLst/>
          </a:prstGeom>
          <a:noFill/>
        </p:spPr>
        <p:txBody>
          <a:bodyPr wrap="square">
            <a:spAutoFit/>
          </a:bodyPr>
          <a:lstStyle/>
          <a:p>
            <a:pPr marL="342900" lvl="0" indent="-342900">
              <a:lnSpc>
                <a:spcPct val="100000"/>
              </a:lnSpc>
              <a:buFont typeface="Arial" panose="020B0604020202020204" pitchFamily="34" charset="0"/>
              <a:buChar char="•"/>
            </a:pPr>
            <a:r>
              <a:rPr lang="en-US" sz="2000" dirty="0">
                <a:latin typeface="Comic Sans MS" panose="030F0902030302020204" pitchFamily="66" charset="0"/>
              </a:rPr>
              <a:t>Ask to hear their performances – performing in front of family/peers can help pupils feel more comfortable and confident when performing under pressure. </a:t>
            </a:r>
          </a:p>
        </p:txBody>
      </p:sp>
      <p:sp>
        <p:nvSpPr>
          <p:cNvPr id="20" name="TextBox 19">
            <a:extLst>
              <a:ext uri="{FF2B5EF4-FFF2-40B4-BE49-F238E27FC236}">
                <a16:creationId xmlns:a16="http://schemas.microsoft.com/office/drawing/2014/main" id="{F08F3D6A-5558-1D4F-90F9-BCD18712F896}"/>
              </a:ext>
            </a:extLst>
          </p:cNvPr>
          <p:cNvSpPr txBox="1"/>
          <p:nvPr/>
        </p:nvSpPr>
        <p:spPr>
          <a:xfrm>
            <a:off x="125787" y="5776605"/>
            <a:ext cx="6093618" cy="707886"/>
          </a:xfrm>
          <a:prstGeom prst="rect">
            <a:avLst/>
          </a:prstGeom>
          <a:noFill/>
        </p:spPr>
        <p:txBody>
          <a:bodyPr wrap="square">
            <a:spAutoFit/>
          </a:bodyPr>
          <a:lstStyle/>
          <a:p>
            <a:pPr marL="342900" lvl="0" indent="-342900">
              <a:lnSpc>
                <a:spcPct val="100000"/>
              </a:lnSpc>
              <a:buFont typeface="Arial" panose="020B0604020202020204" pitchFamily="34" charset="0"/>
              <a:buChar char="•"/>
            </a:pPr>
            <a:r>
              <a:rPr lang="en-US" sz="2000" dirty="0">
                <a:latin typeface="Comic Sans MS" panose="030F0902030302020204" pitchFamily="66" charset="0"/>
              </a:rPr>
              <a:t>Ensure practice is happening at home, ideally 20-30 minutes every day if possible. </a:t>
            </a:r>
          </a:p>
        </p:txBody>
      </p:sp>
      <p:sp>
        <p:nvSpPr>
          <p:cNvPr id="16" name="TextBox 15">
            <a:extLst>
              <a:ext uri="{FF2B5EF4-FFF2-40B4-BE49-F238E27FC236}">
                <a16:creationId xmlns:a16="http://schemas.microsoft.com/office/drawing/2014/main" id="{80BF6310-7667-344D-9F79-7AC4DC390F4C}"/>
              </a:ext>
            </a:extLst>
          </p:cNvPr>
          <p:cNvSpPr txBox="1"/>
          <p:nvPr/>
        </p:nvSpPr>
        <p:spPr>
          <a:xfrm>
            <a:off x="125787" y="4113295"/>
            <a:ext cx="6093618" cy="1015663"/>
          </a:xfrm>
          <a:prstGeom prst="rect">
            <a:avLst/>
          </a:prstGeom>
          <a:noFill/>
        </p:spPr>
        <p:txBody>
          <a:bodyPr wrap="square">
            <a:spAutoFit/>
          </a:bodyPr>
          <a:lstStyle/>
          <a:p>
            <a:pPr marL="342900" lvl="0" indent="-342900">
              <a:buFont typeface="Arial" panose="020B0604020202020204" pitchFamily="34" charset="0"/>
              <a:buChar char="•"/>
            </a:pPr>
            <a:r>
              <a:rPr lang="en-US" sz="2000" dirty="0">
                <a:latin typeface="Comic Sans MS" panose="030F0902030302020204" pitchFamily="66" charset="0"/>
              </a:rPr>
              <a:t>Instruments can be taken home/borrowed during holiday periods, and if possible, during term time</a:t>
            </a:r>
            <a:endParaRPr lang="en-GB" sz="2000" dirty="0">
              <a:latin typeface="Comic Sans MS" panose="030F0902030302020204" pitchFamily="66" charset="0"/>
            </a:endParaRPr>
          </a:p>
        </p:txBody>
      </p:sp>
    </p:spTree>
    <p:extLst>
      <p:ext uri="{BB962C8B-B14F-4D97-AF65-F5344CB8AC3E}">
        <p14:creationId xmlns:p14="http://schemas.microsoft.com/office/powerpoint/2010/main" val="7142142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3F237-E402-F44F-81A1-6D2573F9B8DA}"/>
              </a:ext>
            </a:extLst>
          </p:cNvPr>
          <p:cNvSpPr>
            <a:spLocks noGrp="1"/>
          </p:cNvSpPr>
          <p:nvPr>
            <p:ph type="title"/>
          </p:nvPr>
        </p:nvSpPr>
        <p:spPr>
          <a:xfrm>
            <a:off x="385118" y="550884"/>
            <a:ext cx="5574957" cy="832063"/>
          </a:xfrm>
          <a:ln w="38100">
            <a:solidFill>
              <a:srgbClr val="FFC000"/>
            </a:solidFill>
          </a:ln>
        </p:spPr>
        <p:txBody>
          <a:bodyPr/>
          <a:lstStyle/>
          <a:p>
            <a:pPr algn="ctr"/>
            <a:r>
              <a:rPr lang="en-US" dirty="0">
                <a:latin typeface="Comic Sans MS" panose="030F0902030302020204" pitchFamily="66" charset="0"/>
              </a:rPr>
              <a:t>Written Exam</a:t>
            </a:r>
          </a:p>
        </p:txBody>
      </p:sp>
      <p:sp>
        <p:nvSpPr>
          <p:cNvPr id="4" name="Title 1">
            <a:extLst>
              <a:ext uri="{FF2B5EF4-FFF2-40B4-BE49-F238E27FC236}">
                <a16:creationId xmlns:a16="http://schemas.microsoft.com/office/drawing/2014/main" id="{C205C1E0-861F-5E47-876D-B37D5F7EF472}"/>
              </a:ext>
            </a:extLst>
          </p:cNvPr>
          <p:cNvSpPr txBox="1">
            <a:spLocks/>
          </p:cNvSpPr>
          <p:nvPr/>
        </p:nvSpPr>
        <p:spPr>
          <a:xfrm>
            <a:off x="702275" y="2629787"/>
            <a:ext cx="10515600" cy="923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latin typeface="Comic Sans MS" panose="030F0902030302020204" pitchFamily="66" charset="0"/>
              </a:rPr>
              <a:t>How can you help?</a:t>
            </a:r>
          </a:p>
        </p:txBody>
      </p:sp>
      <p:sp>
        <p:nvSpPr>
          <p:cNvPr id="3" name="Content Placeholder 2">
            <a:extLst>
              <a:ext uri="{FF2B5EF4-FFF2-40B4-BE49-F238E27FC236}">
                <a16:creationId xmlns:a16="http://schemas.microsoft.com/office/drawing/2014/main" id="{A944D9BE-D6A2-FF4C-9DA2-8863A58E7EB3}"/>
              </a:ext>
            </a:extLst>
          </p:cNvPr>
          <p:cNvSpPr>
            <a:spLocks noGrp="1"/>
          </p:cNvSpPr>
          <p:nvPr>
            <p:ph idx="1"/>
          </p:nvPr>
        </p:nvSpPr>
        <p:spPr>
          <a:xfrm>
            <a:off x="6231927" y="373563"/>
            <a:ext cx="5756512" cy="1186704"/>
          </a:xfrm>
          <a:ln w="38100">
            <a:noFill/>
          </a:ln>
        </p:spPr>
        <p:txBody>
          <a:bodyPr>
            <a:normAutofit/>
          </a:bodyPr>
          <a:lstStyle/>
          <a:p>
            <a:pPr marL="0" indent="0" algn="ctr">
              <a:buNone/>
            </a:pPr>
            <a:r>
              <a:rPr lang="en-US" sz="2400" dirty="0">
                <a:latin typeface="Comic Sans MS" panose="030F0902030302020204" pitchFamily="66" charset="0"/>
              </a:rPr>
              <a:t>Pupils will learn music concepts and symbols throughout the year. This will then be assessed in the written paper.</a:t>
            </a:r>
          </a:p>
        </p:txBody>
      </p:sp>
      <p:pic>
        <p:nvPicPr>
          <p:cNvPr id="7" name="Picture 6" descr="A group of people playing instruments&#10;&#10;Description automatically generated">
            <a:extLst>
              <a:ext uri="{FF2B5EF4-FFF2-40B4-BE49-F238E27FC236}">
                <a16:creationId xmlns:a16="http://schemas.microsoft.com/office/drawing/2014/main" id="{35ECB0C2-A509-7346-BC46-CF637F03509B}"/>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385118" y="1962448"/>
            <a:ext cx="2630651" cy="1731398"/>
          </a:xfrm>
          <a:prstGeom prst="rect">
            <a:avLst/>
          </a:prstGeom>
        </p:spPr>
      </p:pic>
      <p:pic>
        <p:nvPicPr>
          <p:cNvPr id="11" name="Picture 10" descr="A group of colorful question marks&#10;&#10;Description automatically generated">
            <a:extLst>
              <a:ext uri="{FF2B5EF4-FFF2-40B4-BE49-F238E27FC236}">
                <a16:creationId xmlns:a16="http://schemas.microsoft.com/office/drawing/2014/main" id="{AA44A29F-9F34-7443-9059-F88F7908DE3D}"/>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897156" y="1962448"/>
            <a:ext cx="2951210" cy="1638300"/>
          </a:xfrm>
          <a:prstGeom prst="rect">
            <a:avLst/>
          </a:prstGeom>
        </p:spPr>
      </p:pic>
      <p:sp>
        <p:nvSpPr>
          <p:cNvPr id="18" name="TextBox 17">
            <a:extLst>
              <a:ext uri="{FF2B5EF4-FFF2-40B4-BE49-F238E27FC236}">
                <a16:creationId xmlns:a16="http://schemas.microsoft.com/office/drawing/2014/main" id="{F33EAC15-D5DD-B648-B593-8EF31B25C8C6}"/>
              </a:ext>
            </a:extLst>
          </p:cNvPr>
          <p:cNvSpPr txBox="1"/>
          <p:nvPr/>
        </p:nvSpPr>
        <p:spPr>
          <a:xfrm>
            <a:off x="6751689" y="4532744"/>
            <a:ext cx="5096677" cy="1015663"/>
          </a:xfrm>
          <a:prstGeom prst="rect">
            <a:avLst/>
          </a:prstGeom>
          <a:noFill/>
        </p:spPr>
        <p:txBody>
          <a:bodyPr wrap="square">
            <a:spAutoFit/>
          </a:bodyPr>
          <a:lstStyle/>
          <a:p>
            <a:pPr marL="342900" lvl="0" indent="-342900">
              <a:lnSpc>
                <a:spcPct val="100000"/>
              </a:lnSpc>
              <a:buFont typeface="Arial" panose="020B0604020202020204" pitchFamily="34" charset="0"/>
              <a:buChar char="•"/>
            </a:pPr>
            <a:r>
              <a:rPr lang="en-US" sz="2000" b="1" dirty="0">
                <a:latin typeface="Comic Sans MS" panose="030F0902030302020204" pitchFamily="66" charset="0"/>
              </a:rPr>
              <a:t>Past papers </a:t>
            </a:r>
            <a:r>
              <a:rPr lang="en-US" sz="2000" dirty="0">
                <a:latin typeface="Comic Sans MS" panose="030F0902030302020204" pitchFamily="66" charset="0"/>
              </a:rPr>
              <a:t>are available online and we have the audio available to send/on teams. </a:t>
            </a:r>
          </a:p>
        </p:txBody>
      </p:sp>
      <p:sp>
        <p:nvSpPr>
          <p:cNvPr id="20" name="TextBox 19">
            <a:extLst>
              <a:ext uri="{FF2B5EF4-FFF2-40B4-BE49-F238E27FC236}">
                <a16:creationId xmlns:a16="http://schemas.microsoft.com/office/drawing/2014/main" id="{F08F3D6A-5558-1D4F-90F9-BCD18712F896}"/>
              </a:ext>
            </a:extLst>
          </p:cNvPr>
          <p:cNvSpPr txBox="1"/>
          <p:nvPr/>
        </p:nvSpPr>
        <p:spPr>
          <a:xfrm>
            <a:off x="125787" y="5240630"/>
            <a:ext cx="6093618" cy="1323439"/>
          </a:xfrm>
          <a:prstGeom prst="rect">
            <a:avLst/>
          </a:prstGeom>
          <a:noFill/>
        </p:spPr>
        <p:txBody>
          <a:bodyPr wrap="square">
            <a:spAutoFit/>
          </a:bodyPr>
          <a:lstStyle/>
          <a:p>
            <a:pPr marL="342900" lvl="0" indent="-342900">
              <a:lnSpc>
                <a:spcPct val="100000"/>
              </a:lnSpc>
              <a:buFont typeface="Arial" panose="020B0604020202020204" pitchFamily="34" charset="0"/>
              <a:buChar char="•"/>
            </a:pPr>
            <a:r>
              <a:rPr lang="en-US" sz="2000" b="1" dirty="0">
                <a:latin typeface="Comic Sans MS" panose="030F0902030302020204" pitchFamily="66" charset="0"/>
              </a:rPr>
              <a:t>Listen to music and ask questions. </a:t>
            </a:r>
            <a:r>
              <a:rPr lang="en-US" sz="2000" dirty="0">
                <a:latin typeface="Comic Sans MS" panose="030F0902030302020204" pitchFamily="66" charset="0"/>
              </a:rPr>
              <a:t>What instruments are in this music, what style is it, what kind of voice do they have, how do you describe the volume of the music.</a:t>
            </a:r>
          </a:p>
        </p:txBody>
      </p:sp>
      <p:sp>
        <p:nvSpPr>
          <p:cNvPr id="16" name="TextBox 15">
            <a:extLst>
              <a:ext uri="{FF2B5EF4-FFF2-40B4-BE49-F238E27FC236}">
                <a16:creationId xmlns:a16="http://schemas.microsoft.com/office/drawing/2014/main" id="{80BF6310-7667-344D-9F79-7AC4DC390F4C}"/>
              </a:ext>
            </a:extLst>
          </p:cNvPr>
          <p:cNvSpPr txBox="1"/>
          <p:nvPr/>
        </p:nvSpPr>
        <p:spPr>
          <a:xfrm>
            <a:off x="125787" y="4113295"/>
            <a:ext cx="6093618" cy="707886"/>
          </a:xfrm>
          <a:prstGeom prst="rect">
            <a:avLst/>
          </a:prstGeom>
          <a:noFill/>
        </p:spPr>
        <p:txBody>
          <a:bodyPr wrap="square">
            <a:spAutoFit/>
          </a:bodyPr>
          <a:lstStyle/>
          <a:p>
            <a:pPr marL="342900" lvl="0" indent="-342900">
              <a:buFont typeface="Arial" panose="020B0604020202020204" pitchFamily="34" charset="0"/>
              <a:buChar char="•"/>
            </a:pPr>
            <a:r>
              <a:rPr lang="en-US" sz="2000" b="1" dirty="0">
                <a:latin typeface="Comic Sans MS" panose="030F0902030302020204" pitchFamily="66" charset="0"/>
              </a:rPr>
              <a:t>Revision techniques: </a:t>
            </a:r>
            <a:r>
              <a:rPr lang="en-US" sz="2000" dirty="0">
                <a:latin typeface="Comic Sans MS" panose="030F0902030302020204" pitchFamily="66" charset="0"/>
              </a:rPr>
              <a:t>flash cards, </a:t>
            </a:r>
            <a:r>
              <a:rPr lang="en-US" sz="2000" dirty="0" err="1">
                <a:latin typeface="Comic Sans MS" panose="030F0902030302020204" pitchFamily="66" charset="0"/>
              </a:rPr>
              <a:t>mindmaps</a:t>
            </a:r>
            <a:r>
              <a:rPr lang="en-US" sz="2000" dirty="0">
                <a:latin typeface="Comic Sans MS" panose="030F0902030302020204" pitchFamily="66" charset="0"/>
              </a:rPr>
              <a:t>, sticky notes/posters</a:t>
            </a:r>
            <a:endParaRPr lang="en-GB" sz="2000" dirty="0">
              <a:latin typeface="Comic Sans MS" panose="030F0902030302020204" pitchFamily="66" charset="0"/>
            </a:endParaRPr>
          </a:p>
        </p:txBody>
      </p:sp>
    </p:spTree>
    <p:extLst>
      <p:ext uri="{BB962C8B-B14F-4D97-AF65-F5344CB8AC3E}">
        <p14:creationId xmlns:p14="http://schemas.microsoft.com/office/powerpoint/2010/main" val="370447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95C1F4-AE7F-44E4-8693-40D3D68311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a:extLst>
              <a:ext uri="{FF2B5EF4-FFF2-40B4-BE49-F238E27FC236}">
                <a16:creationId xmlns:a16="http://schemas.microsoft.com/office/drawing/2014/main" id="{8734DDD3-F723-4DD3-8ABE-EC0B2AC87D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22324" y="-15978"/>
            <a:ext cx="7147352" cy="5876916"/>
            <a:chOff x="329184" y="-99107"/>
            <a:chExt cx="524256" cy="5876916"/>
          </a:xfrm>
        </p:grpSpPr>
        <p:cxnSp>
          <p:nvCxnSpPr>
            <p:cNvPr id="22" name="Straight Connector 21">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99107"/>
              <a:ext cx="524256" cy="563122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Rectangle 24">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1055718"/>
            <a:ext cx="10999072" cy="335834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905063-8182-4745-8A6A-9E90F3596776}"/>
              </a:ext>
            </a:extLst>
          </p:cNvPr>
          <p:cNvSpPr>
            <a:spLocks noGrp="1"/>
          </p:cNvSpPr>
          <p:nvPr>
            <p:ph type="title"/>
          </p:nvPr>
        </p:nvSpPr>
        <p:spPr>
          <a:xfrm>
            <a:off x="1521055" y="1242750"/>
            <a:ext cx="9144000" cy="1144230"/>
          </a:xfrm>
        </p:spPr>
        <p:txBody>
          <a:bodyPr vert="horz" lIns="91440" tIns="45720" rIns="91440" bIns="45720" rtlCol="0" anchor="ctr">
            <a:normAutofit/>
          </a:bodyPr>
          <a:lstStyle/>
          <a:p>
            <a:pPr algn="ctr"/>
            <a:r>
              <a:rPr lang="en-US" sz="6600" u="sng" kern="1200" dirty="0">
                <a:solidFill>
                  <a:schemeClr val="tx1"/>
                </a:solidFill>
                <a:latin typeface="Comic Sans MS" panose="030F0902030302020204" pitchFamily="66" charset="0"/>
              </a:rPr>
              <a:t>January Prelim</a:t>
            </a:r>
          </a:p>
        </p:txBody>
      </p:sp>
      <p:sp>
        <p:nvSpPr>
          <p:cNvPr id="13" name="Title 1">
            <a:extLst>
              <a:ext uri="{FF2B5EF4-FFF2-40B4-BE49-F238E27FC236}">
                <a16:creationId xmlns:a16="http://schemas.microsoft.com/office/drawing/2014/main" id="{EAB4BB7A-388C-8249-9A2E-50E3E4C6300D}"/>
              </a:ext>
            </a:extLst>
          </p:cNvPr>
          <p:cNvSpPr txBox="1">
            <a:spLocks/>
          </p:cNvSpPr>
          <p:nvPr/>
        </p:nvSpPr>
        <p:spPr>
          <a:xfrm>
            <a:off x="676286" y="2300482"/>
            <a:ext cx="10833537" cy="202708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dirty="0">
                <a:latin typeface="Comic Sans MS" panose="030F0902030302020204" pitchFamily="66" charset="0"/>
              </a:rPr>
              <a:t>The music prelim will be a written paper. Pupils should revise all music concepts and symbols covered in the entire course, as we will have covered all concepts by this prelim. </a:t>
            </a:r>
          </a:p>
          <a:p>
            <a:pPr algn="ctr"/>
            <a:endParaRPr lang="en-US" sz="2400" dirty="0">
              <a:latin typeface="Comic Sans MS" panose="030F0902030302020204" pitchFamily="66" charset="0"/>
            </a:endParaRPr>
          </a:p>
          <a:p>
            <a:pPr algn="ctr"/>
            <a:r>
              <a:rPr lang="en-US" sz="2400" dirty="0">
                <a:latin typeface="Comic Sans MS" panose="030F0902030302020204" pitchFamily="66" charset="0"/>
              </a:rPr>
              <a:t>Practice questions and past papers will be available to aid revision.</a:t>
            </a:r>
          </a:p>
        </p:txBody>
      </p:sp>
    </p:spTree>
    <p:extLst>
      <p:ext uri="{BB962C8B-B14F-4D97-AF65-F5344CB8AC3E}">
        <p14:creationId xmlns:p14="http://schemas.microsoft.com/office/powerpoint/2010/main" val="2518051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0"/>
                                  </p:stCondLst>
                                  <p:iterate>
                                    <p:tmPct val="10000"/>
                                  </p:iterate>
                                  <p:childTnLst>
                                    <p:set>
                                      <p:cBhvr>
                                        <p:cTn id="9" dur="1" fill="hold">
                                          <p:stCondLst>
                                            <p:cond delay="0"/>
                                          </p:stCondLst>
                                        </p:cTn>
                                        <p:tgtEl>
                                          <p:spTgt spid="13"/>
                                        </p:tgtEl>
                                        <p:attrNameLst>
                                          <p:attrName>style.visibility</p:attrName>
                                        </p:attrNameLst>
                                      </p:cBhvr>
                                      <p:to>
                                        <p:strVal val="visible"/>
                                      </p:to>
                                    </p:set>
                                    <p:animEffect transition="in" filter="fade">
                                      <p:cBhvr>
                                        <p:cTn id="10" dur="7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492</Words>
  <Application>Microsoft Macintosh PowerPoint</Application>
  <PresentationFormat>Widescreen</PresentationFormat>
  <Paragraphs>58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Comic Sans MS</vt:lpstr>
      <vt:lpstr>Office Theme</vt:lpstr>
      <vt:lpstr>National 5 Music</vt:lpstr>
      <vt:lpstr>Course Outline</vt:lpstr>
      <vt:lpstr>Important Dates</vt:lpstr>
      <vt:lpstr>Assignment</vt:lpstr>
      <vt:lpstr>Performance Exam</vt:lpstr>
      <vt:lpstr>Written Exam</vt:lpstr>
      <vt:lpstr>January Prelim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5 Music</dc:title>
  <dc:creator>Mrs Turner</dc:creator>
  <cp:lastModifiedBy>Mrs Turner</cp:lastModifiedBy>
  <cp:revision>1</cp:revision>
  <dcterms:created xsi:type="dcterms:W3CDTF">2024-09-15T19:04:08Z</dcterms:created>
  <dcterms:modified xsi:type="dcterms:W3CDTF">2024-09-15T19:24:24Z</dcterms:modified>
</cp:coreProperties>
</file>