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23" r:id="rId2"/>
    <p:sldId id="324" r:id="rId3"/>
    <p:sldId id="302" r:id="rId4"/>
    <p:sldId id="308" r:id="rId5"/>
    <p:sldId id="310" r:id="rId6"/>
    <p:sldId id="259" r:id="rId7"/>
    <p:sldId id="257" r:id="rId8"/>
    <p:sldId id="309" r:id="rId9"/>
    <p:sldId id="303" r:id="rId10"/>
    <p:sldId id="311" r:id="rId11"/>
    <p:sldId id="312" r:id="rId12"/>
    <p:sldId id="325" r:id="rId13"/>
    <p:sldId id="322" r:id="rId14"/>
    <p:sldId id="319" r:id="rId15"/>
    <p:sldId id="317" r:id="rId16"/>
    <p:sldId id="321" r:id="rId17"/>
    <p:sldId id="326" r:id="rId18"/>
    <p:sldId id="315" r:id="rId19"/>
    <p:sldId id="316" r:id="rId20"/>
    <p:sldId id="320" r:id="rId2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 varScale="1">
        <p:scale>
          <a:sx n="105" d="100"/>
          <a:sy n="105" d="100"/>
        </p:scale>
        <p:origin x="11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9D025-C35E-47CB-9F86-CD750692D64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06C76-61F6-4A97-8763-64E1B8FDD2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24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F36D2-9DA0-4C61-9DE0-0CD4758CFF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E3D71-ADFD-4EB7-9614-230D088DA8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857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2885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E3D71-ADFD-4EB7-9614-230D088DA80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460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E3D71-ADFD-4EB7-9614-230D088DA80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164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E3D71-ADFD-4EB7-9614-230D088DA80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798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E3D71-ADFD-4EB7-9614-230D088DA80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114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53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60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67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00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92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325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849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72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99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2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660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A7DAB-EDE4-4FFC-9953-90741C4FDE6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10B18-3AB7-4F07-8721-92DEC6760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4202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3995936" y="1355391"/>
            <a:ext cx="1369849" cy="168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1"/>
          <p:cNvSpPr txBox="1">
            <a:spLocks noChangeArrowheads="1"/>
          </p:cNvSpPr>
          <p:nvPr/>
        </p:nvSpPr>
        <p:spPr bwMode="auto">
          <a:xfrm>
            <a:off x="1979712" y="3093493"/>
            <a:ext cx="55446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How To Pass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>
                <a:solidFill>
                  <a:schemeClr val="bg1"/>
                </a:solidFill>
                <a:latin typeface="Berlin Sans FB" panose="020E0602020502020306" pitchFamily="34" charset="0"/>
                <a:cs typeface="Arial" panose="020B0604020202020204" pitchFamily="34" charset="0"/>
              </a:rPr>
              <a:t>National 5 Modern Studies</a:t>
            </a:r>
          </a:p>
        </p:txBody>
      </p:sp>
      <p:pic>
        <p:nvPicPr>
          <p:cNvPr id="3078" name="Picture 2" descr="H:\Documents\2017-2018\Wider Achievement\DHS Logos\WEB RGB\BuccleuchWE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460" y="4531001"/>
            <a:ext cx="1086086" cy="1086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" descr="H:\Documents\2017-2018\Wider Achievement\DHS Logos\WEB RGB\CaerlaverochWE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531001"/>
            <a:ext cx="1086086" cy="1086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4" descr="H:\Documents\2017-2018\Wider Achievement\DHS Logos\WEB RGB\DevorgillaWE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085" y="4554814"/>
            <a:ext cx="1025748" cy="102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87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8"/>
    </mc:Choice>
    <mc:Fallback xmlns="">
      <p:transition spd="slow" advTm="291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7852" t="21030" r="29329" b="11164"/>
          <a:stretch/>
        </p:blipFill>
        <p:spPr>
          <a:xfrm>
            <a:off x="1043608" y="0"/>
            <a:ext cx="7056784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9368D6-1AD1-C359-7011-40FD2F12EB23}"/>
              </a:ext>
            </a:extLst>
          </p:cNvPr>
          <p:cNvSpPr txBox="1"/>
          <p:nvPr/>
        </p:nvSpPr>
        <p:spPr>
          <a:xfrm>
            <a:off x="1043608" y="5013176"/>
            <a:ext cx="4608512" cy="26161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txBody>
          <a:bodyPr wrap="square" rtlCol="0">
            <a:spAutoFit/>
          </a:bodyPr>
          <a:lstStyle/>
          <a:p>
            <a:endParaRPr lang="en-GB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09541E-7212-D28B-72E3-0AA5EB322B4F}"/>
              </a:ext>
            </a:extLst>
          </p:cNvPr>
          <p:cNvSpPr txBox="1"/>
          <p:nvPr/>
        </p:nvSpPr>
        <p:spPr>
          <a:xfrm>
            <a:off x="1009344" y="6093296"/>
            <a:ext cx="4608512" cy="26161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txBody>
          <a:bodyPr wrap="square" rtlCol="0">
            <a:spAutoFit/>
          </a:bodyPr>
          <a:lstStyle/>
          <a:p>
            <a:endParaRPr lang="en-GB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DC33D-8CB1-815A-11E4-4291D9A8F0DE}"/>
              </a:ext>
            </a:extLst>
          </p:cNvPr>
          <p:cNvSpPr txBox="1"/>
          <p:nvPr/>
        </p:nvSpPr>
        <p:spPr>
          <a:xfrm>
            <a:off x="1043608" y="3473152"/>
            <a:ext cx="4608512" cy="26161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txBody>
          <a:bodyPr wrap="square" rtlCol="0">
            <a:spAutoFit/>
          </a:bodyPr>
          <a:lstStyle/>
          <a:p>
            <a:endParaRPr lang="en-GB" sz="1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36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40"/>
    </mc:Choice>
    <mc:Fallback xmlns="">
      <p:transition spd="slow" advTm="28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police tape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5" descr="Image result for dumfries sheriff court"/>
          <p:cNvSpPr>
            <a:spLocks noChangeAspect="1" noChangeArrowheads="1"/>
          </p:cNvSpPr>
          <p:nvPr/>
        </p:nvSpPr>
        <p:spPr bwMode="auto">
          <a:xfrm>
            <a:off x="1524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9" descr="Image result for police man"/>
          <p:cNvSpPr>
            <a:spLocks noChangeAspect="1" noChangeArrowheads="1"/>
          </p:cNvSpPr>
          <p:nvPr/>
        </p:nvSpPr>
        <p:spPr bwMode="auto">
          <a:xfrm>
            <a:off x="3048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2" descr="Image result for police dog"/>
          <p:cNvSpPr>
            <a:spLocks noChangeAspect="1" noChangeArrowheads="1"/>
          </p:cNvSpPr>
          <p:nvPr/>
        </p:nvSpPr>
        <p:spPr bwMode="auto">
          <a:xfrm>
            <a:off x="45720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572000" cy="357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8768" y="0"/>
              <a:ext cx="4555232" cy="357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38201"/>
              <a:ext cx="4572000" cy="3319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7877" y="3559726"/>
              <a:ext cx="2432395" cy="3298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1035" y="3538201"/>
              <a:ext cx="2112965" cy="3319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9BBC85C-6AF4-4753-6F38-A877EA2FEA77}"/>
              </a:ext>
            </a:extLst>
          </p:cNvPr>
          <p:cNvSpPr txBox="1"/>
          <p:nvPr/>
        </p:nvSpPr>
        <p:spPr>
          <a:xfrm>
            <a:off x="1259632" y="1750138"/>
            <a:ext cx="7056784" cy="313932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6600" dirty="0">
              <a:latin typeface="Berlin Sans FB" panose="020E0602020502020306" pitchFamily="34" charset="0"/>
            </a:endParaRPr>
          </a:p>
          <a:p>
            <a:pPr algn="ctr"/>
            <a:r>
              <a:rPr lang="en-GB" sz="6600" dirty="0">
                <a:latin typeface="Berlin Sans FB" panose="020E0602020502020306" pitchFamily="34" charset="0"/>
              </a:rPr>
              <a:t>Crime and the Law</a:t>
            </a:r>
          </a:p>
          <a:p>
            <a:pPr algn="ctr"/>
            <a:endParaRPr lang="en-GB" sz="6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920825"/>
      </p:ext>
    </p:extLst>
  </p:cSld>
  <p:clrMapOvr>
    <a:masterClrMapping/>
  </p:clrMapOvr>
  <p:transition spd="slow" advTm="442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police tape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5" descr="Image result for dumfries sheriff court"/>
          <p:cNvSpPr>
            <a:spLocks noChangeAspect="1" noChangeArrowheads="1"/>
          </p:cNvSpPr>
          <p:nvPr/>
        </p:nvSpPr>
        <p:spPr bwMode="auto">
          <a:xfrm>
            <a:off x="1524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9" descr="Image result for police man"/>
          <p:cNvSpPr>
            <a:spLocks noChangeAspect="1" noChangeArrowheads="1"/>
          </p:cNvSpPr>
          <p:nvPr/>
        </p:nvSpPr>
        <p:spPr bwMode="auto">
          <a:xfrm>
            <a:off x="3048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2" descr="Image result for police dog"/>
          <p:cNvSpPr>
            <a:spLocks noChangeAspect="1" noChangeArrowheads="1"/>
          </p:cNvSpPr>
          <p:nvPr/>
        </p:nvSpPr>
        <p:spPr bwMode="auto">
          <a:xfrm>
            <a:off x="45720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572000" cy="357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8768" y="0"/>
              <a:ext cx="4555232" cy="357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38201"/>
              <a:ext cx="4572000" cy="3319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7877" y="3559726"/>
              <a:ext cx="2432395" cy="3298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1035" y="3538201"/>
              <a:ext cx="2112965" cy="3319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11"/>
          <p:cNvSpPr/>
          <p:nvPr/>
        </p:nvSpPr>
        <p:spPr>
          <a:xfrm>
            <a:off x="595880" y="1415325"/>
            <a:ext cx="7994848" cy="402734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GB" altLang="en-US" sz="2400" u="sng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Crime and the Law</a:t>
            </a:r>
          </a:p>
          <a:p>
            <a:pPr algn="ctr">
              <a:spcBef>
                <a:spcPct val="50000"/>
              </a:spcBef>
            </a:pPr>
            <a:endParaRPr lang="en-GB" altLang="en-US" sz="2400" u="sng" dirty="0">
              <a:solidFill>
                <a:schemeClr val="tx1"/>
              </a:solidFill>
              <a:latin typeface="Berlin Sans FB" panose="020E0602020502020306" pitchFamily="34" charset="0"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Nature of Crime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Causes of crime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Consequences of crime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Criminal Justice System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Responses to crime:- government responses, police, prisons</a:t>
            </a:r>
          </a:p>
          <a:p>
            <a:pPr algn="ctr">
              <a:spcBef>
                <a:spcPct val="50000"/>
              </a:spcBef>
            </a:pPr>
            <a:endParaRPr lang="en-GB" altLang="en-US" sz="800" dirty="0">
              <a:solidFill>
                <a:schemeClr val="tx1"/>
              </a:solidFill>
              <a:latin typeface="Berlin Sans FB" panose="020E0602020502020306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33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4824">
        <p:split orient="vert"/>
      </p:transition>
    </mc:Choice>
    <mc:Fallback xmlns="">
      <p:transition spd="slow" advTm="44824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police tape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5" descr="Image result for dumfries sheriff court"/>
          <p:cNvSpPr>
            <a:spLocks noChangeAspect="1" noChangeArrowheads="1"/>
          </p:cNvSpPr>
          <p:nvPr/>
        </p:nvSpPr>
        <p:spPr bwMode="auto">
          <a:xfrm>
            <a:off x="1524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9" descr="Image result for police man"/>
          <p:cNvSpPr>
            <a:spLocks noChangeAspect="1" noChangeArrowheads="1"/>
          </p:cNvSpPr>
          <p:nvPr/>
        </p:nvSpPr>
        <p:spPr bwMode="auto">
          <a:xfrm>
            <a:off x="3048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2" descr="Image result for police dog"/>
          <p:cNvSpPr>
            <a:spLocks noChangeAspect="1" noChangeArrowheads="1"/>
          </p:cNvSpPr>
          <p:nvPr/>
        </p:nvSpPr>
        <p:spPr bwMode="auto">
          <a:xfrm>
            <a:off x="45720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572000" cy="357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8768" y="0"/>
              <a:ext cx="4555232" cy="357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38201"/>
              <a:ext cx="4572000" cy="3319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7877" y="3559726"/>
              <a:ext cx="2432395" cy="3298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1035" y="3538201"/>
              <a:ext cx="2112965" cy="3319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11"/>
          <p:cNvSpPr/>
          <p:nvPr/>
        </p:nvSpPr>
        <p:spPr>
          <a:xfrm>
            <a:off x="710966" y="2103698"/>
            <a:ext cx="7688534" cy="293863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Bef>
                <a:spcPct val="50000"/>
              </a:spcBef>
            </a:pPr>
            <a:r>
              <a:rPr lang="en-GB" altLang="en-US" sz="4000" u="sng" dirty="0">
                <a:solidFill>
                  <a:srgbClr val="FFFF00"/>
                </a:solidFill>
                <a:latin typeface="Berlin Sans FB" panose="020E0602020502020306" pitchFamily="34" charset="0"/>
                <a:cs typeface="Arial" charset="0"/>
              </a:rPr>
              <a:t>Crime and the Law</a:t>
            </a:r>
          </a:p>
          <a:p>
            <a:pPr algn="ctr">
              <a:spcBef>
                <a:spcPct val="50000"/>
              </a:spcBef>
            </a:pPr>
            <a:endParaRPr lang="en-GB" altLang="en-US" dirty="0">
              <a:solidFill>
                <a:srgbClr val="FFFF00"/>
              </a:solidFill>
              <a:latin typeface="Berlin Sans FB" panose="020E0602020502020306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en-GB" altLang="en-US" sz="3600" dirty="0">
                <a:solidFill>
                  <a:srgbClr val="FFFF00"/>
                </a:solidFill>
                <a:latin typeface="Berlin Sans FB" panose="020E0602020502020306" pitchFamily="34" charset="0"/>
                <a:cs typeface="Arial"/>
              </a:rPr>
              <a:t>Assessment: 1</a:t>
            </a:r>
            <a:r>
              <a:rPr lang="en-GB" altLang="en-US" sz="3600" baseline="30000" dirty="0">
                <a:solidFill>
                  <a:srgbClr val="FFFF00"/>
                </a:solidFill>
                <a:latin typeface="Berlin Sans FB" panose="020E0602020502020306" pitchFamily="34" charset="0"/>
                <a:cs typeface="Arial"/>
              </a:rPr>
              <a:t>st</a:t>
            </a:r>
            <a:r>
              <a:rPr lang="en-GB" altLang="en-US" sz="3600" dirty="0">
                <a:solidFill>
                  <a:srgbClr val="FFFF00"/>
                </a:solidFill>
                <a:latin typeface="Berlin Sans FB" panose="020E0602020502020306" pitchFamily="34" charset="0"/>
                <a:cs typeface="Arial"/>
              </a:rPr>
              <a:t> October 2026</a:t>
            </a:r>
            <a:endParaRPr lang="en-GB" altLang="en-US" sz="3600" dirty="0">
              <a:solidFill>
                <a:srgbClr val="FFFF00"/>
              </a:solidFill>
              <a:latin typeface="Berlin Sans FB" panose="020E0602020502020306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en-GB" altLang="en-US" sz="3600" dirty="0">
                <a:solidFill>
                  <a:srgbClr val="FFFF00"/>
                </a:solidFill>
                <a:latin typeface="Berlin Sans FB" panose="020E0602020502020306" pitchFamily="34" charset="0"/>
                <a:cs typeface="Arial" charset="0"/>
              </a:rPr>
              <a:t>Will also be assessed in January Prelim</a:t>
            </a:r>
          </a:p>
        </p:txBody>
      </p:sp>
    </p:spTree>
    <p:extLst>
      <p:ext uri="{BB962C8B-B14F-4D97-AF65-F5344CB8AC3E}">
        <p14:creationId xmlns:p14="http://schemas.microsoft.com/office/powerpoint/2010/main" val="2331576752"/>
      </p:ext>
    </p:extLst>
  </p:cSld>
  <p:clrMapOvr>
    <a:masterClrMapping/>
  </p:clrMapOvr>
  <p:transition spd="slow" advTm="9832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scottish parliament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-30267" y="0"/>
            <a:ext cx="9187231" cy="6858000"/>
            <a:chOff x="-30267" y="0"/>
            <a:chExt cx="9187231" cy="6858000"/>
          </a:xfrm>
        </p:grpSpPr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0948" y="3357562"/>
              <a:ext cx="4716016" cy="350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0267" y="3861048"/>
              <a:ext cx="4458251" cy="2996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0"/>
              <a:ext cx="4716016" cy="3717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3" y="0"/>
              <a:ext cx="4425071" cy="386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AutoShape 7" descr="Image result for scotland flag"/>
          <p:cNvSpPr>
            <a:spLocks noChangeAspect="1" noChangeArrowheads="1"/>
          </p:cNvSpPr>
          <p:nvPr/>
        </p:nvSpPr>
        <p:spPr bwMode="auto">
          <a:xfrm>
            <a:off x="1524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8EB141-309E-8C9A-2E65-9E5E2C31620E}"/>
              </a:ext>
            </a:extLst>
          </p:cNvPr>
          <p:cNvSpPr txBox="1"/>
          <p:nvPr/>
        </p:nvSpPr>
        <p:spPr>
          <a:xfrm>
            <a:off x="428624" y="2228227"/>
            <a:ext cx="8208912" cy="313932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6600" dirty="0">
              <a:latin typeface="Berlin Sans FB" panose="020E0602020502020306" pitchFamily="34" charset="0"/>
            </a:endParaRPr>
          </a:p>
          <a:p>
            <a:pPr algn="ctr"/>
            <a:r>
              <a:rPr lang="en-GB" sz="6600" dirty="0">
                <a:latin typeface="Berlin Sans FB" panose="020E0602020502020306" pitchFamily="34" charset="0"/>
              </a:rPr>
              <a:t>Democracy in Scotland</a:t>
            </a:r>
          </a:p>
          <a:p>
            <a:pPr algn="ctr"/>
            <a:endParaRPr lang="en-GB" sz="6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33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861">
        <p:split orient="vert"/>
      </p:transition>
    </mc:Choice>
    <mc:Fallback xmlns="">
      <p:transition spd="slow" advTm="586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67" y="3869641"/>
            <a:ext cx="4458251" cy="299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4716016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948" y="3357562"/>
            <a:ext cx="4716016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" y="0"/>
            <a:ext cx="4425071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79712" y="1738350"/>
            <a:ext cx="5184576" cy="39553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GB" altLang="en-US" sz="2400" u="sng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Democracy in Scotland</a:t>
            </a:r>
          </a:p>
          <a:p>
            <a:pPr algn="ctr">
              <a:spcBef>
                <a:spcPct val="50000"/>
              </a:spcBef>
            </a:pPr>
            <a:endParaRPr lang="en-GB" altLang="en-US" sz="2400" u="sng" dirty="0">
              <a:solidFill>
                <a:schemeClr val="tx1"/>
              </a:solidFill>
              <a:latin typeface="Berlin Sans FB" panose="020E0602020502020306" pitchFamily="34" charset="0"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Power and decision making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Participation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Influence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Representation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Voting systems</a:t>
            </a:r>
          </a:p>
          <a:p>
            <a:pPr algn="ctr">
              <a:spcBef>
                <a:spcPct val="50000"/>
              </a:spcBef>
            </a:pPr>
            <a:endParaRPr lang="en-GB" altLang="en-US" sz="800" dirty="0">
              <a:solidFill>
                <a:schemeClr val="tx1"/>
              </a:solidFill>
              <a:latin typeface="Berlin Sans FB" panose="020E0602020502020306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339631"/>
      </p:ext>
    </p:extLst>
  </p:cSld>
  <p:clrMapOvr>
    <a:masterClrMapping/>
  </p:clrMapOvr>
  <p:transition spd="slow" advTm="60799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67" y="3869641"/>
            <a:ext cx="4458251" cy="299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4716016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948" y="3357562"/>
            <a:ext cx="4716016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" y="0"/>
            <a:ext cx="4425071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43607" y="2410256"/>
            <a:ext cx="7056785" cy="290158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Bef>
                <a:spcPct val="50000"/>
              </a:spcBef>
            </a:pPr>
            <a:r>
              <a:rPr lang="en-GB" altLang="en-US" sz="3600" u="sng" dirty="0">
                <a:solidFill>
                  <a:srgbClr val="FFFF00"/>
                </a:solidFill>
                <a:latin typeface="Berlin Sans FB" panose="020E0602020502020306" pitchFamily="34" charset="0"/>
                <a:cs typeface="Arial" charset="0"/>
              </a:rPr>
              <a:t>Democracy in Scotland</a:t>
            </a:r>
          </a:p>
          <a:p>
            <a:pPr algn="ctr">
              <a:spcBef>
                <a:spcPct val="50000"/>
              </a:spcBef>
            </a:pPr>
            <a:endParaRPr lang="en-GB" altLang="en-US" sz="3200" dirty="0">
              <a:solidFill>
                <a:srgbClr val="FFFF00"/>
              </a:solidFill>
              <a:latin typeface="Berlin Sans FB" panose="020E0602020502020306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en-GB" altLang="en-US" sz="3200" dirty="0">
                <a:solidFill>
                  <a:srgbClr val="FFFF00"/>
                </a:solidFill>
                <a:latin typeface="Berlin Sans FB" panose="020E0602020502020306" pitchFamily="34" charset="0"/>
                <a:cs typeface="Arial"/>
              </a:rPr>
              <a:t>Assessment:- December 2026</a:t>
            </a:r>
            <a:endParaRPr lang="en-GB" altLang="en-US" sz="3200" dirty="0">
              <a:solidFill>
                <a:srgbClr val="FFFF00"/>
              </a:solidFill>
              <a:latin typeface="Berlin Sans FB" panose="020E0602020502020306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en-GB" altLang="en-US" sz="3200" dirty="0">
                <a:solidFill>
                  <a:srgbClr val="FFFF00"/>
                </a:solidFill>
                <a:latin typeface="Berlin Sans FB" panose="020E0602020502020306" pitchFamily="34" charset="0"/>
                <a:cs typeface="Arial"/>
              </a:rPr>
              <a:t>Will also be assessed in January Prelim </a:t>
            </a:r>
            <a:endParaRPr lang="en-GB" altLang="en-US" sz="3200" dirty="0">
              <a:solidFill>
                <a:srgbClr val="FFFF00"/>
              </a:solidFill>
              <a:latin typeface="Berlin Sans FB" panose="020E0602020502020306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85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302">
        <p:split orient="vert"/>
      </p:transition>
    </mc:Choice>
    <mc:Fallback xmlns="">
      <p:transition spd="slow" advTm="6302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usa flag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875"/>
              <a:ext cx="4644008" cy="3557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0"/>
              <a:ext cx="4499992" cy="357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55" y="3573016"/>
              <a:ext cx="4630153" cy="3284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6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9441" y="3573016"/>
              <a:ext cx="4514559" cy="3284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7ADE3C4-9596-04D5-FB5B-437FD289ED2D}"/>
              </a:ext>
            </a:extLst>
          </p:cNvPr>
          <p:cNvSpPr txBox="1"/>
          <p:nvPr/>
        </p:nvSpPr>
        <p:spPr>
          <a:xfrm>
            <a:off x="467544" y="2204864"/>
            <a:ext cx="8208912" cy="313932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6600" dirty="0">
              <a:latin typeface="Berlin Sans FB" panose="020E0602020502020306" pitchFamily="34" charset="0"/>
            </a:endParaRPr>
          </a:p>
          <a:p>
            <a:pPr algn="ctr"/>
            <a:r>
              <a:rPr lang="en-GB" sz="6600" dirty="0">
                <a:latin typeface="Berlin Sans FB" panose="020E0602020502020306" pitchFamily="34" charset="0"/>
              </a:rPr>
              <a:t>World Power: USA</a:t>
            </a:r>
          </a:p>
          <a:p>
            <a:pPr algn="ctr"/>
            <a:endParaRPr lang="en-GB" sz="6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63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955">
        <p:split orient="vert"/>
      </p:transition>
    </mc:Choice>
    <mc:Fallback xmlns="">
      <p:transition spd="slow" advTm="495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usa flag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875"/>
              <a:ext cx="4644008" cy="3557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0"/>
              <a:ext cx="4499992" cy="357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55" y="3573016"/>
              <a:ext cx="4630153" cy="3284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6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9441" y="3573016"/>
              <a:ext cx="4514559" cy="3284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/>
          <p:cNvSpPr/>
          <p:nvPr/>
        </p:nvSpPr>
        <p:spPr>
          <a:xfrm>
            <a:off x="1101049" y="1680109"/>
            <a:ext cx="7056784" cy="38175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GB" altLang="en-US" sz="2400" u="sng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World Powers:- The USA</a:t>
            </a:r>
          </a:p>
          <a:p>
            <a:pPr algn="ctr">
              <a:spcBef>
                <a:spcPct val="50000"/>
              </a:spcBef>
            </a:pPr>
            <a:endParaRPr lang="en-GB" altLang="en-US" sz="2400" u="sng" dirty="0">
              <a:solidFill>
                <a:schemeClr val="tx1"/>
              </a:solidFill>
              <a:latin typeface="Berlin Sans FB" panose="020E0602020502020306" pitchFamily="34" charset="0"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Political System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Influence on other countries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Social and economic issues (minimum of 3 issues)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solidFill>
                  <a:schemeClr val="tx1"/>
                </a:solidFill>
                <a:latin typeface="Berlin Sans FB" panose="020E0602020502020306" pitchFamily="34" charset="0"/>
                <a:cs typeface="Arial" charset="0"/>
              </a:rPr>
              <a:t>Effectiveness in tackling economic issues (minimum of 3 issues)</a:t>
            </a:r>
          </a:p>
          <a:p>
            <a:pPr algn="ctr">
              <a:spcBef>
                <a:spcPct val="50000"/>
              </a:spcBef>
            </a:pPr>
            <a:endParaRPr lang="en-GB" altLang="en-US" sz="800" dirty="0">
              <a:solidFill>
                <a:schemeClr val="tx1"/>
              </a:solidFill>
              <a:latin typeface="Berlin Sans FB" panose="020E0602020502020306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688559"/>
      </p:ext>
    </p:extLst>
  </p:cSld>
  <p:clrMapOvr>
    <a:masterClrMapping/>
  </p:clrMapOvr>
  <p:transition spd="slow" advTm="54901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usa flag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875"/>
              <a:ext cx="4644008" cy="3557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0"/>
              <a:ext cx="4499992" cy="357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55" y="3573016"/>
              <a:ext cx="4630153" cy="3284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6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9441" y="3573016"/>
              <a:ext cx="4514559" cy="3284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/>
          <p:cNvSpPr/>
          <p:nvPr/>
        </p:nvSpPr>
        <p:spPr>
          <a:xfrm>
            <a:off x="1252704" y="1642492"/>
            <a:ext cx="6638591" cy="357301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Bef>
                <a:spcPct val="50000"/>
              </a:spcBef>
            </a:pPr>
            <a:r>
              <a:rPr lang="en-GB" altLang="en-US" sz="3600" u="sng" dirty="0">
                <a:solidFill>
                  <a:srgbClr val="FFFF00"/>
                </a:solidFill>
                <a:latin typeface="Berlin Sans FB" panose="020E0602020502020306" pitchFamily="34" charset="0"/>
                <a:cs typeface="Arial" charset="0"/>
              </a:rPr>
              <a:t>World Powers:- The USA</a:t>
            </a:r>
          </a:p>
          <a:p>
            <a:pPr algn="ctr">
              <a:spcBef>
                <a:spcPct val="50000"/>
              </a:spcBef>
            </a:pPr>
            <a:endParaRPr lang="en-GB" altLang="en-US" sz="3200" dirty="0">
              <a:solidFill>
                <a:srgbClr val="FFFF00"/>
              </a:solidFill>
              <a:latin typeface="Berlin Sans FB" panose="020E0602020502020306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en-GB" altLang="en-US" sz="3200" dirty="0">
                <a:solidFill>
                  <a:srgbClr val="FFFF00"/>
                </a:solidFill>
                <a:latin typeface="Berlin Sans FB" panose="020E0602020502020306" pitchFamily="34" charset="0"/>
                <a:cs typeface="Arial"/>
              </a:rPr>
              <a:t>Assessment: March 2027</a:t>
            </a:r>
            <a:endParaRPr lang="en-GB" altLang="en-US" sz="3200" dirty="0">
              <a:solidFill>
                <a:srgbClr val="FFFF00"/>
              </a:solidFill>
              <a:latin typeface="Berlin Sans FB" panose="020E0602020502020306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en-GB" altLang="en-US" sz="3200" dirty="0">
                <a:solidFill>
                  <a:srgbClr val="FFFF00"/>
                </a:solidFill>
                <a:latin typeface="Berlin Sans FB" panose="020E0602020502020306" pitchFamily="34" charset="0"/>
                <a:cs typeface="Arial"/>
              </a:rPr>
              <a:t>Will also be assessed in Prelim Part 2 –March 2027</a:t>
            </a:r>
          </a:p>
        </p:txBody>
      </p:sp>
    </p:spTree>
    <p:extLst>
      <p:ext uri="{BB962C8B-B14F-4D97-AF65-F5344CB8AC3E}">
        <p14:creationId xmlns:p14="http://schemas.microsoft.com/office/powerpoint/2010/main" val="164189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762">
        <p:split orient="vert"/>
      </p:transition>
    </mc:Choice>
    <mc:Fallback xmlns="">
      <p:transition spd="slow" advTm="9762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9F533-1247-7861-BA0F-6EE93E443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7200" b="1" u="sng" dirty="0"/>
              <a:t>Examination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178F0-6177-B7E6-CC5A-3A7332A93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28801"/>
            <a:ext cx="9144000" cy="22322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sz="6000" dirty="0"/>
              <a:t>Wednesday 26</a:t>
            </a:r>
            <a:r>
              <a:rPr lang="en-GB" sz="6000" baseline="30000" dirty="0"/>
              <a:t>th</a:t>
            </a:r>
            <a:r>
              <a:rPr lang="en-GB" sz="6000" dirty="0"/>
              <a:t> May 2027</a:t>
            </a:r>
          </a:p>
          <a:p>
            <a:pPr marL="0" indent="0" algn="ctr">
              <a:buNone/>
            </a:pPr>
            <a:r>
              <a:rPr lang="en-GB" sz="6000" dirty="0"/>
              <a:t>1pm to 3.20pm</a:t>
            </a:r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2D7053-CFE8-E413-7E99-B4876D8C3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242716"/>
            <a:ext cx="6858000" cy="234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6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482FF-D4FC-44DC-8B22-660F81E0366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sz="5400" b="1" dirty="0"/>
              <a:t>QS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25815-0AF1-4199-916B-86C67D4965C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/>
              <a:t>N5 Modern Studies assessment is divided into 2 components for assessment – QS marks both.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D94C93F-86D1-43B5-B0EF-712D4C28F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677990"/>
              </p:ext>
            </p:extLst>
          </p:nvPr>
        </p:nvGraphicFramePr>
        <p:xfrm>
          <a:off x="611561" y="3203830"/>
          <a:ext cx="7920881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508">
                  <a:extLst>
                    <a:ext uri="{9D8B030D-6E8A-4147-A177-3AD203B41FA5}">
                      <a16:colId xmlns:a16="http://schemas.microsoft.com/office/drawing/2014/main" val="3052538062"/>
                    </a:ext>
                  </a:extLst>
                </a:gridCol>
                <a:gridCol w="1372534">
                  <a:extLst>
                    <a:ext uri="{9D8B030D-6E8A-4147-A177-3AD203B41FA5}">
                      <a16:colId xmlns:a16="http://schemas.microsoft.com/office/drawing/2014/main" val="3586220221"/>
                    </a:ext>
                  </a:extLst>
                </a:gridCol>
                <a:gridCol w="2920839">
                  <a:extLst>
                    <a:ext uri="{9D8B030D-6E8A-4147-A177-3AD203B41FA5}">
                      <a16:colId xmlns:a16="http://schemas.microsoft.com/office/drawing/2014/main" val="1512838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3200" dirty="0"/>
                        <a:t>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Marks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64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/>
                        <a:t>Component 1: question paper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2 hours 20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6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/>
                        <a:t>Component 2: assignment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20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1 hour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323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818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78"/>
    </mc:Choice>
    <mc:Fallback xmlns="">
      <p:transition spd="slow" advTm="4477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580" y="274638"/>
            <a:ext cx="7560840" cy="1143000"/>
          </a:xfrm>
          <a:solidFill>
            <a:schemeClr val="bg1"/>
          </a:solidFill>
        </p:spPr>
        <p:txBody>
          <a:bodyPr/>
          <a:lstStyle/>
          <a:p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 of Exam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580" y="1556792"/>
            <a:ext cx="7560840" cy="4525963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GB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Knowledge and Understanding Questions– 4, 6 or 8 marks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Describe… </a:t>
            </a:r>
            <a:r>
              <a:rPr lang="en-GB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Explain…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Handling Questions – 10 marks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and oppose, decision making, conclusions</a:t>
            </a:r>
          </a:p>
        </p:txBody>
      </p:sp>
    </p:spTree>
    <p:extLst>
      <p:ext uri="{BB962C8B-B14F-4D97-AF65-F5344CB8AC3E}">
        <p14:creationId xmlns:p14="http://schemas.microsoft.com/office/powerpoint/2010/main" val="408139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6364">
        <p:split orient="vert"/>
      </p:transition>
    </mc:Choice>
    <mc:Fallback xmlns="">
      <p:transition spd="slow" advTm="56364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20480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Accounts for 20 marks out of a total of 100 marks for the course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Pupils pick a Modern Studies issue for further individual research with very limited teacher guidance / support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Pupils present their findings in a structured manner in a 1-hour internal exam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 stage – December 2026 / January 2027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Write up – February 2027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F722548-7F9C-409B-214E-EE8F5262D1AF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Assignment</a:t>
            </a:r>
          </a:p>
        </p:txBody>
      </p:sp>
    </p:spTree>
    <p:extLst>
      <p:ext uri="{BB962C8B-B14F-4D97-AF65-F5344CB8AC3E}">
        <p14:creationId xmlns:p14="http://schemas.microsoft.com/office/powerpoint/2010/main" val="3096997375"/>
      </p:ext>
    </p:extLst>
  </p:cSld>
  <p:clrMapOvr>
    <a:masterClrMapping/>
  </p:clrMapOvr>
  <p:transition spd="slow" advTm="2864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CEEE7-6FFA-4ED9-87EE-D06B7EB9AA3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dirty="0"/>
              <a:t>Homework and Class Materials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42CB4-A639-44DB-8540-8F3936A5FE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E12435-2322-4BD4-B288-7582E7FA5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80" y="1600200"/>
            <a:ext cx="8229600" cy="498316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dirty="0"/>
              <a:t>Homework Assignments and assessment dates are communicated to students via Teams </a:t>
            </a:r>
          </a:p>
          <a:p>
            <a:pPr marL="0" indent="0">
              <a:buNone/>
            </a:pPr>
            <a:endParaRPr lang="en-GB" sz="1000" dirty="0"/>
          </a:p>
          <a:p>
            <a:r>
              <a:rPr lang="en-GB" dirty="0"/>
              <a:t>Materials we use in class are also uploaded to Teams as we work through each part of the course – these can be accessed in the class materials folder which is accessed from the files tab in the general channel of our class team </a:t>
            </a:r>
          </a:p>
        </p:txBody>
      </p:sp>
      <p:pic>
        <p:nvPicPr>
          <p:cNvPr id="1026" name="Picture 2" descr="Microsoft Teams on the App Store">
            <a:extLst>
              <a:ext uri="{FF2B5EF4-FFF2-40B4-BE49-F238E27FC236}">
                <a16:creationId xmlns:a16="http://schemas.microsoft.com/office/drawing/2014/main" id="{7D23F997-B9A1-443E-91E6-10AA92EAD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653136"/>
            <a:ext cx="1800200" cy="179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50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82"/>
    </mc:Choice>
    <mc:Fallback xmlns="">
      <p:transition spd="slow" advTm="39182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F5AAE-3757-1D98-C8A4-1A71990336A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>
                <a:cs typeface="Calibri"/>
              </a:rPr>
              <a:t>Study Support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C4611-3AE7-8B31-9129-B4C6418F3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1438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After school 3.15 to 4.15 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 err="1">
                <a:cs typeface="Calibri"/>
              </a:rPr>
              <a:t>Mr</a:t>
            </a:r>
            <a:r>
              <a:rPr lang="en-US" dirty="0">
                <a:cs typeface="Calibri"/>
              </a:rPr>
              <a:t> McCall / Miss Farish - Tuesday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Miss Lee – Wednesday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dirty="0">
                <a:cs typeface="Calibri"/>
              </a:rPr>
              <a:t>All welcome!</a:t>
            </a:r>
          </a:p>
        </p:txBody>
      </p:sp>
    </p:spTree>
    <p:extLst>
      <p:ext uri="{BB962C8B-B14F-4D97-AF65-F5344CB8AC3E}">
        <p14:creationId xmlns:p14="http://schemas.microsoft.com/office/powerpoint/2010/main" val="1952170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392" y="274638"/>
            <a:ext cx="7859216" cy="11430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Success in Modern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392" y="1556792"/>
            <a:ext cx="7859216" cy="3917032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Timed question practice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 examples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Understanding the questions and knowing how to structure the answers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Structured revision using a range of revision techniques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over answers thoroughly and ensure they’re packed with knowledge!</a:t>
            </a:r>
          </a:p>
        </p:txBody>
      </p:sp>
    </p:spTree>
    <p:extLst>
      <p:ext uri="{BB962C8B-B14F-4D97-AF65-F5344CB8AC3E}">
        <p14:creationId xmlns:p14="http://schemas.microsoft.com/office/powerpoint/2010/main" val="169160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7541">
        <p:split orient="vert"/>
      </p:transition>
    </mc:Choice>
    <mc:Fallback xmlns="">
      <p:transition spd="slow" advTm="47541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can you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73215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Encourage them to attend after school study classes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homework is done on time – Microsoft Teams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Encourage your child to read newspapers and watch the news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 topic related issues with them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 resources are organised at home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 pupils using core notes and pupil units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Encourage a structured approach to revision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the QS website and download past papers and marking instructions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Encourage them to make list of Qs to ask the teacher</a:t>
            </a:r>
          </a:p>
          <a:p>
            <a:r>
              <a:rPr lang="en-GB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Proof-read work</a:t>
            </a:r>
          </a:p>
          <a:p>
            <a:endParaRPr lang="en-GB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6831552"/>
      </p:ext>
    </p:extLst>
  </p:cSld>
  <p:clrMapOvr>
    <a:masterClrMapping/>
  </p:clrMapOvr>
  <p:transition spd="slow" advTm="8381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64500" cy="4781128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Units</a:t>
            </a:r>
            <a:endParaRPr lang="en-GB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Exam – 80 marks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Assignment – 20 marks</a:t>
            </a:r>
          </a:p>
          <a:p>
            <a:pPr marL="0" indent="0">
              <a:buNone/>
            </a:pPr>
            <a:endParaRPr lang="en-GB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 style homework questions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Timed questions in class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topic tests – October, December, early March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January prelim – 1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 units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March Prelim – final unit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Assignment write-up – February</a:t>
            </a:r>
          </a:p>
        </p:txBody>
      </p:sp>
    </p:spTree>
    <p:extLst>
      <p:ext uri="{BB962C8B-B14F-4D97-AF65-F5344CB8AC3E}">
        <p14:creationId xmlns:p14="http://schemas.microsoft.com/office/powerpoint/2010/main" val="216616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629">
        <p:split orient="vert"/>
      </p:transition>
    </mc:Choice>
    <mc:Fallback xmlns="">
      <p:transition spd="slow" advTm="35629">
        <p:split orient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|1.7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6|9.7|5.2|6.7|15.4|2.9|1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1142</TotalTime>
  <Words>529</Words>
  <Application>Microsoft Office PowerPoint</Application>
  <PresentationFormat>On-screen Show (4:3)</PresentationFormat>
  <Paragraphs>110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Berlin Sans FB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Examination Date</vt:lpstr>
      <vt:lpstr>QS Assessment</vt:lpstr>
      <vt:lpstr>Types of Exam Questions</vt:lpstr>
      <vt:lpstr>PowerPoint Presentation</vt:lpstr>
      <vt:lpstr>Homework and Class Materials</vt:lpstr>
      <vt:lpstr>Study Support</vt:lpstr>
      <vt:lpstr>Success in Modern Studies</vt:lpstr>
      <vt:lpstr>How can you help?</vt:lpstr>
      <vt:lpstr>Summary</vt:lpstr>
    </vt:vector>
  </TitlesOfParts>
  <Company>Altiris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Herd</dc:creator>
  <cp:lastModifiedBy>Liam McCall</cp:lastModifiedBy>
  <cp:revision>149</cp:revision>
  <cp:lastPrinted>2020-09-21T15:45:58Z</cp:lastPrinted>
  <dcterms:created xsi:type="dcterms:W3CDTF">2014-09-22T17:07:22Z</dcterms:created>
  <dcterms:modified xsi:type="dcterms:W3CDTF">2026-09-17T14:20:51Z</dcterms:modified>
</cp:coreProperties>
</file>