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9" r:id="rId5"/>
    <p:sldId id="287" r:id="rId6"/>
    <p:sldId id="262" r:id="rId7"/>
    <p:sldId id="264" r:id="rId8"/>
    <p:sldId id="282" r:id="rId9"/>
    <p:sldId id="272" r:id="rId10"/>
    <p:sldId id="275" r:id="rId11"/>
    <p:sldId id="283" r:id="rId12"/>
    <p:sldId id="284" r:id="rId13"/>
    <p:sldId id="285" r:id="rId14"/>
    <p:sldId id="286" r:id="rId15"/>
    <p:sldId id="276" r:id="rId16"/>
    <p:sldId id="266" r:id="rId17"/>
    <p:sldId id="267" r:id="rId18"/>
    <p:sldId id="268" r:id="rId19"/>
    <p:sldId id="270" r:id="rId20"/>
  </p:sldIdLst>
  <p:sldSz cx="9144000" cy="6858000" type="screen4x3"/>
  <p:notesSz cx="666273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5F9DD9-952B-2647-D2B5-97AF1B6C99CC}" v="5" dt="2025-09-23T17:26:59.978"/>
    <p1510:client id="{AA27D7CF-2053-48A5-984F-8B71AA4A82FB}" v="14" dt="2025-09-23T15:08:03.9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14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Earle" userId="S::gw08earlejoady@glow.sch.uk::99ab5f38-b2ab-4ddf-9684-0d1ebce85c04" providerId="AD" clId="Web-{A15F9DD9-952B-2647-D2B5-97AF1B6C99CC}"/>
    <pc:docChg chg="modSld">
      <pc:chgData name="Mrs Earle" userId="S::gw08earlejoady@glow.sch.uk::99ab5f38-b2ab-4ddf-9684-0d1ebce85c04" providerId="AD" clId="Web-{A15F9DD9-952B-2647-D2B5-97AF1B6C99CC}" dt="2025-09-23T17:26:59.978" v="3" actId="20577"/>
      <pc:docMkLst>
        <pc:docMk/>
      </pc:docMkLst>
      <pc:sldChg chg="modSp">
        <pc:chgData name="Mrs Earle" userId="S::gw08earlejoady@glow.sch.uk::99ab5f38-b2ab-4ddf-9684-0d1ebce85c04" providerId="AD" clId="Web-{A15F9DD9-952B-2647-D2B5-97AF1B6C99CC}" dt="2025-09-23T17:26:59.978" v="3" actId="20577"/>
        <pc:sldMkLst>
          <pc:docMk/>
          <pc:sldMk cId="3567236326" sldId="259"/>
        </pc:sldMkLst>
        <pc:spChg chg="mod">
          <ac:chgData name="Mrs Earle" userId="S::gw08earlejoady@glow.sch.uk::99ab5f38-b2ab-4ddf-9684-0d1ebce85c04" providerId="AD" clId="Web-{A15F9DD9-952B-2647-D2B5-97AF1B6C99CC}" dt="2025-09-23T17:26:59.978" v="3" actId="20577"/>
          <ac:spMkLst>
            <pc:docMk/>
            <pc:sldMk cId="3567236326" sldId="259"/>
            <ac:spMk id="2" creationId="{00000000-0000-0000-0000-000000000000}"/>
          </ac:spMkLst>
        </pc:spChg>
      </pc:sldChg>
    </pc:docChg>
  </pc:docChgLst>
  <pc:docChgLst>
    <pc:chgData name="Ms Henry" userId="9f49722c-e63f-4520-b74b-0831efb26eff" providerId="ADAL" clId="{AA27D7CF-2053-48A5-984F-8B71AA4A82FB}"/>
    <pc:docChg chg="undo custSel modSld">
      <pc:chgData name="Ms Henry" userId="9f49722c-e63f-4520-b74b-0831efb26eff" providerId="ADAL" clId="{AA27D7CF-2053-48A5-984F-8B71AA4A82FB}" dt="2025-09-23T15:08:03.951" v="13" actId="6549"/>
      <pc:docMkLst>
        <pc:docMk/>
      </pc:docMkLst>
      <pc:sldChg chg="modSp mod">
        <pc:chgData name="Ms Henry" userId="9f49722c-e63f-4520-b74b-0831efb26eff" providerId="ADAL" clId="{AA27D7CF-2053-48A5-984F-8B71AA4A82FB}" dt="2025-09-23T15:08:03.951" v="13" actId="6549"/>
        <pc:sldMkLst>
          <pc:docMk/>
          <pc:sldMk cId="3567236326" sldId="259"/>
        </pc:sldMkLst>
        <pc:spChg chg="mod">
          <ac:chgData name="Ms Henry" userId="9f49722c-e63f-4520-b74b-0831efb26eff" providerId="ADAL" clId="{AA27D7CF-2053-48A5-984F-8B71AA4A82FB}" dt="2025-09-23T15:08:03.951" v="13" actId="6549"/>
          <ac:spMkLst>
            <pc:docMk/>
            <pc:sldMk cId="3567236326" sldId="259"/>
            <ac:spMk id="2" creationId="{00000000-0000-0000-0000-000000000000}"/>
          </ac:spMkLst>
        </pc:spChg>
      </pc:sldChg>
    </pc:docChg>
  </pc:docChgLst>
  <pc:docChgLst>
    <pc:chgData clId="Web-{A15F9DD9-952B-2647-D2B5-97AF1B6C99CC}"/>
    <pc:docChg chg="modSld">
      <pc:chgData name="" userId="" providerId="" clId="Web-{A15F9DD9-952B-2647-D2B5-97AF1B6C99CC}" dt="2025-09-23T17:26:41.555" v="0" actId="20577"/>
      <pc:docMkLst>
        <pc:docMk/>
      </pc:docMkLst>
      <pc:sldChg chg="modSp">
        <pc:chgData name="" userId="" providerId="" clId="Web-{A15F9DD9-952B-2647-D2B5-97AF1B6C99CC}" dt="2025-09-23T17:26:41.555" v="0" actId="20577"/>
        <pc:sldMkLst>
          <pc:docMk/>
          <pc:sldMk cId="3567236326" sldId="259"/>
        </pc:sldMkLst>
        <pc:spChg chg="mod">
          <ac:chgData name="" userId="" providerId="" clId="Web-{A15F9DD9-952B-2647-D2B5-97AF1B6C99CC}" dt="2025-09-23T17:26:41.555" v="0" actId="20577"/>
          <ac:spMkLst>
            <pc:docMk/>
            <pc:sldMk cId="3567236326" sldId="259"/>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4010" y="0"/>
            <a:ext cx="2887186" cy="496332"/>
          </a:xfrm>
          <a:prstGeom prst="rect">
            <a:avLst/>
          </a:prstGeom>
        </p:spPr>
        <p:txBody>
          <a:bodyPr vert="horz" lIns="91440" tIns="45720" rIns="91440" bIns="45720" rtlCol="0"/>
          <a:lstStyle>
            <a:lvl1pPr algn="r">
              <a:defRPr sz="1200"/>
            </a:lvl1pPr>
          </a:lstStyle>
          <a:p>
            <a:fld id="{DCBDCCD4-852B-4931-AF64-A7E42F7D2FC3}" type="datetimeFigureOut">
              <a:rPr lang="en-GB" smtClean="0"/>
              <a:t>23/09/2026</a:t>
            </a:fld>
            <a:endParaRPr lang="en-GB"/>
          </a:p>
        </p:txBody>
      </p:sp>
      <p:sp>
        <p:nvSpPr>
          <p:cNvPr id="4" name="Footer Placeholder 3"/>
          <p:cNvSpPr>
            <a:spLocks noGrp="1"/>
          </p:cNvSpPr>
          <p:nvPr>
            <p:ph type="ftr" sz="quarter" idx="2"/>
          </p:nvPr>
        </p:nvSpPr>
        <p:spPr>
          <a:xfrm>
            <a:off x="0" y="9428583"/>
            <a:ext cx="2887186"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4010" y="9428583"/>
            <a:ext cx="2887186" cy="496332"/>
          </a:xfrm>
          <a:prstGeom prst="rect">
            <a:avLst/>
          </a:prstGeom>
        </p:spPr>
        <p:txBody>
          <a:bodyPr vert="horz" lIns="91440" tIns="45720" rIns="91440" bIns="45720" rtlCol="0" anchor="b"/>
          <a:lstStyle>
            <a:lvl1pPr algn="r">
              <a:defRPr sz="1200"/>
            </a:lvl1pPr>
          </a:lstStyle>
          <a:p>
            <a:fld id="{22748AEA-F46D-49CC-B93D-E3C8537ADDFD}" type="slidenum">
              <a:rPr lang="en-GB" smtClean="0"/>
              <a:t>‹#›</a:t>
            </a:fld>
            <a:endParaRPr lang="en-GB"/>
          </a:p>
        </p:txBody>
      </p:sp>
    </p:spTree>
    <p:extLst>
      <p:ext uri="{BB962C8B-B14F-4D97-AF65-F5344CB8AC3E}">
        <p14:creationId xmlns:p14="http://schemas.microsoft.com/office/powerpoint/2010/main" val="8409871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4010" y="0"/>
            <a:ext cx="2887186" cy="496332"/>
          </a:xfrm>
          <a:prstGeom prst="rect">
            <a:avLst/>
          </a:prstGeom>
        </p:spPr>
        <p:txBody>
          <a:bodyPr vert="horz" lIns="91440" tIns="45720" rIns="91440" bIns="45720" rtlCol="0"/>
          <a:lstStyle>
            <a:lvl1pPr algn="r">
              <a:defRPr sz="1200"/>
            </a:lvl1pPr>
          </a:lstStyle>
          <a:p>
            <a:fld id="{9A946E91-4A57-4376-93E8-96B4170FA08E}" type="datetimeFigureOut">
              <a:rPr lang="en-GB" smtClean="0"/>
              <a:t>23/09/2026</a:t>
            </a:fld>
            <a:endParaRPr lang="en-GB"/>
          </a:p>
        </p:txBody>
      </p:sp>
      <p:sp>
        <p:nvSpPr>
          <p:cNvPr id="4" name="Slide Image Placeholder 3"/>
          <p:cNvSpPr>
            <a:spLocks noGrp="1" noRot="1" noChangeAspect="1"/>
          </p:cNvSpPr>
          <p:nvPr>
            <p:ph type="sldImg" idx="2"/>
          </p:nvPr>
        </p:nvSpPr>
        <p:spPr>
          <a:xfrm>
            <a:off x="850900"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274" y="4715153"/>
            <a:ext cx="533019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887186"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4010" y="9428583"/>
            <a:ext cx="2887186" cy="496332"/>
          </a:xfrm>
          <a:prstGeom prst="rect">
            <a:avLst/>
          </a:prstGeom>
        </p:spPr>
        <p:txBody>
          <a:bodyPr vert="horz" lIns="91440" tIns="45720" rIns="91440" bIns="45720" rtlCol="0" anchor="b"/>
          <a:lstStyle>
            <a:lvl1pPr algn="r">
              <a:defRPr sz="1200"/>
            </a:lvl1pPr>
          </a:lstStyle>
          <a:p>
            <a:fld id="{B27BD26C-460E-4FAC-A725-D305B9A95F68}" type="slidenum">
              <a:rPr lang="en-GB" smtClean="0"/>
              <a:t>‹#›</a:t>
            </a:fld>
            <a:endParaRPr lang="en-GB"/>
          </a:p>
        </p:txBody>
      </p:sp>
    </p:spTree>
    <p:extLst>
      <p:ext uri="{BB962C8B-B14F-4D97-AF65-F5344CB8AC3E}">
        <p14:creationId xmlns:p14="http://schemas.microsoft.com/office/powerpoint/2010/main" val="864340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FA2C2F3-F9E1-4F27-8100-50101D41C5C6}" type="slidenum">
              <a:rPr lang="en-GB" smtClean="0"/>
              <a:t>1</a:t>
            </a:fld>
            <a:endParaRPr lang="en-GB"/>
          </a:p>
        </p:txBody>
      </p:sp>
    </p:spTree>
    <p:extLst>
      <p:ext uri="{BB962C8B-B14F-4D97-AF65-F5344CB8AC3E}">
        <p14:creationId xmlns:p14="http://schemas.microsoft.com/office/powerpoint/2010/main" val="3556125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C1E3A-717E-5D5B-4DBB-353DD876AB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CF626-F27D-DC0A-3E78-51A2E76357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389F52-F649-9A5C-0896-D21D71ECA4F6}"/>
              </a:ext>
            </a:extLst>
          </p:cNvPr>
          <p:cNvSpPr>
            <a:spLocks noGrp="1"/>
          </p:cNvSpPr>
          <p:nvPr>
            <p:ph type="body" idx="1"/>
          </p:nvPr>
        </p:nvSpPr>
        <p:spPr/>
        <p:txBody>
          <a:bodyPr/>
          <a:lstStyle/>
          <a:p>
            <a:endParaRPr lang="en-GB" baseline="0"/>
          </a:p>
        </p:txBody>
      </p:sp>
      <p:sp>
        <p:nvSpPr>
          <p:cNvPr id="4" name="Slide Number Placeholder 3">
            <a:extLst>
              <a:ext uri="{FF2B5EF4-FFF2-40B4-BE49-F238E27FC236}">
                <a16:creationId xmlns:a16="http://schemas.microsoft.com/office/drawing/2014/main" id="{A660C8E5-7DEA-91EC-7D03-2141B0095AD1}"/>
              </a:ext>
            </a:extLst>
          </p:cNvPr>
          <p:cNvSpPr>
            <a:spLocks noGrp="1"/>
          </p:cNvSpPr>
          <p:nvPr>
            <p:ph type="sldNum" sz="quarter" idx="10"/>
          </p:nvPr>
        </p:nvSpPr>
        <p:spPr/>
        <p:txBody>
          <a:bodyPr/>
          <a:lstStyle/>
          <a:p>
            <a:fld id="{2FA2C2F3-F9E1-4F27-8100-50101D41C5C6}" type="slidenum">
              <a:rPr lang="en-GB" smtClean="0"/>
              <a:t>2</a:t>
            </a:fld>
            <a:endParaRPr lang="en-GB"/>
          </a:p>
        </p:txBody>
      </p:sp>
    </p:spTree>
    <p:extLst>
      <p:ext uri="{BB962C8B-B14F-4D97-AF65-F5344CB8AC3E}">
        <p14:creationId xmlns:p14="http://schemas.microsoft.com/office/powerpoint/2010/main" val="328832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3</a:t>
            </a:fld>
            <a:endParaRPr lang="en-GB"/>
          </a:p>
        </p:txBody>
      </p:sp>
    </p:spTree>
    <p:extLst>
      <p:ext uri="{BB962C8B-B14F-4D97-AF65-F5344CB8AC3E}">
        <p14:creationId xmlns:p14="http://schemas.microsoft.com/office/powerpoint/2010/main" val="3556125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4</a:t>
            </a:fld>
            <a:endParaRPr lang="en-GB"/>
          </a:p>
        </p:txBody>
      </p:sp>
    </p:spTree>
    <p:extLst>
      <p:ext uri="{BB962C8B-B14F-4D97-AF65-F5344CB8AC3E}">
        <p14:creationId xmlns:p14="http://schemas.microsoft.com/office/powerpoint/2010/main" val="3556125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6</a:t>
            </a:fld>
            <a:endParaRPr lang="en-GB"/>
          </a:p>
        </p:txBody>
      </p:sp>
    </p:spTree>
    <p:extLst>
      <p:ext uri="{BB962C8B-B14F-4D97-AF65-F5344CB8AC3E}">
        <p14:creationId xmlns:p14="http://schemas.microsoft.com/office/powerpoint/2010/main" val="1699752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7</a:t>
            </a:fld>
            <a:endParaRPr lang="en-GB"/>
          </a:p>
        </p:txBody>
      </p:sp>
    </p:spTree>
    <p:extLst>
      <p:ext uri="{BB962C8B-B14F-4D97-AF65-F5344CB8AC3E}">
        <p14:creationId xmlns:p14="http://schemas.microsoft.com/office/powerpoint/2010/main" val="2203018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12</a:t>
            </a:fld>
            <a:endParaRPr lang="en-GB"/>
          </a:p>
        </p:txBody>
      </p:sp>
    </p:spTree>
    <p:extLst>
      <p:ext uri="{BB962C8B-B14F-4D97-AF65-F5344CB8AC3E}">
        <p14:creationId xmlns:p14="http://schemas.microsoft.com/office/powerpoint/2010/main" val="32487347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13</a:t>
            </a:fld>
            <a:endParaRPr lang="en-GB"/>
          </a:p>
        </p:txBody>
      </p:sp>
    </p:spTree>
    <p:extLst>
      <p:ext uri="{BB962C8B-B14F-4D97-AF65-F5344CB8AC3E}">
        <p14:creationId xmlns:p14="http://schemas.microsoft.com/office/powerpoint/2010/main" val="3556125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14</a:t>
            </a:fld>
            <a:endParaRPr lang="en-GB"/>
          </a:p>
        </p:txBody>
      </p:sp>
    </p:spTree>
    <p:extLst>
      <p:ext uri="{BB962C8B-B14F-4D97-AF65-F5344CB8AC3E}">
        <p14:creationId xmlns:p14="http://schemas.microsoft.com/office/powerpoint/2010/main" val="3556125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15</a:t>
            </a:fld>
            <a:endParaRPr lang="en-GB"/>
          </a:p>
        </p:txBody>
      </p:sp>
    </p:spTree>
    <p:extLst>
      <p:ext uri="{BB962C8B-B14F-4D97-AF65-F5344CB8AC3E}">
        <p14:creationId xmlns:p14="http://schemas.microsoft.com/office/powerpoint/2010/main" val="3556125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endParaRPr lang="en-GB" baseline="0"/>
          </a:p>
        </p:txBody>
      </p:sp>
      <p:sp>
        <p:nvSpPr>
          <p:cNvPr id="4" name="Slide Number Placeholder 3"/>
          <p:cNvSpPr>
            <a:spLocks noGrp="1"/>
          </p:cNvSpPr>
          <p:nvPr>
            <p:ph type="sldNum" sz="quarter" idx="10"/>
          </p:nvPr>
        </p:nvSpPr>
        <p:spPr/>
        <p:txBody>
          <a:bodyPr/>
          <a:lstStyle/>
          <a:p>
            <a:fld id="{2FA2C2F3-F9E1-4F27-8100-50101D41C5C6}" type="slidenum">
              <a:rPr lang="en-GB" smtClean="0"/>
              <a:t>16</a:t>
            </a:fld>
            <a:endParaRPr lang="en-GB"/>
          </a:p>
        </p:txBody>
      </p:sp>
    </p:spTree>
    <p:extLst>
      <p:ext uri="{BB962C8B-B14F-4D97-AF65-F5344CB8AC3E}">
        <p14:creationId xmlns:p14="http://schemas.microsoft.com/office/powerpoint/2010/main" val="3556125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23393"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457200" y="1025106"/>
            <a:ext cx="8229600" cy="5101057"/>
          </a:xfrm>
        </p:spPr>
        <p:txBody>
          <a:bodyPr vert="horz" lIns="91440" tIns="45720" rIns="91440" bIns="45720" rtlCol="0" anchor="t">
            <a:normAutofit/>
          </a:bodyPr>
          <a:lstStyle/>
          <a:p>
            <a:pPr marL="0" indent="0" algn="ctr">
              <a:buNone/>
            </a:pPr>
            <a:r>
              <a:rPr lang="en-GB" sz="6000" dirty="0">
                <a:latin typeface="Arial"/>
                <a:cs typeface="Arial"/>
              </a:rPr>
              <a:t>How to Pass </a:t>
            </a:r>
          </a:p>
          <a:p>
            <a:pPr marL="0" indent="0" algn="ctr">
              <a:buNone/>
            </a:pPr>
            <a:r>
              <a:rPr lang="en-GB" sz="6000" b="1" dirty="0">
                <a:latin typeface="Arial"/>
                <a:cs typeface="Arial"/>
              </a:rPr>
              <a:t>Laboratory Science</a:t>
            </a:r>
          </a:p>
          <a:p>
            <a:pPr marL="0" indent="0" algn="ctr">
              <a:buNone/>
            </a:pPr>
            <a:r>
              <a:rPr lang="en-GB" b="1" dirty="0">
                <a:latin typeface="Arial"/>
                <a:cs typeface="Arial"/>
              </a:rPr>
              <a:t>SCQF Level 5</a:t>
            </a:r>
          </a:p>
          <a:p>
            <a:pPr marL="0" indent="0" algn="ctr">
              <a:buNone/>
            </a:pPr>
            <a:r>
              <a:rPr lang="en-GB" sz="5000" dirty="0">
                <a:latin typeface="Arial"/>
                <a:cs typeface="Arial"/>
              </a:rPr>
              <a:t>Session 2026/2027</a:t>
            </a:r>
            <a:endParaRPr lang="en-GB" sz="5000" dirty="0"/>
          </a:p>
        </p:txBody>
      </p:sp>
    </p:spTree>
    <p:extLst>
      <p:ext uri="{BB962C8B-B14F-4D97-AF65-F5344CB8AC3E}">
        <p14:creationId xmlns:p14="http://schemas.microsoft.com/office/powerpoint/2010/main" val="3567236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B9571-3D91-D35D-6DD0-004AA5770D77}"/>
            </a:ext>
          </a:extLst>
        </p:cNvPr>
        <p:cNvGrpSpPr/>
        <p:nvPr/>
      </p:nvGrpSpPr>
      <p:grpSpPr>
        <a:xfrm>
          <a:off x="0" y="0"/>
          <a:ext cx="0" cy="0"/>
          <a:chOff x="0" y="0"/>
          <a:chExt cx="0" cy="0"/>
        </a:xfrm>
      </p:grpSpPr>
      <p:pic>
        <p:nvPicPr>
          <p:cNvPr id="2054" name="Picture 6">
            <a:extLst>
              <a:ext uri="{FF2B5EF4-FFF2-40B4-BE49-F238E27FC236}">
                <a16:creationId xmlns:a16="http://schemas.microsoft.com/office/drawing/2014/main" id="{AC548191-4A21-536C-CB98-4DDD74EC97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a:extLst>
              <a:ext uri="{FF2B5EF4-FFF2-40B4-BE49-F238E27FC236}">
                <a16:creationId xmlns:a16="http://schemas.microsoft.com/office/drawing/2014/main" id="{DB30DB8D-A800-834E-1085-0C4361F435A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a:extLst>
              <a:ext uri="{FF2B5EF4-FFF2-40B4-BE49-F238E27FC236}">
                <a16:creationId xmlns:a16="http://schemas.microsoft.com/office/drawing/2014/main" id="{8E31DF8B-5489-4721-87F5-3DD17CAFDE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a:extLst>
              <a:ext uri="{FF2B5EF4-FFF2-40B4-BE49-F238E27FC236}">
                <a16:creationId xmlns:a16="http://schemas.microsoft.com/office/drawing/2014/main" id="{C3667D18-D26B-60DF-8924-37699379AE4E}"/>
              </a:ext>
            </a:extLst>
          </p:cNvPr>
          <p:cNvSpPr>
            <a:spLocks noGrp="1"/>
          </p:cNvSpPr>
          <p:nvPr>
            <p:ph idx="1"/>
          </p:nvPr>
        </p:nvSpPr>
        <p:spPr>
          <a:xfrm>
            <a:off x="405049" y="1143792"/>
            <a:ext cx="8433015" cy="3529999"/>
          </a:xfrm>
        </p:spPr>
        <p:txBody>
          <a:bodyPr vert="horz" lIns="91440" tIns="45720" rIns="91440" bIns="45720" rtlCol="0" anchor="t">
            <a:normAutofit/>
          </a:bodyPr>
          <a:lstStyle/>
          <a:p>
            <a:pPr marL="0" indent="0" algn="ctr">
              <a:buNone/>
            </a:pPr>
            <a:r>
              <a:rPr lang="en-GB" b="1" i="1" dirty="0">
                <a:latin typeface="Arial"/>
                <a:cs typeface="Calibri"/>
              </a:rPr>
              <a:t>Teachers </a:t>
            </a:r>
          </a:p>
          <a:p>
            <a:pPr marL="0" indent="0" algn="ctr">
              <a:buNone/>
            </a:pPr>
            <a:r>
              <a:rPr lang="en-GB" sz="2800" dirty="0">
                <a:latin typeface="Arial"/>
                <a:cs typeface="Calibri"/>
              </a:rPr>
              <a:t>Laboratory Science will be delivered by the following teachers this academic session:  </a:t>
            </a:r>
          </a:p>
          <a:p>
            <a:pPr algn="ctr">
              <a:buNone/>
            </a:pPr>
            <a:endParaRPr lang="en-GB" sz="2800" dirty="0">
              <a:cs typeface="Calibri"/>
            </a:endParaRPr>
          </a:p>
          <a:p>
            <a:pPr marL="0" indent="0" algn="ctr">
              <a:buNone/>
            </a:pPr>
            <a:endParaRPr lang="en-GB" sz="2800" dirty="0">
              <a:latin typeface="Arial"/>
              <a:cs typeface="Calibri"/>
            </a:endParaRPr>
          </a:p>
        </p:txBody>
      </p:sp>
      <p:pic>
        <p:nvPicPr>
          <p:cNvPr id="4" name="Picture 3">
            <a:extLst>
              <a:ext uri="{FF2B5EF4-FFF2-40B4-BE49-F238E27FC236}">
                <a16:creationId xmlns:a16="http://schemas.microsoft.com/office/drawing/2014/main" id="{C1540D7E-F156-2077-E008-B5CCEC74B59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424236" y="5306489"/>
            <a:ext cx="2295525" cy="942975"/>
          </a:xfrm>
          <a:prstGeom prst="rect">
            <a:avLst/>
          </a:prstGeom>
        </p:spPr>
      </p:pic>
      <p:sp>
        <p:nvSpPr>
          <p:cNvPr id="3" name="Rectangle: Rounded Corners 2">
            <a:extLst>
              <a:ext uri="{FF2B5EF4-FFF2-40B4-BE49-F238E27FC236}">
                <a16:creationId xmlns:a16="http://schemas.microsoft.com/office/drawing/2014/main" id="{39A477AA-E74A-6D37-A101-8F73B7CBF89E}"/>
              </a:ext>
            </a:extLst>
          </p:cNvPr>
          <p:cNvSpPr/>
          <p:nvPr/>
        </p:nvSpPr>
        <p:spPr>
          <a:xfrm>
            <a:off x="1017370" y="2851808"/>
            <a:ext cx="3019187" cy="1028700"/>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2800" dirty="0"/>
              <a:t>Miss Johnstone</a:t>
            </a:r>
          </a:p>
        </p:txBody>
      </p:sp>
      <p:sp>
        <p:nvSpPr>
          <p:cNvPr id="6" name="Rectangle: Rounded Corners 5">
            <a:extLst>
              <a:ext uri="{FF2B5EF4-FFF2-40B4-BE49-F238E27FC236}">
                <a16:creationId xmlns:a16="http://schemas.microsoft.com/office/drawing/2014/main" id="{2101CD3B-431A-26C1-0433-C8A64B697DD1}"/>
              </a:ext>
            </a:extLst>
          </p:cNvPr>
          <p:cNvSpPr/>
          <p:nvPr/>
        </p:nvSpPr>
        <p:spPr>
          <a:xfrm>
            <a:off x="5107445" y="2851804"/>
            <a:ext cx="3019187" cy="1028700"/>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2800" dirty="0"/>
              <a:t>Miss </a:t>
            </a:r>
            <a:r>
              <a:rPr lang="en-GB" sz="2800" dirty="0" err="1"/>
              <a:t>Caldow</a:t>
            </a:r>
            <a:endParaRPr lang="en-GB" sz="2800" dirty="0"/>
          </a:p>
        </p:txBody>
      </p:sp>
      <p:sp>
        <p:nvSpPr>
          <p:cNvPr id="8" name="Rectangle: Rounded Corners 7">
            <a:extLst>
              <a:ext uri="{FF2B5EF4-FFF2-40B4-BE49-F238E27FC236}">
                <a16:creationId xmlns:a16="http://schemas.microsoft.com/office/drawing/2014/main" id="{942B8E4B-04B2-AE5E-7EDE-4AE01F4490B1}"/>
              </a:ext>
            </a:extLst>
          </p:cNvPr>
          <p:cNvSpPr/>
          <p:nvPr/>
        </p:nvSpPr>
        <p:spPr>
          <a:xfrm>
            <a:off x="2916928" y="4109900"/>
            <a:ext cx="3019187" cy="1028700"/>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2800" dirty="0"/>
              <a:t>Ms Henry </a:t>
            </a:r>
          </a:p>
        </p:txBody>
      </p:sp>
    </p:spTree>
    <p:extLst>
      <p:ext uri="{BB962C8B-B14F-4D97-AF65-F5344CB8AC3E}">
        <p14:creationId xmlns:p14="http://schemas.microsoft.com/office/powerpoint/2010/main" val="1271225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405049" y="1143792"/>
            <a:ext cx="8433015" cy="3529999"/>
          </a:xfrm>
        </p:spPr>
        <p:txBody>
          <a:bodyPr vert="horz" lIns="91440" tIns="45720" rIns="91440" bIns="45720" rtlCol="0" anchor="t">
            <a:normAutofit lnSpcReduction="10000"/>
          </a:bodyPr>
          <a:lstStyle/>
          <a:p>
            <a:pPr marL="0" indent="0" algn="ctr">
              <a:buNone/>
            </a:pPr>
            <a:r>
              <a:rPr lang="en-GB" sz="3500" dirty="0">
                <a:latin typeface="Arial"/>
                <a:ea typeface="+mn-lt"/>
                <a:cs typeface="+mn-lt"/>
              </a:rPr>
              <a:t>Laboratory Science level 5 develops techniques that are important in the STEM (science, technology, engineering and maths) sector and is particularly important given the existing and projected shortfall in suitably qualified individuals in these areas'</a:t>
            </a:r>
          </a:p>
          <a:p>
            <a:pPr marL="0" indent="0">
              <a:buNone/>
            </a:pPr>
            <a:endParaRPr lang="en-GB" sz="2800" dirty="0">
              <a:latin typeface="Arial"/>
              <a:cs typeface="Calibri"/>
            </a:endParaRPr>
          </a:p>
          <a:p>
            <a:pPr>
              <a:buNone/>
            </a:pPr>
            <a:endParaRPr lang="en-GB" sz="2800" dirty="0">
              <a:cs typeface="Calibri"/>
            </a:endParaRPr>
          </a:p>
          <a:p>
            <a:pPr marL="0" indent="0">
              <a:buNone/>
            </a:pPr>
            <a:endParaRPr lang="en-GB" sz="2800" dirty="0">
              <a:latin typeface="Arial"/>
              <a:cs typeface="Calibri"/>
            </a:endParaRPr>
          </a:p>
        </p:txBody>
      </p:sp>
      <p:pic>
        <p:nvPicPr>
          <p:cNvPr id="4" name="Picture 3">
            <a:extLst>
              <a:ext uri="{FF2B5EF4-FFF2-40B4-BE49-F238E27FC236}">
                <a16:creationId xmlns:a16="http://schemas.microsoft.com/office/drawing/2014/main" id="{A234B0EA-1AF2-1E00-2762-059D0B8AA59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424236" y="4771233"/>
            <a:ext cx="2295525" cy="942975"/>
          </a:xfrm>
          <a:prstGeom prst="rect">
            <a:avLst/>
          </a:prstGeom>
        </p:spPr>
      </p:pic>
    </p:spTree>
    <p:extLst>
      <p:ext uri="{BB962C8B-B14F-4D97-AF65-F5344CB8AC3E}">
        <p14:creationId xmlns:p14="http://schemas.microsoft.com/office/powerpoint/2010/main" val="2787195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128672" y="955996"/>
            <a:ext cx="8886653" cy="5100885"/>
          </a:xfrm>
        </p:spPr>
        <p:txBody>
          <a:bodyPr vert="horz" lIns="91440" tIns="45720" rIns="91440" bIns="45720" rtlCol="0" anchor="t">
            <a:normAutofit fontScale="92500"/>
          </a:bodyPr>
          <a:lstStyle/>
          <a:p>
            <a:pPr marL="0" indent="0">
              <a:buNone/>
            </a:pPr>
            <a:r>
              <a:rPr lang="en-GB" sz="3000" b="1" i="1" dirty="0">
                <a:latin typeface="Arial"/>
                <a:ea typeface="+mn-lt"/>
                <a:cs typeface="+mn-lt"/>
              </a:rPr>
              <a:t>Specific aims of the qualifications:</a:t>
            </a:r>
          </a:p>
          <a:p>
            <a:pPr marL="0" indent="0">
              <a:buNone/>
            </a:pPr>
            <a:endParaRPr lang="en-GB" sz="2800" dirty="0">
              <a:latin typeface="Arial"/>
              <a:ea typeface="+mn-lt"/>
              <a:cs typeface="+mn-lt"/>
            </a:endParaRPr>
          </a:p>
          <a:p>
            <a:pPr marL="457200" indent="-457200"/>
            <a:r>
              <a:rPr lang="en-GB" sz="2600" dirty="0">
                <a:latin typeface="Arial"/>
                <a:ea typeface="+mn-lt"/>
                <a:cs typeface="+mn-lt"/>
              </a:rPr>
              <a:t>Prepare candidates for progression to extended qualifications at SCQF level 5 and above </a:t>
            </a:r>
          </a:p>
          <a:p>
            <a:pPr marL="457200" indent="-457200"/>
            <a:r>
              <a:rPr lang="en-GB" sz="2600" dirty="0">
                <a:latin typeface="Arial"/>
                <a:ea typeface="+mn-lt"/>
                <a:cs typeface="+mn-lt"/>
              </a:rPr>
              <a:t>Develop an understanding of careers in Laboratory Science  </a:t>
            </a:r>
          </a:p>
          <a:p>
            <a:pPr marL="457200" indent="-457200"/>
            <a:r>
              <a:rPr lang="en-GB" sz="2600" dirty="0">
                <a:latin typeface="Arial"/>
                <a:ea typeface="+mn-lt"/>
                <a:cs typeface="+mn-lt"/>
              </a:rPr>
              <a:t>Develop an understanding of science health and safety and gain experience in measuring, weighing and handling chemicals in the lab</a:t>
            </a:r>
          </a:p>
          <a:p>
            <a:pPr marL="457200" indent="-457200"/>
            <a:r>
              <a:rPr lang="en-GB" sz="2600" dirty="0">
                <a:latin typeface="Arial" panose="020B0604020202020204" pitchFamily="34" charset="0"/>
                <a:cs typeface="Arial" panose="020B0604020202020204" pitchFamily="34" charset="0"/>
              </a:rPr>
              <a:t>Practical skills in microbiology, measuring radioactivity, chemical handling and laboratory instrumentation will be developed</a:t>
            </a:r>
          </a:p>
          <a:p>
            <a:pPr marL="457200" indent="-457200"/>
            <a:r>
              <a:rPr lang="en-GB" sz="2600" dirty="0">
                <a:latin typeface="Arial"/>
                <a:ea typeface="+mn-lt"/>
                <a:cs typeface="+mn-lt"/>
              </a:rPr>
              <a:t>Learn how to write a scientific report</a:t>
            </a:r>
          </a:p>
        </p:txBody>
      </p:sp>
      <p:pic>
        <p:nvPicPr>
          <p:cNvPr id="4" name="Picture 3">
            <a:extLst>
              <a:ext uri="{FF2B5EF4-FFF2-40B4-BE49-F238E27FC236}">
                <a16:creationId xmlns:a16="http://schemas.microsoft.com/office/drawing/2014/main" id="{43E5D9C6-2F9C-CF4C-1A0C-32C3ED5A4A6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961787" y="5708877"/>
            <a:ext cx="2295525" cy="942975"/>
          </a:xfrm>
          <a:prstGeom prst="rect">
            <a:avLst/>
          </a:prstGeom>
        </p:spPr>
      </p:pic>
    </p:spTree>
    <p:extLst>
      <p:ext uri="{BB962C8B-B14F-4D97-AF65-F5344CB8AC3E}">
        <p14:creationId xmlns:p14="http://schemas.microsoft.com/office/powerpoint/2010/main" val="3916673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Diagram&#10;&#10;Description automatically generated">
            <a:extLst>
              <a:ext uri="{FF2B5EF4-FFF2-40B4-BE49-F238E27FC236}">
                <a16:creationId xmlns:a16="http://schemas.microsoft.com/office/drawing/2014/main" id="{3130C153-D127-5482-891C-BE22B032ED5F}"/>
              </a:ext>
            </a:extLst>
          </p:cNvPr>
          <p:cNvPicPr>
            <a:picLocks noChangeAspect="1"/>
          </p:cNvPicPr>
          <p:nvPr/>
        </p:nvPicPr>
        <p:blipFill>
          <a:blip r:embed="rId2"/>
          <a:stretch>
            <a:fillRect/>
          </a:stretch>
        </p:blipFill>
        <p:spPr>
          <a:xfrm>
            <a:off x="482600" y="893572"/>
            <a:ext cx="8178799" cy="5070855"/>
          </a:xfrm>
          <a:prstGeom prst="rect">
            <a:avLst/>
          </a:prstGeom>
        </p:spPr>
      </p:pic>
    </p:spTree>
    <p:extLst>
      <p:ext uri="{BB962C8B-B14F-4D97-AF65-F5344CB8AC3E}">
        <p14:creationId xmlns:p14="http://schemas.microsoft.com/office/powerpoint/2010/main" val="2286416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128674" y="1025278"/>
            <a:ext cx="8914030" cy="5100885"/>
          </a:xfrm>
        </p:spPr>
        <p:txBody>
          <a:bodyPr vert="horz" lIns="91440" tIns="45720" rIns="91440" bIns="45720" rtlCol="0" anchor="t">
            <a:normAutofit/>
          </a:bodyPr>
          <a:lstStyle/>
          <a:p>
            <a:pPr marL="0" indent="0" algn="ctr">
              <a:buNone/>
            </a:pPr>
            <a:r>
              <a:rPr lang="en-GB" dirty="0">
                <a:latin typeface="Arial"/>
                <a:ea typeface="+mn-lt"/>
                <a:cs typeface="+mn-lt"/>
              </a:rPr>
              <a:t>The Skills for Work Laboratory Science course at SCQF level 5 consists of four mandatory Units </a:t>
            </a:r>
            <a:r>
              <a:rPr lang="en-GB" sz="2000" dirty="0">
                <a:latin typeface="Arial"/>
                <a:ea typeface="+mn-lt"/>
                <a:cs typeface="+mn-lt"/>
              </a:rPr>
              <a:t>(24 SCQF credit points)</a:t>
            </a:r>
            <a:endParaRPr lang="en-GB" sz="2000" dirty="0">
              <a:latin typeface="Arial"/>
              <a:cs typeface="Calibri"/>
            </a:endParaRPr>
          </a:p>
          <a:p>
            <a:pPr marL="0" indent="0">
              <a:buNone/>
            </a:pPr>
            <a:endParaRPr lang="en-GB" dirty="0">
              <a:latin typeface="Arial"/>
              <a:cs typeface="Calibri"/>
            </a:endParaRPr>
          </a:p>
          <a:p>
            <a:pPr lvl="1"/>
            <a:r>
              <a:rPr lang="en-GB" sz="3600" dirty="0">
                <a:latin typeface="Arial"/>
                <a:ea typeface="+mn-lt"/>
                <a:cs typeface="+mn-lt"/>
              </a:rPr>
              <a:t>Careers Using Laboratory Science</a:t>
            </a:r>
            <a:endParaRPr lang="en-GB" sz="3600" dirty="0">
              <a:latin typeface="Arial"/>
              <a:cs typeface="Calibri"/>
            </a:endParaRPr>
          </a:p>
          <a:p>
            <a:pPr lvl="1"/>
            <a:r>
              <a:rPr lang="en-GB" sz="3600" dirty="0">
                <a:latin typeface="Arial"/>
                <a:ea typeface="+mn-lt"/>
                <a:cs typeface="+mn-lt"/>
              </a:rPr>
              <a:t>Working in a Laboratory</a:t>
            </a:r>
            <a:endParaRPr lang="en-GB" sz="3600" dirty="0">
              <a:latin typeface="Arial"/>
              <a:cs typeface="Calibri"/>
            </a:endParaRPr>
          </a:p>
          <a:p>
            <a:pPr lvl="1"/>
            <a:r>
              <a:rPr lang="en-GB" sz="3600" dirty="0">
                <a:latin typeface="Arial"/>
                <a:ea typeface="+mn-lt"/>
                <a:cs typeface="+mn-lt"/>
              </a:rPr>
              <a:t>Practical Skills</a:t>
            </a:r>
          </a:p>
          <a:p>
            <a:pPr lvl="1"/>
            <a:r>
              <a:rPr lang="en-GB" sz="3600" dirty="0">
                <a:latin typeface="Arial"/>
                <a:ea typeface="+mn-lt"/>
                <a:cs typeface="+mn-lt"/>
              </a:rPr>
              <a:t>Practical Investigation</a:t>
            </a:r>
          </a:p>
          <a:p>
            <a:pPr lvl="1"/>
            <a:endParaRPr lang="en-GB" sz="3600" dirty="0">
              <a:latin typeface="Arial"/>
              <a:cs typeface="Calibri"/>
            </a:endParaRPr>
          </a:p>
          <a:p>
            <a:endParaRPr lang="en-GB" sz="4000" dirty="0">
              <a:latin typeface="Arial"/>
              <a:cs typeface="Calibri"/>
            </a:endParaRPr>
          </a:p>
          <a:p>
            <a:endParaRPr lang="en-GB" dirty="0">
              <a:latin typeface="Arial"/>
              <a:cs typeface="Arial"/>
            </a:endParaRPr>
          </a:p>
          <a:p>
            <a:endParaRPr lang="en-GB" dirty="0">
              <a:latin typeface="Arial"/>
              <a:cs typeface="Arial"/>
            </a:endParaRPr>
          </a:p>
        </p:txBody>
      </p:sp>
    </p:spTree>
    <p:extLst>
      <p:ext uri="{BB962C8B-B14F-4D97-AF65-F5344CB8AC3E}">
        <p14:creationId xmlns:p14="http://schemas.microsoft.com/office/powerpoint/2010/main" val="2247364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46543" y="984212"/>
            <a:ext cx="8955094" cy="5141951"/>
          </a:xfrm>
        </p:spPr>
        <p:txBody>
          <a:bodyPr vert="horz" lIns="91440" tIns="45720" rIns="91440" bIns="45720" rtlCol="0" anchor="t">
            <a:normAutofit/>
          </a:bodyPr>
          <a:lstStyle/>
          <a:p>
            <a:pPr marL="0" indent="0" algn="ctr">
              <a:buNone/>
            </a:pPr>
            <a:r>
              <a:rPr lang="en-GB" b="1" i="1" dirty="0">
                <a:latin typeface="Arial"/>
                <a:cs typeface="Calibri"/>
              </a:rPr>
              <a:t>NPA – Laboratory Science Timeline</a:t>
            </a:r>
          </a:p>
          <a:p>
            <a:pPr marL="0" indent="0">
              <a:buNone/>
            </a:pPr>
            <a:endParaRPr lang="en-GB" sz="3000" dirty="0">
              <a:latin typeface="Arial"/>
              <a:cs typeface="Calibri"/>
            </a:endParaRPr>
          </a:p>
          <a:p>
            <a:pPr marL="0" lvl="1" indent="0">
              <a:lnSpc>
                <a:spcPct val="150000"/>
              </a:lnSpc>
              <a:buNone/>
            </a:pPr>
            <a:r>
              <a:rPr lang="en-GB" sz="2500" dirty="0">
                <a:latin typeface="Arial"/>
                <a:ea typeface="+mn-lt"/>
                <a:cs typeface="+mn-lt"/>
              </a:rPr>
              <a:t>Careers Using Laboratory Science</a:t>
            </a:r>
            <a:r>
              <a:rPr lang="en-GB" sz="2500" dirty="0">
                <a:latin typeface="Arial"/>
                <a:ea typeface="+mn-lt"/>
                <a:cs typeface="Calibri"/>
              </a:rPr>
              <a:t>          </a:t>
            </a:r>
            <a:r>
              <a:rPr lang="en-GB" sz="2500" dirty="0">
                <a:latin typeface="Arial"/>
                <a:cs typeface="Calibri"/>
              </a:rPr>
              <a:t>(throughout the year)</a:t>
            </a:r>
            <a:endParaRPr lang="en-GB" sz="2500" dirty="0">
              <a:latin typeface="Calibri"/>
              <a:cs typeface="Calibri"/>
            </a:endParaRPr>
          </a:p>
          <a:p>
            <a:pPr marL="0" indent="0">
              <a:lnSpc>
                <a:spcPct val="150000"/>
              </a:lnSpc>
              <a:buNone/>
            </a:pPr>
            <a:r>
              <a:rPr lang="en-GB" sz="2500" dirty="0">
                <a:latin typeface="Arial"/>
                <a:cs typeface="Arial"/>
              </a:rPr>
              <a:t>Working in a Laboratory </a:t>
            </a:r>
            <a:r>
              <a:rPr lang="en-GB" sz="2500" dirty="0">
                <a:latin typeface="Arial"/>
                <a:cs typeface="Calibri"/>
              </a:rPr>
              <a:t>         		   (June – Nov) </a:t>
            </a:r>
            <a:endParaRPr lang="en-GB" sz="2500" dirty="0">
              <a:latin typeface="Arial"/>
              <a:cs typeface="Arial"/>
            </a:endParaRPr>
          </a:p>
          <a:p>
            <a:pPr marL="0" indent="0">
              <a:lnSpc>
                <a:spcPct val="150000"/>
              </a:lnSpc>
              <a:buNone/>
            </a:pPr>
            <a:r>
              <a:rPr lang="en-GB" sz="2500" dirty="0">
                <a:latin typeface="Arial"/>
                <a:cs typeface="Calibri"/>
              </a:rPr>
              <a:t>Practical Skills          			   (Dec – Feb)</a:t>
            </a:r>
            <a:endParaRPr lang="en-GB" sz="2500" dirty="0">
              <a:latin typeface="Arial"/>
              <a:cs typeface="Arial"/>
            </a:endParaRPr>
          </a:p>
          <a:p>
            <a:pPr marL="0" indent="0">
              <a:lnSpc>
                <a:spcPct val="150000"/>
              </a:lnSpc>
              <a:buNone/>
            </a:pPr>
            <a:r>
              <a:rPr lang="en-GB" sz="2500" dirty="0">
                <a:latin typeface="Arial"/>
                <a:cs typeface="Arial"/>
              </a:rPr>
              <a:t>Practical Investigation </a:t>
            </a:r>
            <a:r>
              <a:rPr lang="en-GB" sz="2500" dirty="0">
                <a:latin typeface="Arial"/>
                <a:cs typeface="Calibri"/>
              </a:rPr>
              <a:t>     			   ( Mar – Apr)</a:t>
            </a:r>
            <a:endParaRPr lang="en-GB" sz="2500" dirty="0"/>
          </a:p>
          <a:p>
            <a:pPr marL="0" indent="0">
              <a:buNone/>
            </a:pPr>
            <a:endParaRPr lang="en-GB" dirty="0">
              <a:latin typeface="Arial"/>
              <a:cs typeface="Calibri"/>
            </a:endParaRPr>
          </a:p>
        </p:txBody>
      </p:sp>
    </p:spTree>
    <p:extLst>
      <p:ext uri="{BB962C8B-B14F-4D97-AF65-F5344CB8AC3E}">
        <p14:creationId xmlns:p14="http://schemas.microsoft.com/office/powerpoint/2010/main" val="4044646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p:cNvPicPr>
            <a:picLocks noChangeAspect="1" noChangeArrowheads="1"/>
          </p:cNvPicPr>
          <p:nvPr/>
        </p:nvPicPr>
        <p:blipFill rotWithShape="1">
          <a:blip r:embed="rId2">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72835" y="1100141"/>
            <a:ext cx="8382000" cy="646331"/>
          </a:xfrm>
          <a:prstGeom prst="rect">
            <a:avLst/>
          </a:prstGeom>
          <a:noFill/>
        </p:spPr>
        <p:txBody>
          <a:bodyPr wrap="square" rtlCol="0">
            <a:spAutoFit/>
          </a:bodyPr>
          <a:lstStyle/>
          <a:p>
            <a:pPr algn="ctr"/>
            <a:r>
              <a:rPr lang="en-GB" sz="3600" b="1" i="1" dirty="0"/>
              <a:t>Unit 1 - Careers Using Laboratory Science</a:t>
            </a:r>
          </a:p>
        </p:txBody>
      </p:sp>
      <p:sp>
        <p:nvSpPr>
          <p:cNvPr id="5" name="TextBox 4"/>
          <p:cNvSpPr txBox="1"/>
          <p:nvPr/>
        </p:nvSpPr>
        <p:spPr>
          <a:xfrm>
            <a:off x="372835" y="1932214"/>
            <a:ext cx="8229600" cy="3416320"/>
          </a:xfrm>
          <a:prstGeom prst="rect">
            <a:avLst/>
          </a:prstGeom>
          <a:noFill/>
        </p:spPr>
        <p:txBody>
          <a:bodyPr wrap="square" rtlCol="0">
            <a:spAutoFit/>
          </a:bodyPr>
          <a:lstStyle/>
          <a:p>
            <a:r>
              <a:rPr lang="en-GB" sz="2400" i="1" dirty="0"/>
              <a:t>To pass this unit pupils must:</a:t>
            </a:r>
          </a:p>
          <a:p>
            <a:endParaRPr lang="en-GB" sz="2400" dirty="0"/>
          </a:p>
          <a:p>
            <a:pPr marL="285750" indent="-285750">
              <a:buFont typeface="Arial" panose="020B0604020202020204" pitchFamily="34" charset="0"/>
              <a:buChar char="•"/>
            </a:pPr>
            <a:r>
              <a:rPr lang="en-GB" sz="2400" dirty="0"/>
              <a:t>Write a report on three companies: local, national and global</a:t>
            </a:r>
          </a:p>
          <a:p>
            <a:pPr marL="285750" indent="-285750">
              <a:buFont typeface="Arial" panose="020B0604020202020204" pitchFamily="34" charset="0"/>
              <a:buChar char="•"/>
            </a:pPr>
            <a:r>
              <a:rPr lang="en-GB" sz="2400" dirty="0"/>
              <a:t>Research a job for each and be able to state what qualifications, skills and responsibilities are required for the post identified.</a:t>
            </a:r>
          </a:p>
          <a:p>
            <a:pPr marL="285750" indent="-285750">
              <a:buFont typeface="Arial" panose="020B0604020202020204" pitchFamily="34" charset="0"/>
              <a:buChar char="•"/>
            </a:pPr>
            <a:r>
              <a:rPr lang="en-GB" sz="2400" dirty="0"/>
              <a:t>Write their own CV</a:t>
            </a:r>
          </a:p>
          <a:p>
            <a:pPr marL="285750" indent="-285750">
              <a:buFont typeface="Arial" panose="020B0604020202020204" pitchFamily="34" charset="0"/>
              <a:buChar char="•"/>
            </a:pPr>
            <a:r>
              <a:rPr lang="en-GB" sz="2400" dirty="0"/>
              <a:t>Review their own skills and abilities, set targets for the year and review them.</a:t>
            </a:r>
          </a:p>
        </p:txBody>
      </p:sp>
      <p:pic>
        <p:nvPicPr>
          <p:cNvPr id="6"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4586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2" y="4082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3400" y="976020"/>
            <a:ext cx="8077200" cy="584775"/>
          </a:xfrm>
          <a:prstGeom prst="rect">
            <a:avLst/>
          </a:prstGeom>
          <a:noFill/>
        </p:spPr>
        <p:txBody>
          <a:bodyPr wrap="square" rtlCol="0">
            <a:spAutoFit/>
          </a:bodyPr>
          <a:lstStyle/>
          <a:p>
            <a:pPr algn="ctr"/>
            <a:r>
              <a:rPr lang="en-GB" sz="3200" b="1" i="1" dirty="0">
                <a:latin typeface="Arial"/>
                <a:cs typeface="Arial"/>
              </a:rPr>
              <a:t>Unit 2 - Working in a Laboratory</a:t>
            </a:r>
            <a:r>
              <a:rPr lang="en-GB" sz="1400" b="1" i="1" dirty="0">
                <a:latin typeface="Arial"/>
                <a:cs typeface="Arial"/>
              </a:rPr>
              <a:t> </a:t>
            </a:r>
            <a:endParaRPr lang="en-GB" sz="1400" b="1" i="1" dirty="0"/>
          </a:p>
        </p:txBody>
      </p:sp>
      <p:pic>
        <p:nvPicPr>
          <p:cNvPr id="9"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533400" y="1713968"/>
            <a:ext cx="8382000" cy="4154984"/>
          </a:xfrm>
          <a:prstGeom prst="rect">
            <a:avLst/>
          </a:prstGeom>
          <a:noFill/>
        </p:spPr>
        <p:txBody>
          <a:bodyPr wrap="square" rtlCol="0">
            <a:spAutoFit/>
          </a:bodyPr>
          <a:lstStyle/>
          <a:p>
            <a:r>
              <a:rPr lang="en-GB" sz="2400" i="1" dirty="0"/>
              <a:t>To pass this unit pupils must:</a:t>
            </a:r>
          </a:p>
          <a:p>
            <a:endParaRPr lang="en-GB" sz="2400" dirty="0"/>
          </a:p>
          <a:p>
            <a:pPr marL="285750" indent="-285750">
              <a:buFont typeface="Arial" panose="020B0604020202020204" pitchFamily="34" charset="0"/>
              <a:buChar char="•"/>
            </a:pPr>
            <a:r>
              <a:rPr lang="en-GB" sz="2400" dirty="0"/>
              <a:t>Learn how to do a risk assessment </a:t>
            </a:r>
          </a:p>
          <a:p>
            <a:pPr marL="285750" indent="-285750">
              <a:buFont typeface="Arial" panose="020B0604020202020204" pitchFamily="34" charset="0"/>
              <a:buChar char="•"/>
            </a:pPr>
            <a:r>
              <a:rPr lang="en-GB" sz="2400" dirty="0"/>
              <a:t>Be able to state how to categorise hazards and how to store chemicals</a:t>
            </a:r>
          </a:p>
          <a:p>
            <a:pPr marL="285750" indent="-285750">
              <a:buFont typeface="Arial" panose="020B0604020202020204" pitchFamily="34" charset="0"/>
              <a:buChar char="•"/>
            </a:pPr>
            <a:r>
              <a:rPr lang="en-GB" sz="2400" dirty="0"/>
              <a:t>Deal with a spill</a:t>
            </a:r>
          </a:p>
          <a:p>
            <a:pPr marL="285750" indent="-285750">
              <a:buFont typeface="Arial" panose="020B0604020202020204" pitchFamily="34" charset="0"/>
              <a:buChar char="•"/>
            </a:pPr>
            <a:r>
              <a:rPr lang="en-GB" sz="2400" dirty="0"/>
              <a:t>Be able to carry out four calculations: percentages, ratios, averages and re-arranging formula</a:t>
            </a:r>
          </a:p>
          <a:p>
            <a:pPr marL="285750" indent="-285750">
              <a:buFont typeface="Arial" panose="020B0604020202020204" pitchFamily="34" charset="0"/>
              <a:buChar char="•"/>
            </a:pPr>
            <a:r>
              <a:rPr lang="en-GB" sz="2400" dirty="0"/>
              <a:t>Perform chemical handling procedures in a scientific laboratory</a:t>
            </a:r>
          </a:p>
          <a:p>
            <a:pPr marL="285750" indent="-285750">
              <a:buFont typeface="Arial" panose="020B0604020202020204" pitchFamily="34" charset="0"/>
              <a:buChar char="•"/>
            </a:pPr>
            <a:r>
              <a:rPr lang="en-GB" sz="2400" dirty="0"/>
              <a:t>Weigh a substance accurately</a:t>
            </a:r>
          </a:p>
          <a:p>
            <a:pPr marL="285750" indent="-285750">
              <a:buFont typeface="Arial" panose="020B0604020202020204" pitchFamily="34" charset="0"/>
              <a:buChar char="•"/>
            </a:pPr>
            <a:r>
              <a:rPr lang="en-GB" sz="2400" dirty="0"/>
              <a:t>Pipette an accurate volume of a liquid</a:t>
            </a:r>
          </a:p>
        </p:txBody>
      </p:sp>
    </p:spTree>
    <p:extLst>
      <p:ext uri="{BB962C8B-B14F-4D97-AF65-F5344CB8AC3E}">
        <p14:creationId xmlns:p14="http://schemas.microsoft.com/office/powerpoint/2010/main" val="194880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439635" y="914400"/>
            <a:ext cx="6477000" cy="646331"/>
          </a:xfrm>
          <a:prstGeom prst="rect">
            <a:avLst/>
          </a:prstGeom>
          <a:noFill/>
        </p:spPr>
        <p:txBody>
          <a:bodyPr wrap="square" rtlCol="0">
            <a:spAutoFit/>
          </a:bodyPr>
          <a:lstStyle/>
          <a:p>
            <a:pPr algn="ctr"/>
            <a:r>
              <a:rPr lang="en-GB" sz="3600" b="1" i="1" dirty="0"/>
              <a:t>Unit 3 - Practical Skills</a:t>
            </a:r>
          </a:p>
        </p:txBody>
      </p:sp>
      <p:sp>
        <p:nvSpPr>
          <p:cNvPr id="9" name="TextBox 8"/>
          <p:cNvSpPr txBox="1"/>
          <p:nvPr/>
        </p:nvSpPr>
        <p:spPr>
          <a:xfrm>
            <a:off x="316495" y="1602327"/>
            <a:ext cx="8933641" cy="4893647"/>
          </a:xfrm>
          <a:prstGeom prst="rect">
            <a:avLst/>
          </a:prstGeom>
          <a:noFill/>
        </p:spPr>
        <p:txBody>
          <a:bodyPr wrap="square" rtlCol="0">
            <a:spAutoFit/>
          </a:bodyPr>
          <a:lstStyle/>
          <a:p>
            <a:r>
              <a:rPr lang="en-GB" sz="2400" i="1" dirty="0"/>
              <a:t>To pass this unit pupils must:</a:t>
            </a:r>
          </a:p>
          <a:p>
            <a:endParaRPr lang="en-GB" sz="2400" dirty="0"/>
          </a:p>
          <a:p>
            <a:pPr marL="285750" indent="-285750">
              <a:buFont typeface="Arial" panose="020B0604020202020204" pitchFamily="34" charset="0"/>
              <a:buChar char="•"/>
            </a:pPr>
            <a:r>
              <a:rPr lang="en-GB" sz="2400" dirty="0"/>
              <a:t>Be able to pour agar plates</a:t>
            </a:r>
          </a:p>
          <a:p>
            <a:pPr marL="285750" indent="-285750">
              <a:buFont typeface="Arial" panose="020B0604020202020204" pitchFamily="34" charset="0"/>
              <a:buChar char="•"/>
            </a:pPr>
            <a:r>
              <a:rPr lang="en-GB" sz="2400" dirty="0"/>
              <a:t>Subculture bacteria and yeast</a:t>
            </a:r>
          </a:p>
          <a:p>
            <a:pPr marL="285750" indent="-285750">
              <a:buFont typeface="Arial" panose="020B0604020202020204" pitchFamily="34" charset="0"/>
              <a:buChar char="•"/>
            </a:pPr>
            <a:r>
              <a:rPr lang="en-GB" sz="2400" dirty="0"/>
              <a:t>Prepare a wet mount slide</a:t>
            </a:r>
          </a:p>
          <a:p>
            <a:pPr marL="285750" indent="-285750">
              <a:buFont typeface="Arial" panose="020B0604020202020204" pitchFamily="34" charset="0"/>
              <a:buChar char="•"/>
            </a:pPr>
            <a:r>
              <a:rPr lang="en-GB" sz="2400" dirty="0"/>
              <a:t>Prepare a dry mount slide</a:t>
            </a:r>
          </a:p>
          <a:p>
            <a:pPr marL="285750" indent="-285750">
              <a:buFont typeface="Arial" panose="020B0604020202020204" pitchFamily="34" charset="0"/>
              <a:buChar char="•"/>
            </a:pPr>
            <a:r>
              <a:rPr lang="en-GB" sz="2400" dirty="0"/>
              <a:t>Measure radioactivity in the lab</a:t>
            </a:r>
          </a:p>
          <a:p>
            <a:pPr marL="285750" indent="-285750">
              <a:buFont typeface="Arial" panose="020B0604020202020204" pitchFamily="34" charset="0"/>
              <a:buChar char="•"/>
            </a:pPr>
            <a:r>
              <a:rPr lang="en-GB" sz="2400" dirty="0"/>
              <a:t>Explain the requirements of working safely with radioactivity</a:t>
            </a:r>
          </a:p>
          <a:p>
            <a:pPr marL="285750" indent="-285750">
              <a:buFont typeface="Arial" panose="020B0604020202020204" pitchFamily="34" charset="0"/>
              <a:buChar char="•"/>
            </a:pPr>
            <a:r>
              <a:rPr lang="en-GB" sz="2400" dirty="0"/>
              <a:t>Use scientific instrumentation e.g. </a:t>
            </a:r>
            <a:r>
              <a:rPr lang="en-GB" sz="2400" dirty="0" err="1"/>
              <a:t>multimeters</a:t>
            </a:r>
            <a:r>
              <a:rPr lang="en-GB" sz="2400" dirty="0"/>
              <a:t> and colorimeters</a:t>
            </a:r>
          </a:p>
          <a:p>
            <a:pPr marL="285750" indent="-285750">
              <a:buFont typeface="Arial" panose="020B0604020202020204" pitchFamily="34" charset="0"/>
              <a:buChar char="•"/>
            </a:pPr>
            <a:r>
              <a:rPr lang="en-GB" sz="2400" dirty="0"/>
              <a:t>Perform a titration</a:t>
            </a:r>
          </a:p>
          <a:p>
            <a:pPr marL="285750" indent="-285750">
              <a:buFont typeface="Arial" panose="020B0604020202020204" pitchFamily="34" charset="0"/>
              <a:buChar char="•"/>
            </a:pPr>
            <a:r>
              <a:rPr lang="en-GB" sz="2400" dirty="0"/>
              <a:t>Perform Chromatography</a:t>
            </a:r>
          </a:p>
          <a:p>
            <a:pPr marL="285750" indent="-285750">
              <a:buFont typeface="Arial" panose="020B0604020202020204" pitchFamily="34" charset="0"/>
              <a:buChar char="•"/>
            </a:pPr>
            <a:r>
              <a:rPr lang="en-GB" sz="2400" dirty="0"/>
              <a:t>Perform distillation</a:t>
            </a:r>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428898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142999" y="955996"/>
            <a:ext cx="6858000" cy="646331"/>
          </a:xfrm>
          <a:prstGeom prst="rect">
            <a:avLst/>
          </a:prstGeom>
          <a:noFill/>
        </p:spPr>
        <p:txBody>
          <a:bodyPr wrap="square" rtlCol="0">
            <a:spAutoFit/>
          </a:bodyPr>
          <a:lstStyle/>
          <a:p>
            <a:pPr algn="ctr"/>
            <a:r>
              <a:rPr lang="en-GB" sz="3600" b="1" i="1" dirty="0"/>
              <a:t>Unit 4 - Practical Investigation</a:t>
            </a:r>
          </a:p>
        </p:txBody>
      </p:sp>
      <p:sp>
        <p:nvSpPr>
          <p:cNvPr id="6" name="TextBox 5"/>
          <p:cNvSpPr txBox="1"/>
          <p:nvPr/>
        </p:nvSpPr>
        <p:spPr>
          <a:xfrm>
            <a:off x="609600" y="1828801"/>
            <a:ext cx="8229600" cy="3970318"/>
          </a:xfrm>
          <a:prstGeom prst="rect">
            <a:avLst/>
          </a:prstGeom>
          <a:noFill/>
        </p:spPr>
        <p:txBody>
          <a:bodyPr wrap="square" rtlCol="0">
            <a:spAutoFit/>
          </a:bodyPr>
          <a:lstStyle/>
          <a:p>
            <a:r>
              <a:rPr lang="en-GB" dirty="0"/>
              <a:t>Pupils get the choice of several different investigations they can undertake. Some examples are: Energy in Foods, Reaction rates, Enzyme activity and Voltage between metals</a:t>
            </a:r>
          </a:p>
          <a:p>
            <a:endParaRPr lang="en-GB" dirty="0"/>
          </a:p>
          <a:p>
            <a:r>
              <a:rPr lang="en-GB" dirty="0"/>
              <a:t>A report on this investigation is written where they have to produce:</a:t>
            </a:r>
          </a:p>
          <a:p>
            <a:endParaRPr lang="en-GB" dirty="0"/>
          </a:p>
          <a:p>
            <a:pPr marL="285750" indent="-285750">
              <a:buFont typeface="Arial" panose="020B0604020202020204" pitchFamily="34" charset="0"/>
              <a:buChar char="•"/>
            </a:pPr>
            <a:r>
              <a:rPr lang="en-GB" dirty="0"/>
              <a:t>A plan of the experiment (5 marks)</a:t>
            </a:r>
          </a:p>
          <a:p>
            <a:pPr marL="285750" indent="-285750">
              <a:buFont typeface="Arial" panose="020B0604020202020204" pitchFamily="34" charset="0"/>
              <a:buChar char="•"/>
            </a:pPr>
            <a:r>
              <a:rPr lang="en-GB" dirty="0"/>
              <a:t>Carry out the investigation correctly and safely (4 marks)</a:t>
            </a:r>
          </a:p>
          <a:p>
            <a:pPr marL="285750" indent="-285750">
              <a:buFont typeface="Arial" panose="020B0604020202020204" pitchFamily="34" charset="0"/>
              <a:buChar char="•"/>
            </a:pPr>
            <a:r>
              <a:rPr lang="en-GB" dirty="0"/>
              <a:t>Present the results on a graph (4 marks)</a:t>
            </a:r>
          </a:p>
          <a:p>
            <a:pPr marL="285750" indent="-285750">
              <a:buFont typeface="Arial" panose="020B0604020202020204" pitchFamily="34" charset="0"/>
              <a:buChar char="•"/>
            </a:pPr>
            <a:r>
              <a:rPr lang="en-GB" dirty="0"/>
              <a:t>Write a conclusion and evaluation (3 marks)</a:t>
            </a:r>
          </a:p>
          <a:p>
            <a:pPr marL="285750" indent="-285750">
              <a:buFont typeface="Arial" panose="020B0604020202020204" pitchFamily="34" charset="0"/>
              <a:buChar char="•"/>
            </a:pPr>
            <a:r>
              <a:rPr lang="en-GB" dirty="0"/>
              <a:t>Review and evaluate your investigation ( 2 marks)</a:t>
            </a:r>
          </a:p>
          <a:p>
            <a:pPr marL="285750" indent="-285750">
              <a:buFont typeface="Arial" panose="020B0604020202020204" pitchFamily="34" charset="0"/>
              <a:buChar char="•"/>
            </a:pPr>
            <a:r>
              <a:rPr lang="en-GB" dirty="0"/>
              <a:t>Have a well structured report (2 marks)</a:t>
            </a:r>
          </a:p>
          <a:p>
            <a:pPr marL="285750" indent="-285750">
              <a:buFont typeface="Arial" panose="020B0604020202020204" pitchFamily="34" charset="0"/>
              <a:buChar char="•"/>
            </a:pPr>
            <a:endParaRPr lang="en-GB" dirty="0"/>
          </a:p>
          <a:p>
            <a:r>
              <a:rPr lang="en-GB" dirty="0"/>
              <a:t>Pupils must score </a:t>
            </a:r>
            <a:r>
              <a:rPr lang="en-GB" b="1" dirty="0"/>
              <a:t>12 out of 20 </a:t>
            </a:r>
            <a:r>
              <a:rPr lang="en-GB" dirty="0"/>
              <a:t>to pass</a:t>
            </a:r>
          </a:p>
        </p:txBody>
      </p:sp>
    </p:spTree>
    <p:extLst>
      <p:ext uri="{BB962C8B-B14F-4D97-AF65-F5344CB8AC3E}">
        <p14:creationId xmlns:p14="http://schemas.microsoft.com/office/powerpoint/2010/main" val="150758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114984" y="914400"/>
            <a:ext cx="8914030" cy="802658"/>
          </a:xfrm>
        </p:spPr>
        <p:txBody>
          <a:bodyPr vert="horz" lIns="91440" tIns="45720" rIns="91440" bIns="45720" rtlCol="0" anchor="t">
            <a:normAutofit/>
          </a:bodyPr>
          <a:lstStyle/>
          <a:p>
            <a:pPr marL="0" indent="0" algn="ctr">
              <a:buNone/>
            </a:pPr>
            <a:r>
              <a:rPr lang="en-GB" sz="4000" b="1" i="1" dirty="0">
                <a:latin typeface="Arial"/>
                <a:cs typeface="Calibri"/>
              </a:rPr>
              <a:t>Assessment</a:t>
            </a:r>
          </a:p>
          <a:p>
            <a:pPr marL="0" indent="0">
              <a:buNone/>
            </a:pPr>
            <a:endParaRPr lang="en-GB" dirty="0">
              <a:latin typeface="Arial"/>
              <a:cs typeface="Calibri"/>
            </a:endParaRPr>
          </a:p>
        </p:txBody>
      </p:sp>
      <p:sp>
        <p:nvSpPr>
          <p:cNvPr id="3" name="Content Placeholder 1">
            <a:extLst>
              <a:ext uri="{FF2B5EF4-FFF2-40B4-BE49-F238E27FC236}">
                <a16:creationId xmlns:a16="http://schemas.microsoft.com/office/drawing/2014/main" id="{27AC549C-1748-4427-A88C-632D684927A3}"/>
              </a:ext>
            </a:extLst>
          </p:cNvPr>
          <p:cNvSpPr txBox="1">
            <a:spLocks/>
          </p:cNvSpPr>
          <p:nvPr/>
        </p:nvSpPr>
        <p:spPr>
          <a:xfrm>
            <a:off x="216281" y="1958798"/>
            <a:ext cx="8927718" cy="693149"/>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GB" dirty="0">
                <a:latin typeface="Arial"/>
                <a:cs typeface="Calibri"/>
              </a:rPr>
              <a:t>External Assessment – No exam in May/June</a:t>
            </a:r>
            <a:endParaRPr lang="en-US" dirty="0"/>
          </a:p>
        </p:txBody>
      </p:sp>
      <p:sp>
        <p:nvSpPr>
          <p:cNvPr id="4" name="Content Placeholder 1">
            <a:extLst>
              <a:ext uri="{FF2B5EF4-FFF2-40B4-BE49-F238E27FC236}">
                <a16:creationId xmlns:a16="http://schemas.microsoft.com/office/drawing/2014/main" id="{B3492610-1E18-4867-B2D7-A43D064D0484}"/>
              </a:ext>
            </a:extLst>
          </p:cNvPr>
          <p:cNvSpPr txBox="1">
            <a:spLocks/>
          </p:cNvSpPr>
          <p:nvPr/>
        </p:nvSpPr>
        <p:spPr>
          <a:xfrm>
            <a:off x="255522" y="3082222"/>
            <a:ext cx="8913520" cy="1946978"/>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a:latin typeface="Arial"/>
                <a:cs typeface="Calibri"/>
              </a:rPr>
              <a:t>Internal Assessment – Weekly in class on practical techniques, on numeracy aspects of the course and extended pieces of writing.</a:t>
            </a:r>
          </a:p>
          <a:p>
            <a:pPr marL="0" indent="0">
              <a:buNone/>
            </a:pPr>
            <a:endParaRPr lang="en-GB">
              <a:latin typeface="Arial"/>
              <a:cs typeface="Calibri"/>
            </a:endParaRPr>
          </a:p>
          <a:p>
            <a:pPr marL="0" indent="0">
              <a:buNone/>
            </a:pPr>
            <a:endParaRPr lang="en-GB">
              <a:latin typeface="Arial"/>
              <a:cs typeface="Calibri"/>
            </a:endParaRPr>
          </a:p>
          <a:p>
            <a:pPr marL="0" indent="0">
              <a:buNone/>
            </a:pPr>
            <a:endParaRPr lang="en-GB">
              <a:latin typeface="Arial"/>
              <a:cs typeface="Calibri"/>
            </a:endParaRPr>
          </a:p>
        </p:txBody>
      </p:sp>
    </p:spTree>
    <p:extLst>
      <p:ext uri="{BB962C8B-B14F-4D97-AF65-F5344CB8AC3E}">
        <p14:creationId xmlns:p14="http://schemas.microsoft.com/office/powerpoint/2010/main" val="171597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116430" y="1032250"/>
            <a:ext cx="8840146" cy="5093913"/>
          </a:xfrm>
        </p:spPr>
        <p:txBody>
          <a:bodyPr vert="horz" lIns="91440" tIns="45720" rIns="91440" bIns="45720" rtlCol="0" anchor="t">
            <a:normAutofit lnSpcReduction="10000"/>
          </a:bodyPr>
          <a:lstStyle/>
          <a:p>
            <a:pPr marL="0" indent="0" algn="ctr">
              <a:buNone/>
            </a:pPr>
            <a:r>
              <a:rPr lang="en-GB" sz="4400" b="1" i="1" dirty="0">
                <a:latin typeface="Arial"/>
                <a:cs typeface="Arial"/>
              </a:rPr>
              <a:t>OUR RESPONSIBILITIES:</a:t>
            </a:r>
          </a:p>
          <a:p>
            <a:pPr>
              <a:lnSpc>
                <a:spcPct val="150000"/>
              </a:lnSpc>
            </a:pPr>
            <a:r>
              <a:rPr lang="en-GB" sz="2800" dirty="0">
                <a:latin typeface="Arial"/>
                <a:cs typeface="Arial"/>
              </a:rPr>
              <a:t>Clear and concise notes  </a:t>
            </a:r>
          </a:p>
          <a:p>
            <a:pPr>
              <a:lnSpc>
                <a:spcPct val="150000"/>
              </a:lnSpc>
            </a:pPr>
            <a:r>
              <a:rPr lang="en-GB" sz="2800" dirty="0">
                <a:latin typeface="Arial"/>
                <a:cs typeface="Arial"/>
              </a:rPr>
              <a:t>Opportunities to seek help if required</a:t>
            </a:r>
          </a:p>
          <a:p>
            <a:pPr>
              <a:lnSpc>
                <a:spcPct val="150000"/>
              </a:lnSpc>
            </a:pPr>
            <a:r>
              <a:rPr lang="en-GB" sz="2800" dirty="0">
                <a:latin typeface="Arial"/>
                <a:cs typeface="Arial"/>
              </a:rPr>
              <a:t>Regular Feedback from assessment</a:t>
            </a:r>
          </a:p>
          <a:p>
            <a:pPr>
              <a:lnSpc>
                <a:spcPct val="150000"/>
              </a:lnSpc>
            </a:pPr>
            <a:r>
              <a:rPr lang="en-GB" sz="2800" dirty="0">
                <a:latin typeface="Arial"/>
                <a:cs typeface="Arial"/>
              </a:rPr>
              <a:t>Progress is tracked and monitored </a:t>
            </a:r>
          </a:p>
          <a:p>
            <a:pPr>
              <a:lnSpc>
                <a:spcPct val="150000"/>
              </a:lnSpc>
            </a:pPr>
            <a:r>
              <a:rPr lang="en-GB" sz="2800" dirty="0">
                <a:latin typeface="Arial"/>
                <a:cs typeface="Arial"/>
              </a:rPr>
              <a:t>Pupil support/home contacted when concerns arise</a:t>
            </a:r>
          </a:p>
          <a:p>
            <a:pPr>
              <a:lnSpc>
                <a:spcPct val="150000"/>
              </a:lnSpc>
            </a:pPr>
            <a:r>
              <a:rPr lang="en-GB" sz="2800" dirty="0">
                <a:latin typeface="Arial"/>
                <a:cs typeface="Arial"/>
              </a:rPr>
              <a:t>Opportunities for study support provided</a:t>
            </a:r>
          </a:p>
          <a:p>
            <a:endParaRPr lang="en-GB" dirty="0"/>
          </a:p>
          <a:p>
            <a:endParaRPr lang="en-GB" dirty="0"/>
          </a:p>
        </p:txBody>
      </p:sp>
    </p:spTree>
    <p:extLst>
      <p:ext uri="{BB962C8B-B14F-4D97-AF65-F5344CB8AC3E}">
        <p14:creationId xmlns:p14="http://schemas.microsoft.com/office/powerpoint/2010/main" val="112450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201623" y="1060648"/>
            <a:ext cx="8783350" cy="5065515"/>
          </a:xfrm>
        </p:spPr>
        <p:txBody>
          <a:bodyPr vert="horz" lIns="91440" tIns="45720" rIns="91440" bIns="45720" rtlCol="0" anchor="t">
            <a:normAutofit fontScale="92500" lnSpcReduction="20000"/>
          </a:bodyPr>
          <a:lstStyle/>
          <a:p>
            <a:pPr marL="0" indent="0" algn="ctr">
              <a:buNone/>
            </a:pPr>
            <a:r>
              <a:rPr lang="en-GB" sz="4400" b="1" i="1" dirty="0">
                <a:latin typeface="Arial"/>
                <a:cs typeface="Arial"/>
              </a:rPr>
              <a:t>PUPIL RESPONSIBILITIES:</a:t>
            </a:r>
          </a:p>
          <a:p>
            <a:endParaRPr lang="en-GB" dirty="0">
              <a:latin typeface="Arial"/>
              <a:cs typeface="Arial"/>
            </a:endParaRPr>
          </a:p>
          <a:p>
            <a:r>
              <a:rPr lang="en-GB" sz="2800" b="1" u="sng" dirty="0">
                <a:latin typeface="Arial"/>
                <a:cs typeface="Arial"/>
              </a:rPr>
              <a:t>Attend class to ensure all notes are fully completed</a:t>
            </a:r>
          </a:p>
          <a:p>
            <a:endParaRPr lang="en-GB" sz="2800" dirty="0">
              <a:latin typeface="Arial"/>
              <a:cs typeface="Arial"/>
            </a:endParaRPr>
          </a:p>
          <a:p>
            <a:r>
              <a:rPr lang="en-GB" sz="2800" dirty="0">
                <a:latin typeface="Arial"/>
                <a:cs typeface="Arial"/>
              </a:rPr>
              <a:t>Ensure any notes / work missed is completed in a timely manner.</a:t>
            </a:r>
          </a:p>
          <a:p>
            <a:endParaRPr lang="en-GB" sz="2800" dirty="0">
              <a:latin typeface="Arial"/>
              <a:cs typeface="Arial"/>
            </a:endParaRPr>
          </a:p>
          <a:p>
            <a:r>
              <a:rPr lang="en-GB" sz="2800" dirty="0">
                <a:latin typeface="Arial"/>
                <a:cs typeface="Arial"/>
              </a:rPr>
              <a:t>Be thoroughly prepared for all assessments</a:t>
            </a:r>
          </a:p>
          <a:p>
            <a:endParaRPr lang="en-GB" sz="2800" dirty="0">
              <a:latin typeface="Arial"/>
              <a:cs typeface="Arial"/>
            </a:endParaRPr>
          </a:p>
          <a:p>
            <a:r>
              <a:rPr lang="en-GB" sz="2800" dirty="0">
                <a:latin typeface="Arial"/>
                <a:cs typeface="Arial"/>
              </a:rPr>
              <a:t>Seek help when difficulties arise</a:t>
            </a:r>
          </a:p>
          <a:p>
            <a:endParaRPr lang="en-GB" sz="2800" dirty="0">
              <a:latin typeface="Arial"/>
              <a:cs typeface="Arial"/>
            </a:endParaRPr>
          </a:p>
          <a:p>
            <a:r>
              <a:rPr lang="en-GB" sz="2800" dirty="0">
                <a:latin typeface="Arial"/>
                <a:cs typeface="Arial"/>
              </a:rPr>
              <a:t>Attend study support if required</a:t>
            </a:r>
          </a:p>
        </p:txBody>
      </p:sp>
    </p:spTree>
    <p:extLst>
      <p:ext uri="{BB962C8B-B14F-4D97-AF65-F5344CB8AC3E}">
        <p14:creationId xmlns:p14="http://schemas.microsoft.com/office/powerpoint/2010/main" val="2190349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ontent Placeholder 1"/>
          <p:cNvSpPr>
            <a:spLocks noGrp="1"/>
          </p:cNvSpPr>
          <p:nvPr>
            <p:ph idx="1"/>
          </p:nvPr>
        </p:nvSpPr>
        <p:spPr>
          <a:xfrm>
            <a:off x="159027" y="1046449"/>
            <a:ext cx="8683959" cy="5079714"/>
          </a:xfrm>
        </p:spPr>
        <p:txBody>
          <a:bodyPr vert="horz" lIns="91440" tIns="45720" rIns="91440" bIns="45720" rtlCol="0" anchor="t">
            <a:normAutofit/>
          </a:bodyPr>
          <a:lstStyle/>
          <a:p>
            <a:pPr marL="0" indent="0" algn="ctr">
              <a:buNone/>
            </a:pPr>
            <a:r>
              <a:rPr lang="en-GB" sz="4800" b="1" i="1" dirty="0">
                <a:latin typeface="Arial"/>
                <a:cs typeface="Arial"/>
              </a:rPr>
              <a:t>HOW YOU CAN HELP:</a:t>
            </a:r>
          </a:p>
          <a:p>
            <a:endParaRPr lang="en-GB" dirty="0">
              <a:latin typeface="Arial"/>
              <a:cs typeface="Arial"/>
            </a:endParaRPr>
          </a:p>
          <a:p>
            <a:r>
              <a:rPr lang="en-GB" sz="2800" b="1" dirty="0">
                <a:latin typeface="Arial"/>
                <a:cs typeface="Arial"/>
              </a:rPr>
              <a:t>Ensure pupils are in class as much as possible</a:t>
            </a:r>
          </a:p>
          <a:p>
            <a:pPr marL="0" indent="0">
              <a:buNone/>
            </a:pPr>
            <a:endParaRPr lang="en-GB" sz="2800" dirty="0">
              <a:latin typeface="Arial"/>
              <a:cs typeface="Arial"/>
            </a:endParaRPr>
          </a:p>
          <a:p>
            <a:r>
              <a:rPr lang="en-GB" sz="2800" dirty="0">
                <a:latin typeface="Arial"/>
                <a:cs typeface="Arial"/>
              </a:rPr>
              <a:t>Encourage and help pupils to prepare for assessments</a:t>
            </a:r>
          </a:p>
          <a:p>
            <a:endParaRPr lang="en-GB" sz="2800" dirty="0">
              <a:latin typeface="Arial"/>
              <a:cs typeface="Arial"/>
            </a:endParaRPr>
          </a:p>
          <a:p>
            <a:r>
              <a:rPr lang="en-GB" sz="2800" dirty="0">
                <a:latin typeface="Arial"/>
                <a:cs typeface="Arial"/>
              </a:rPr>
              <a:t>Encourage pupil to seek help and attend study support if absences are hindering progress</a:t>
            </a:r>
          </a:p>
        </p:txBody>
      </p:sp>
    </p:spTree>
    <p:extLst>
      <p:ext uri="{BB962C8B-B14F-4D97-AF65-F5344CB8AC3E}">
        <p14:creationId xmlns:p14="http://schemas.microsoft.com/office/powerpoint/2010/main" val="31672117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a:extLst>
              <a:ext uri="{28A0092B-C50C-407E-A947-70E740481C1C}">
                <a14:useLocalDpi xmlns:a14="http://schemas.microsoft.com/office/drawing/2010/main" val="0"/>
              </a:ext>
            </a:extLst>
          </a:blip>
          <a:srcRect l="1919" t="11095"/>
          <a:stretch/>
        </p:blipFill>
        <p:spPr bwMode="auto">
          <a:xfrm>
            <a:off x="0" y="5931346"/>
            <a:ext cx="9143999" cy="92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735" t="9528" r="38575" b="32391"/>
          <a:stretch/>
        </p:blipFill>
        <p:spPr bwMode="auto">
          <a:xfrm>
            <a:off x="8382000" y="5889750"/>
            <a:ext cx="785392" cy="968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9144000" cy="914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
            <a:extLst>
              <a:ext uri="{FF2B5EF4-FFF2-40B4-BE49-F238E27FC236}">
                <a16:creationId xmlns:a16="http://schemas.microsoft.com/office/drawing/2014/main" id="{326A77F4-BB15-A111-0623-5D7E5C954558}"/>
              </a:ext>
            </a:extLst>
          </p:cNvPr>
          <p:cNvSpPr>
            <a:spLocks noGrp="1"/>
          </p:cNvSpPr>
          <p:nvPr>
            <p:ph type="title"/>
          </p:nvPr>
        </p:nvSpPr>
        <p:spPr>
          <a:xfrm>
            <a:off x="526369" y="2641446"/>
            <a:ext cx="8291059" cy="1857076"/>
          </a:xfrm>
        </p:spPr>
        <p:txBody>
          <a:bodyPr>
            <a:normAutofit/>
          </a:bodyPr>
          <a:lstStyle/>
          <a:p>
            <a:pPr algn="ctr"/>
            <a:r>
              <a:rPr lang="en-GB" sz="8000" i="1" dirty="0">
                <a:cs typeface="Calibri"/>
              </a:rPr>
              <a:t>Questions?</a:t>
            </a:r>
          </a:p>
        </p:txBody>
      </p:sp>
      <p:pic>
        <p:nvPicPr>
          <p:cNvPr id="7" name="Picture 6">
            <a:extLst>
              <a:ext uri="{FF2B5EF4-FFF2-40B4-BE49-F238E27FC236}">
                <a16:creationId xmlns:a16="http://schemas.microsoft.com/office/drawing/2014/main" id="{FAFEFD9A-60FF-37BF-A61A-73AA0CDD22D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0" y="5889750"/>
            <a:ext cx="2295525" cy="942975"/>
          </a:xfrm>
          <a:prstGeom prst="rect">
            <a:avLst/>
          </a:prstGeom>
        </p:spPr>
      </p:pic>
    </p:spTree>
    <p:extLst>
      <p:ext uri="{BB962C8B-B14F-4D97-AF65-F5344CB8AC3E}">
        <p14:creationId xmlns:p14="http://schemas.microsoft.com/office/powerpoint/2010/main" val="1852164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F7B6D553BBD01468EF17298F5E5422F" ma:contentTypeVersion="18" ma:contentTypeDescription="Create a new document." ma:contentTypeScope="" ma:versionID="0619c12774858f16ef34c66cb36779a4">
  <xsd:schema xmlns:xsd="http://www.w3.org/2001/XMLSchema" xmlns:xs="http://www.w3.org/2001/XMLSchema" xmlns:p="http://schemas.microsoft.com/office/2006/metadata/properties" xmlns:ns2="1fd7de28-5c2c-4a29-afb7-8b8cdc2dca96" xmlns:ns3="ae985db1-d84e-427c-8ed0-10cd2be10404" targetNamespace="http://schemas.microsoft.com/office/2006/metadata/properties" ma:root="true" ma:fieldsID="055b6e628825a80c852cf82b2ed3d406" ns2:_="" ns3:_="">
    <xsd:import namespace="1fd7de28-5c2c-4a29-afb7-8b8cdc2dca96"/>
    <xsd:import namespace="ae985db1-d84e-427c-8ed0-10cd2be1040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d7de28-5c2c-4a29-afb7-8b8cdc2dca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e985db1-d84e-427c-8ed0-10cd2be1040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30f42c6-30bd-43fc-ba53-6b1c3ede846c}" ma:internalName="TaxCatchAll" ma:showField="CatchAllData" ma:web="ae985db1-d84e-427c-8ed0-10cd2be104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e985db1-d84e-427c-8ed0-10cd2be10404" xsi:nil="true"/>
    <lcf76f155ced4ddcb4097134ff3c332f xmlns="1fd7de28-5c2c-4a29-afb7-8b8cdc2dca9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3D66C4E-2441-43D9-B4EF-3778B70AC1E8}">
  <ds:schemaRefs>
    <ds:schemaRef ds:uri="1fd7de28-5c2c-4a29-afb7-8b8cdc2dca96"/>
    <ds:schemaRef ds:uri="ae985db1-d84e-427c-8ed0-10cd2be104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82D806E-7006-4B55-B359-7FAABB0E45DF}">
  <ds:schemaRefs>
    <ds:schemaRef ds:uri="1fd7de28-5c2c-4a29-afb7-8b8cdc2dca96"/>
    <ds:schemaRef ds:uri="ae985db1-d84e-427c-8ed0-10cd2be104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05BA50B-001C-435E-8317-CCDCBE1B05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697</Words>
  <Application>Microsoft Office PowerPoint</Application>
  <PresentationFormat>On-screen Show (4:3)</PresentationFormat>
  <Paragraphs>116</Paragraphs>
  <Slides>16</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Scott</dc:creator>
  <cp:lastModifiedBy>Miss Johnstone</cp:lastModifiedBy>
  <cp:revision>6</cp:revision>
  <cp:lastPrinted>2017-11-08T12:58:13Z</cp:lastPrinted>
  <dcterms:created xsi:type="dcterms:W3CDTF">2006-08-16T00:00:00Z</dcterms:created>
  <dcterms:modified xsi:type="dcterms:W3CDTF">2026-09-23T08:47:39Z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0x010100FF7B6D553BBD01468EF17298F5E5422F</vt:lpwstr>
  </property>
  <property fmtid="{D5CDD505-2E9C-101B-9397-08002B2CF9AE}" pid="3" name="MediaServiceImageTags">
    <vt:lpwstr/>
  </property>
</Properties>
</file>