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9"/>
  </p:notesMasterIdLst>
  <p:sldIdLst>
    <p:sldId id="313" r:id="rId5"/>
    <p:sldId id="256" r:id="rId6"/>
    <p:sldId id="259" r:id="rId7"/>
    <p:sldId id="257" r:id="rId8"/>
    <p:sldId id="302" r:id="rId9"/>
    <p:sldId id="303" r:id="rId10"/>
    <p:sldId id="280" r:id="rId11"/>
    <p:sldId id="304" r:id="rId12"/>
    <p:sldId id="260" r:id="rId13"/>
    <p:sldId id="306" r:id="rId14"/>
    <p:sldId id="265" r:id="rId15"/>
    <p:sldId id="319" r:id="rId16"/>
    <p:sldId id="276" r:id="rId17"/>
    <p:sldId id="273" r:id="rId18"/>
    <p:sldId id="310" r:id="rId19"/>
    <p:sldId id="270" r:id="rId20"/>
    <p:sldId id="271" r:id="rId21"/>
    <p:sldId id="272" r:id="rId22"/>
    <p:sldId id="312" r:id="rId23"/>
    <p:sldId id="309" r:id="rId24"/>
    <p:sldId id="317" r:id="rId25"/>
    <p:sldId id="314" r:id="rId26"/>
    <p:sldId id="318" r:id="rId27"/>
    <p:sldId id="31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79" autoAdjust="0"/>
    <p:restoredTop sz="94660"/>
  </p:normalViewPr>
  <p:slideViewPr>
    <p:cSldViewPr>
      <p:cViewPr varScale="1">
        <p:scale>
          <a:sx n="111" d="100"/>
          <a:sy n="111" d="100"/>
        </p:scale>
        <p:origin x="141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6F36D2-9DA0-4C61-9DE0-0CD4758CFF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EE3D71-ADFD-4EB7-9614-230D088DA80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48576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4100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ADF4C1-7F4F-4EC8-8F61-3CD3887A3A8F}" type="slidenum">
              <a:rPr lang="en-GB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151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Practice</a:t>
            </a:r>
            <a:r>
              <a:rPr lang="en-GB" baseline="0" dirty="0"/>
              <a:t> Essays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3D71-ADFD-4EB7-9614-230D088DA80C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93615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All online, no need to buy. We have bundles in the department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EE3D71-ADFD-4EB7-9614-230D088DA80C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68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4536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560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67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90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92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4325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849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721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09940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2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660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A7DAB-EDE4-4FFC-9953-90741C4FDE6A}" type="datetimeFigureOut">
              <a:rPr lang="en-GB" smtClean="0"/>
              <a:pPr/>
              <a:t>09/10/2026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710B18-3AB7-4F07-8721-92DEC6760B6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4202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qa.org.uk/pastpaper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80701&amp;picture=any-questions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5" t="9528" r="38576" b="32391"/>
          <a:stretch>
            <a:fillRect/>
          </a:stretch>
        </p:blipFill>
        <p:spPr bwMode="auto">
          <a:xfrm>
            <a:off x="3928197" y="1240913"/>
            <a:ext cx="1252537" cy="1544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0" t="11095"/>
          <a:stretch>
            <a:fillRect/>
          </a:stretch>
        </p:blipFill>
        <p:spPr bwMode="auto">
          <a:xfrm>
            <a:off x="0" y="5567363"/>
            <a:ext cx="9144000" cy="1290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TextBox 1"/>
          <p:cNvSpPr txBox="1">
            <a:spLocks noChangeArrowheads="1"/>
          </p:cNvSpPr>
          <p:nvPr/>
        </p:nvSpPr>
        <p:spPr bwMode="auto">
          <a:xfrm>
            <a:off x="2555875" y="3071217"/>
            <a:ext cx="403225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How To Pass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n-GB" altLang="en-US" dirty="0">
                <a:latin typeface="Arial" panose="020B0604020202020204" pitchFamily="34" charset="0"/>
                <a:cs typeface="Arial" panose="020B0604020202020204" pitchFamily="34" charset="0"/>
              </a:rPr>
              <a:t>National 5 History</a:t>
            </a:r>
          </a:p>
        </p:txBody>
      </p:sp>
      <p:pic>
        <p:nvPicPr>
          <p:cNvPr id="3078" name="Picture 2" descr="H:\Documents\2017-2018\Wider Achievement\DHS Logos\WEB RGB\BuccleuchWE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444817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3" descr="H:\Documents\2017-2018\Wider Achievement\DHS Logos\WEB RGB\CaerlaverochWEB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5" y="4448175"/>
            <a:ext cx="85725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4" descr="H:\Documents\2017-2018\Wider Achievement\DHS Logos\WEB RGB\DevorgillaWE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0" y="4471988"/>
            <a:ext cx="809625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1827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www.pgsarts.co.uk/uploads/9/6/8/7/9687083/3004727.png?3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2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9592" y="5805264"/>
            <a:ext cx="7087088" cy="908720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How to pass National 5 History</a:t>
            </a:r>
          </a:p>
        </p:txBody>
      </p:sp>
    </p:spTree>
    <p:extLst>
      <p:ext uri="{BB962C8B-B14F-4D97-AF65-F5344CB8AC3E}">
        <p14:creationId xmlns:p14="http://schemas.microsoft.com/office/powerpoint/2010/main" val="3329148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www.laird.org.uk/images/History/saltir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093" y="-1107504"/>
            <a:ext cx="14089053" cy="871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395288" y="1125538"/>
            <a:ext cx="8497887" cy="4464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Section  1</a:t>
            </a:r>
          </a:p>
        </p:txBody>
      </p:sp>
    </p:spTree>
    <p:extLst>
      <p:ext uri="{BB962C8B-B14F-4D97-AF65-F5344CB8AC3E}">
        <p14:creationId xmlns:p14="http://schemas.microsoft.com/office/powerpoint/2010/main" val="687333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www.laird.org.uk/images/History/saltire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0093" y="-1107504"/>
            <a:ext cx="14089053" cy="871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748" y="1700808"/>
            <a:ext cx="9126252" cy="393656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Arial" charset="0"/>
              </a:rPr>
              <a:t>Era of the Great War, 1900-1928</a:t>
            </a:r>
          </a:p>
          <a:p>
            <a:pPr algn="ctr">
              <a:spcBef>
                <a:spcPct val="50000"/>
              </a:spcBef>
            </a:pPr>
            <a:endParaRPr lang="en-GB" altLang="en-US" sz="1000" dirty="0">
              <a:solidFill>
                <a:schemeClr val="bg1"/>
              </a:solidFill>
              <a:latin typeface="Comic Sans MS" panose="030F0702030302020204" pitchFamily="66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2800" dirty="0">
                <a:solidFill>
                  <a:schemeClr val="bg1"/>
                </a:solidFill>
                <a:latin typeface="Comic Sans MS" panose="030F0702030302020204" pitchFamily="66" charset="0"/>
                <a:cs typeface="Arial" charset="0"/>
              </a:rPr>
              <a:t> Scots on the Western Front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2800" dirty="0">
                <a:solidFill>
                  <a:schemeClr val="bg1"/>
                </a:solidFill>
                <a:latin typeface="Comic Sans MS" panose="030F0702030302020204" pitchFamily="66" charset="0"/>
                <a:cs typeface="Arial" charset="0"/>
              </a:rPr>
              <a:t> Domestic Impact of War: Society and Culture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2800" dirty="0">
                <a:solidFill>
                  <a:schemeClr val="bg1"/>
                </a:solidFill>
                <a:latin typeface="Comic Sans MS" panose="030F0702030302020204" pitchFamily="66" charset="0"/>
                <a:cs typeface="Arial" charset="0"/>
              </a:rPr>
              <a:t> Domestic Impact of War: Industry and Economy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2800" dirty="0">
                <a:solidFill>
                  <a:schemeClr val="bg1"/>
                </a:solidFill>
                <a:latin typeface="Comic Sans MS" panose="030F0702030302020204" pitchFamily="66" charset="0"/>
                <a:cs typeface="Arial" charset="0"/>
              </a:rPr>
              <a:t> Domestic Impact of War: Politics</a:t>
            </a:r>
          </a:p>
        </p:txBody>
      </p:sp>
    </p:spTree>
    <p:extLst>
      <p:ext uri="{BB962C8B-B14F-4D97-AF65-F5344CB8AC3E}">
        <p14:creationId xmlns:p14="http://schemas.microsoft.com/office/powerpoint/2010/main" val="34343396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s://upload.wikimedia.org/wikipedia/commons/6/66/Union_Jack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382" y="-1683568"/>
            <a:ext cx="11888178" cy="99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395288" y="1125538"/>
            <a:ext cx="8497887" cy="4464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Section  2</a:t>
            </a:r>
          </a:p>
        </p:txBody>
      </p:sp>
    </p:spTree>
    <p:extLst>
      <p:ext uri="{BB962C8B-B14F-4D97-AF65-F5344CB8AC3E}">
        <p14:creationId xmlns:p14="http://schemas.microsoft.com/office/powerpoint/2010/main" val="18089208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s://upload.wikimedia.org/wikipedia/commons/6/66/Union_Jack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1382" y="-1683568"/>
            <a:ext cx="11888178" cy="9986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" y="1412776"/>
            <a:ext cx="9324527" cy="4896544"/>
          </a:xfrm>
          <a:prstGeom prst="rect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36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Arial" charset="0"/>
              </a:rPr>
              <a:t>The Trade in Enslaved African People, 1770-1807</a:t>
            </a:r>
          </a:p>
          <a:p>
            <a:pPr algn="ctr">
              <a:spcBef>
                <a:spcPct val="50000"/>
              </a:spcBef>
            </a:pPr>
            <a:endParaRPr lang="en-GB" altLang="en-US" sz="800" dirty="0">
              <a:solidFill>
                <a:srgbClr val="FFFF00"/>
              </a:solidFill>
              <a:latin typeface="Comic Sans MS" panose="030F0702030302020204" pitchFamily="66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2300" dirty="0">
                <a:solidFill>
                  <a:srgbClr val="FFFF00"/>
                </a:solidFill>
                <a:latin typeface="Comic Sans MS" panose="030F0702030302020204" pitchFamily="66" charset="0"/>
                <a:cs typeface="Arial" charset="0"/>
              </a:rPr>
              <a:t> </a:t>
            </a:r>
            <a:r>
              <a:rPr lang="en-GB" altLang="en-US" sz="3200" dirty="0">
                <a:solidFill>
                  <a:srgbClr val="FFFF00"/>
                </a:solidFill>
                <a:latin typeface="Comic Sans MS" panose="030F0702030302020204" pitchFamily="66" charset="0"/>
                <a:cs typeface="Arial" charset="0"/>
              </a:rPr>
              <a:t>The triangular trade	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200" dirty="0">
                <a:solidFill>
                  <a:srgbClr val="FFFF00"/>
                </a:solidFill>
                <a:latin typeface="Comic Sans MS" panose="030F0702030302020204" pitchFamily="66" charset="0"/>
                <a:cs typeface="Arial" charset="0"/>
              </a:rPr>
              <a:t> Britain and the Caribbean 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200" dirty="0">
                <a:solidFill>
                  <a:srgbClr val="FFFF00"/>
                </a:solidFill>
                <a:latin typeface="Comic Sans MS" panose="030F0702030302020204" pitchFamily="66" charset="0"/>
                <a:cs typeface="Arial" charset="0"/>
              </a:rPr>
              <a:t> The captives’ experience and enslaved Africans’ attempts to gain their freedom 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200" dirty="0">
                <a:solidFill>
                  <a:srgbClr val="FFFF00"/>
                </a:solidFill>
                <a:latin typeface="Comic Sans MS" panose="030F0702030302020204" pitchFamily="66" charset="0"/>
                <a:cs typeface="Arial" charset="0"/>
              </a:rPr>
              <a:t> The abolitionist campaigns </a:t>
            </a:r>
          </a:p>
        </p:txBody>
      </p:sp>
    </p:spTree>
    <p:extLst>
      <p:ext uri="{BB962C8B-B14F-4D97-AF65-F5344CB8AC3E}">
        <p14:creationId xmlns:p14="http://schemas.microsoft.com/office/powerpoint/2010/main" val="9286643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www.perch-base.org/Web_Graphics/US_Flag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6740" y="-2475656"/>
            <a:ext cx="15073675" cy="11305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395288" y="1125538"/>
            <a:ext cx="8497887" cy="44640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Section  3</a:t>
            </a:r>
          </a:p>
        </p:txBody>
      </p:sp>
    </p:spTree>
    <p:extLst>
      <p:ext uri="{BB962C8B-B14F-4D97-AF65-F5344CB8AC3E}">
        <p14:creationId xmlns:p14="http://schemas.microsoft.com/office/powerpoint/2010/main" val="3777487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http://www.perch-base.org/Web_Graphics/US_Flag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-1827584"/>
            <a:ext cx="11377263" cy="10009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1539" y="620688"/>
            <a:ext cx="8280920" cy="5832648"/>
          </a:xfrm>
          <a:prstGeom prst="rect">
            <a:avLst/>
          </a:prstGeom>
          <a:solidFill>
            <a:schemeClr val="tx1"/>
          </a:solidFill>
          <a:ln>
            <a:solidFill>
              <a:schemeClr val="bg2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GB" altLang="en-U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  <a:cs typeface="Arial" charset="0"/>
              </a:rPr>
              <a:t>Free at Last? Civil Rights in the USA, 1918-1968 </a:t>
            </a:r>
          </a:p>
          <a:p>
            <a:pPr algn="ctr">
              <a:spcBef>
                <a:spcPct val="50000"/>
              </a:spcBef>
            </a:pPr>
            <a:endParaRPr lang="en-GB" altLang="en-US" sz="1050" dirty="0">
              <a:solidFill>
                <a:srgbClr val="FF0000"/>
              </a:solidFill>
              <a:latin typeface="Comic Sans MS" panose="030F0702030302020204" pitchFamily="66" charset="0"/>
              <a:cs typeface="Arial" charset="0"/>
            </a:endParaRP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600" dirty="0">
                <a:solidFill>
                  <a:srgbClr val="FF0000"/>
                </a:solidFill>
                <a:latin typeface="Comic Sans MS" panose="030F0702030302020204" pitchFamily="66" charset="0"/>
                <a:cs typeface="Arial" charset="0"/>
              </a:rPr>
              <a:t>The ‘Open Door’ policy and immigration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600" dirty="0">
                <a:solidFill>
                  <a:srgbClr val="FF0000"/>
                </a:solidFill>
                <a:latin typeface="Comic Sans MS" panose="030F0702030302020204" pitchFamily="66" charset="0"/>
                <a:cs typeface="Arial" charset="0"/>
              </a:rPr>
              <a:t>‘Separate but Equal’, to 1939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600" dirty="0">
                <a:solidFill>
                  <a:srgbClr val="FF0000"/>
                </a:solidFill>
                <a:latin typeface="Comic Sans MS" panose="030F0702030302020204" pitchFamily="66" charset="0"/>
                <a:cs typeface="Arial" charset="0"/>
              </a:rPr>
              <a:t>Civil Rights Campaigns</a:t>
            </a:r>
          </a:p>
          <a:p>
            <a:pPr marL="457200" indent="-457200">
              <a:spcBef>
                <a:spcPct val="50000"/>
              </a:spcBef>
              <a:buAutoNum type="arabicPeriod"/>
            </a:pPr>
            <a:r>
              <a:rPr lang="en-GB" altLang="en-US" sz="3600" dirty="0">
                <a:solidFill>
                  <a:srgbClr val="FF0000"/>
                </a:solidFill>
                <a:latin typeface="Comic Sans MS" panose="030F0702030302020204" pitchFamily="66" charset="0"/>
                <a:cs typeface="Arial" charset="0"/>
              </a:rPr>
              <a:t>The Ghettos and Black American Radicalism</a:t>
            </a:r>
          </a:p>
        </p:txBody>
      </p:sp>
    </p:spTree>
    <p:extLst>
      <p:ext uri="{BB962C8B-B14F-4D97-AF65-F5344CB8AC3E}">
        <p14:creationId xmlns:p14="http://schemas.microsoft.com/office/powerpoint/2010/main" val="1406006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-9275" y="836712"/>
            <a:ext cx="8964488" cy="147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GB" altLang="en-US" sz="9600" dirty="0">
                <a:solidFill>
                  <a:srgbClr val="FFFF00"/>
                </a:solidFill>
              </a:rPr>
              <a:t> </a:t>
            </a:r>
            <a:endParaRPr lang="en-GB" altLang="en-US" sz="96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26399" y="142957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 each section pupils are required to complete four or five questions – approximately 45 minutes per section</a:t>
            </a:r>
          </a:p>
        </p:txBody>
      </p:sp>
      <p:pic>
        <p:nvPicPr>
          <p:cNvPr id="17410" name="Picture 2" descr="http://www.clipartbest.com/cliparts/Kcn/pb8/Kcnpb8jni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45" b="97428" l="3876" r="972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049965"/>
            <a:ext cx="3159077" cy="3808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6559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784" y="2564904"/>
            <a:ext cx="8424695" cy="3687007"/>
          </a:xfr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GB" altLang="en-US" sz="2800" dirty="0">
                <a:solidFill>
                  <a:srgbClr val="FFFF00"/>
                </a:solidFill>
                <a:latin typeface="Comic Sans MS" panose="030F0702030302020204" pitchFamily="66" charset="0"/>
              </a:rPr>
              <a:t>‘</a:t>
            </a:r>
            <a:r>
              <a:rPr lang="en-GB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Describe…’ questions worth </a:t>
            </a:r>
            <a:r>
              <a:rPr lang="en-GB" altLang="en-US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4 marks</a:t>
            </a:r>
          </a:p>
          <a:p>
            <a:pPr eaLnBrk="1" hangingPunct="1"/>
            <a:endParaRPr lang="en-GB" alt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r>
              <a:rPr lang="en-GB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‘Explain the reasons ….’ questions worth </a:t>
            </a:r>
            <a:r>
              <a:rPr lang="en-GB" altLang="en-US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6 marks</a:t>
            </a:r>
          </a:p>
          <a:p>
            <a:pPr eaLnBrk="1" hangingPunct="1"/>
            <a:endParaRPr lang="en-GB" alt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r>
              <a:rPr lang="en-GB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‘To what extent…’ questions worth </a:t>
            </a:r>
            <a:r>
              <a:rPr lang="en-GB" altLang="en-US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9 marks</a:t>
            </a:r>
          </a:p>
          <a:p>
            <a:pPr marL="0" indent="0" eaLnBrk="1" hangingPunct="1">
              <a:buNone/>
            </a:pPr>
            <a:endParaRPr lang="en-GB" altLang="en-US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85" y="11256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 each section pupils are required to complete questions which test their knowledge and understanding</a:t>
            </a:r>
          </a:p>
        </p:txBody>
      </p:sp>
    </p:spTree>
    <p:extLst>
      <p:ext uri="{BB962C8B-B14F-4D97-AF65-F5344CB8AC3E}">
        <p14:creationId xmlns:p14="http://schemas.microsoft.com/office/powerpoint/2010/main" val="667275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785" y="2564904"/>
            <a:ext cx="8229600" cy="3687007"/>
          </a:xfrm>
          <a:solidFill>
            <a:schemeClr val="accent4">
              <a:lumMod val="75000"/>
            </a:schemeClr>
          </a:solidFill>
          <a:ln>
            <a:solidFill>
              <a:srgbClr val="FFFF00"/>
            </a:solidFill>
          </a:ln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en-GB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‘Evaluate the usefulness…’ questions worth </a:t>
            </a:r>
            <a:r>
              <a:rPr lang="en-GB" altLang="en-US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5 marks</a:t>
            </a:r>
          </a:p>
          <a:p>
            <a:pPr marL="0" indent="0" eaLnBrk="1" hangingPunct="1">
              <a:buNone/>
            </a:pPr>
            <a:endParaRPr lang="en-GB" alt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r>
              <a:rPr lang="en-GB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‘Compare the views….’ questions worth </a:t>
            </a:r>
            <a:r>
              <a:rPr lang="en-GB" altLang="en-US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4 marks</a:t>
            </a:r>
          </a:p>
          <a:p>
            <a:pPr eaLnBrk="1" hangingPunct="1"/>
            <a:endParaRPr lang="en-GB" altLang="en-US" dirty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marL="0" indent="0" eaLnBrk="1" hangingPunct="1">
              <a:buNone/>
            </a:pPr>
            <a:r>
              <a:rPr lang="en-GB" alt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‘How fully…’ questions worth </a:t>
            </a:r>
            <a:r>
              <a:rPr lang="en-GB" altLang="en-US" b="1" u="sng" dirty="0">
                <a:solidFill>
                  <a:srgbClr val="FFFF00"/>
                </a:solidFill>
                <a:latin typeface="Comic Sans MS" panose="030F0702030302020204" pitchFamily="66" charset="0"/>
              </a:rPr>
              <a:t>6 marks</a:t>
            </a:r>
          </a:p>
          <a:p>
            <a:pPr marL="0" indent="0" eaLnBrk="1" hangingPunct="1">
              <a:buNone/>
            </a:pPr>
            <a:endParaRPr lang="en-GB" altLang="en-US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85" y="112564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 each section pupils are required to complete questions which test their ability to handle historical sources.</a:t>
            </a:r>
          </a:p>
        </p:txBody>
      </p:sp>
    </p:spTree>
    <p:extLst>
      <p:ext uri="{BB962C8B-B14F-4D97-AF65-F5344CB8AC3E}">
        <p14:creationId xmlns:p14="http://schemas.microsoft.com/office/powerpoint/2010/main" val="1410857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9578" t="18666" r="21690" b="4181"/>
          <a:stretch/>
        </p:blipFill>
        <p:spPr>
          <a:xfrm>
            <a:off x="126086" y="404664"/>
            <a:ext cx="8891827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6717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purelysomatics.com/wp/wp-content/uploads/2014/08/practicenote-0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716" y="188640"/>
            <a:ext cx="6396284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179512" y="169978"/>
            <a:ext cx="3240360" cy="6499382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Pupils will normally get at least one </a:t>
            </a:r>
            <a:r>
              <a:rPr lang="en-GB" sz="4400" b="1" dirty="0"/>
              <a:t>Past Paper Question </a:t>
            </a:r>
            <a:r>
              <a:rPr lang="en-GB" sz="4400" dirty="0"/>
              <a:t>a week as Homework</a:t>
            </a:r>
          </a:p>
        </p:txBody>
      </p:sp>
    </p:spTree>
    <p:extLst>
      <p:ext uri="{BB962C8B-B14F-4D97-AF65-F5344CB8AC3E}">
        <p14:creationId xmlns:p14="http://schemas.microsoft.com/office/powerpoint/2010/main" val="3419343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13428" y="188640"/>
            <a:ext cx="5148064" cy="7200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hlinkClick r:id="rId3"/>
              </a:rPr>
              <a:t>http://www.sqa.org.uk/pastpapers</a:t>
            </a:r>
            <a:r>
              <a:rPr lang="en-GB" sz="2400" dirty="0"/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0125" y="980728"/>
            <a:ext cx="6703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Qualification Scotland Past Paper Questions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A3187C-92E3-6439-B3E6-1FF63EF75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1772816"/>
            <a:ext cx="4390537" cy="38610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07C12C5-3F68-D02A-6FBC-5F4451C9E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7864" y="2665187"/>
            <a:ext cx="5580112" cy="4004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83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-40" y="1052736"/>
            <a:ext cx="9144000" cy="5478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Wednesday 19</a:t>
            </a:r>
            <a:r>
              <a:rPr lang="en-US" altLang="en-US" sz="4400" b="1" i="1" baseline="30000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th</a:t>
            </a:r>
            <a:r>
              <a:rPr lang="en-US" altLang="en-US" sz="4400" b="1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 May 2027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4400" b="1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2 hours 20 minutes</a:t>
            </a:r>
          </a:p>
          <a:p>
            <a:pPr algn="ctr" eaLnBrk="1" hangingPunct="1">
              <a:spcBef>
                <a:spcPct val="50000"/>
              </a:spcBef>
            </a:pPr>
            <a:endParaRPr lang="en-US" altLang="en-US" sz="4400" b="1" i="1" dirty="0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GB" altLang="en-US" sz="4400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Results Day: Tuesday 10/08/27</a:t>
            </a:r>
          </a:p>
          <a:p>
            <a:pPr algn="ctr" eaLnBrk="1" hangingPunct="1">
              <a:spcBef>
                <a:spcPct val="50000"/>
              </a:spcBef>
            </a:pPr>
            <a:endParaRPr lang="en-GB" sz="2400" dirty="0">
              <a:solidFill>
                <a:schemeClr val="accent2">
                  <a:lumMod val="75000"/>
                </a:schemeClr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US" altLang="en-US" sz="4800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endParaRPr lang="en-US" altLang="en-US" sz="6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The Exam</a:t>
            </a:r>
          </a:p>
        </p:txBody>
      </p:sp>
    </p:spTree>
    <p:extLst>
      <p:ext uri="{BB962C8B-B14F-4D97-AF65-F5344CB8AC3E}">
        <p14:creationId xmlns:p14="http://schemas.microsoft.com/office/powerpoint/2010/main" val="385600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27" t="36220" r="6609" b="28342"/>
          <a:stretch>
            <a:fillRect/>
          </a:stretch>
        </p:blipFill>
        <p:spPr bwMode="auto">
          <a:xfrm>
            <a:off x="179388" y="260350"/>
            <a:ext cx="3192462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633" t="27365" r="6445" b="37154"/>
          <a:stretch>
            <a:fillRect/>
          </a:stretch>
        </p:blipFill>
        <p:spPr bwMode="auto">
          <a:xfrm>
            <a:off x="1547813" y="1844675"/>
            <a:ext cx="3341687" cy="446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2" name="Picture 6" descr="feb_cove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"/>
          <a:stretch>
            <a:fillRect/>
          </a:stretch>
        </p:blipFill>
        <p:spPr bwMode="auto">
          <a:xfrm>
            <a:off x="4643438" y="188913"/>
            <a:ext cx="3214687" cy="431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 descr="np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9" t="25929" r="27954" b="38873"/>
          <a:stretch>
            <a:fillRect/>
          </a:stretch>
        </p:blipFill>
        <p:spPr bwMode="auto">
          <a:xfrm>
            <a:off x="6008688" y="3716338"/>
            <a:ext cx="3135312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WordArt 8"/>
          <p:cNvSpPr>
            <a:spLocks noChangeArrowheads="1" noChangeShapeType="1" noTextEdit="1"/>
          </p:cNvSpPr>
          <p:nvPr/>
        </p:nvSpPr>
        <p:spPr bwMode="auto">
          <a:xfrm>
            <a:off x="0" y="1341438"/>
            <a:ext cx="9144000" cy="504031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Comic Sans MS" panose="030F0702030302020204" pitchFamily="66" charset="0"/>
              </a:rPr>
              <a:t>Assignment</a:t>
            </a:r>
          </a:p>
        </p:txBody>
      </p:sp>
    </p:spTree>
    <p:extLst>
      <p:ext uri="{BB962C8B-B14F-4D97-AF65-F5344CB8AC3E}">
        <p14:creationId xmlns:p14="http://schemas.microsoft.com/office/powerpoint/2010/main" val="240841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536" y="1772816"/>
            <a:ext cx="8458200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The Assignment contributes towards the final grade – </a:t>
            </a:r>
            <a:r>
              <a:rPr lang="en-US" altLang="en-US" sz="3200" b="1" i="1" dirty="0">
                <a:solidFill>
                  <a:schemeClr val="accent2">
                    <a:lumMod val="75000"/>
                  </a:schemeClr>
                </a:solidFill>
                <a:latin typeface="Comic Sans MS"/>
              </a:rPr>
              <a:t>20/100 marks.</a:t>
            </a:r>
            <a:endParaRPr lang="en-US" altLang="en-US" sz="3200" i="1" dirty="0">
              <a:solidFill>
                <a:schemeClr val="accent2">
                  <a:lumMod val="75000"/>
                </a:schemeClr>
              </a:solidFill>
              <a:latin typeface="Comic Sans MS"/>
            </a:endParaRPr>
          </a:p>
          <a:p>
            <a:pPr eaLnBrk="1" hangingPunct="1">
              <a:spcBef>
                <a:spcPct val="50000"/>
              </a:spcBef>
            </a:pPr>
            <a:r>
              <a:rPr lang="en-US" altLang="en-US" sz="3200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Pupils are expected to </a:t>
            </a:r>
            <a:r>
              <a:rPr lang="en-US" altLang="en-US" sz="3200" b="1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research</a:t>
            </a:r>
            <a:r>
              <a:rPr lang="en-US" altLang="en-US" sz="3200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and </a:t>
            </a:r>
            <a:r>
              <a:rPr lang="en-US" altLang="en-US" sz="3200" b="1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write </a:t>
            </a:r>
            <a:r>
              <a:rPr lang="en-US" altLang="en-US" sz="3200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an essay which is more detailed than the norm.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One hour to write the assignment under timed conditions.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3200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Externally marked by the SQA.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400" dirty="0">
              <a:solidFill>
                <a:schemeClr val="bg1"/>
              </a:solidFill>
              <a:latin typeface="Times New Roman" pitchFamily="18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457200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8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The Assignment</a:t>
            </a:r>
          </a:p>
        </p:txBody>
      </p:sp>
    </p:spTree>
    <p:extLst>
      <p:ext uri="{BB962C8B-B14F-4D97-AF65-F5344CB8AC3E}">
        <p14:creationId xmlns:p14="http://schemas.microsoft.com/office/powerpoint/2010/main" val="1017843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2"/>
          <p:cNvSpPr txBox="1">
            <a:spLocks noChangeArrowheads="1"/>
          </p:cNvSpPr>
          <p:nvPr/>
        </p:nvSpPr>
        <p:spPr bwMode="auto">
          <a:xfrm>
            <a:off x="0" y="4572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4400" b="1" u="sng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The Assignment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42900" y="1496954"/>
            <a:ext cx="8458200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In reality however the Assignment offers pupils an excellent </a:t>
            </a:r>
            <a:r>
              <a:rPr lang="en-US" altLang="en-US" sz="2400" b="1" i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opportunity </a:t>
            </a: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– 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The essay title will be of your child’s choosing.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They will be given time in class to undertake research but ultimately they should be doing most of the work for this essay at home.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We have very good resources in school that pupils have access to.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The teacher is permitted to offer guidance and support but it is limited.</a:t>
            </a:r>
          </a:p>
        </p:txBody>
      </p:sp>
    </p:spTree>
    <p:extLst>
      <p:ext uri="{BB962C8B-B14F-4D97-AF65-F5344CB8AC3E}">
        <p14:creationId xmlns:p14="http://schemas.microsoft.com/office/powerpoint/2010/main" val="1312899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 autoUpdateAnimBg="0"/>
      <p:bldP spid="1843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2">
                    <a:lumMod val="50000"/>
                  </a:schemeClr>
                </a:solidFill>
              </a:rPr>
              <a:t>Assignment Success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Get a topic sorted quickly. </a:t>
            </a:r>
          </a:p>
          <a:p>
            <a:pPr marL="0" indent="0">
              <a:buNone/>
            </a:pP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Get it looked over by a teacher. </a:t>
            </a:r>
          </a:p>
          <a:p>
            <a:pPr marL="0" indent="0">
              <a:buNone/>
            </a:pPr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en-GB" sz="2400" dirty="0">
                <a:solidFill>
                  <a:schemeClr val="bg2">
                    <a:lumMod val="50000"/>
                  </a:schemeClr>
                </a:solidFill>
              </a:rPr>
              <a:t>We cannot mark it but can give verbal feedback.</a:t>
            </a:r>
          </a:p>
          <a:p>
            <a:pPr marL="0" indent="0">
              <a:buNone/>
            </a:pPr>
            <a:endParaRPr lang="en-GB" sz="2400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Practice and rote learn at home! </a:t>
            </a:r>
          </a:p>
          <a:p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bg2">
                    <a:lumMod val="50000"/>
                  </a:schemeClr>
                </a:solidFill>
              </a:rPr>
              <a:t>Practice under timed conditions.</a:t>
            </a:r>
          </a:p>
          <a:p>
            <a:pPr marL="0" indent="0">
              <a:buNone/>
            </a:pP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268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chemeClr val="bg2">
                    <a:lumMod val="50000"/>
                  </a:schemeClr>
                </a:solidFill>
              </a:rPr>
              <a:t>How can you help your child pass?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Check homework is done on time</a:t>
            </a:r>
          </a:p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Encourage a structured approach to revision – </a:t>
            </a:r>
            <a:r>
              <a:rPr lang="en-GB" sz="3600" b="1" dirty="0">
                <a:solidFill>
                  <a:schemeClr val="bg2">
                    <a:lumMod val="50000"/>
                  </a:schemeClr>
                </a:solidFill>
              </a:rPr>
              <a:t>little and often </a:t>
            </a:r>
          </a:p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Encourage attendance at after school study support </a:t>
            </a:r>
            <a:r>
              <a:rPr lang="en-GB" sz="3600" b="1" dirty="0">
                <a:solidFill>
                  <a:schemeClr val="bg2">
                    <a:lumMod val="50000"/>
                  </a:schemeClr>
                </a:solidFill>
              </a:rPr>
              <a:t>especially before assessments!</a:t>
            </a:r>
          </a:p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Proof-read work</a:t>
            </a:r>
          </a:p>
          <a:p>
            <a:r>
              <a:rPr lang="en-GB" sz="3600" dirty="0">
                <a:solidFill>
                  <a:schemeClr val="bg2">
                    <a:lumMod val="50000"/>
                  </a:schemeClr>
                </a:solidFill>
              </a:rPr>
              <a:t>If you know of any absences in advance, please let the school / class teacher know</a:t>
            </a:r>
          </a:p>
          <a:p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GB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625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6000" b="1" u="sng" dirty="0">
                <a:solidFill>
                  <a:schemeClr val="bg1"/>
                </a:solidFill>
              </a:rPr>
              <a:t>Upcoming Key Dates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5259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GB" sz="4200" b="1" dirty="0">
                <a:solidFill>
                  <a:schemeClr val="bg1"/>
                </a:solidFill>
              </a:rPr>
              <a:t>October Assessment</a:t>
            </a:r>
          </a:p>
          <a:p>
            <a:pPr marL="0" indent="0" algn="ctr">
              <a:buNone/>
            </a:pPr>
            <a:r>
              <a:rPr lang="en-GB" sz="4200" b="1" dirty="0">
                <a:solidFill>
                  <a:schemeClr val="bg1"/>
                </a:solidFill>
              </a:rPr>
              <a:t>The Era of the Great War, 1900-1928</a:t>
            </a:r>
          </a:p>
          <a:p>
            <a:r>
              <a:rPr lang="en-GB" sz="4100" dirty="0">
                <a:solidFill>
                  <a:schemeClr val="bg1"/>
                </a:solidFill>
              </a:rPr>
              <a:t>Miss Lee – Tuesday 29</a:t>
            </a:r>
            <a:r>
              <a:rPr lang="en-GB" sz="4100" baseline="30000" dirty="0">
                <a:solidFill>
                  <a:schemeClr val="bg1"/>
                </a:solidFill>
              </a:rPr>
              <a:t>th</a:t>
            </a:r>
            <a:r>
              <a:rPr lang="en-GB" sz="4100" dirty="0">
                <a:solidFill>
                  <a:schemeClr val="bg1"/>
                </a:solidFill>
              </a:rPr>
              <a:t> September</a:t>
            </a:r>
          </a:p>
          <a:p>
            <a:r>
              <a:rPr lang="en-GB" sz="4100" dirty="0">
                <a:solidFill>
                  <a:schemeClr val="bg1"/>
                </a:solidFill>
              </a:rPr>
              <a:t>Mr McCall- Wednesday 30</a:t>
            </a:r>
            <a:r>
              <a:rPr lang="en-GB" sz="4100" baseline="30000" dirty="0">
                <a:solidFill>
                  <a:schemeClr val="bg1"/>
                </a:solidFill>
              </a:rPr>
              <a:t>th</a:t>
            </a:r>
            <a:r>
              <a:rPr lang="en-GB" sz="4100" dirty="0">
                <a:solidFill>
                  <a:schemeClr val="bg1"/>
                </a:solidFill>
              </a:rPr>
              <a:t> September </a:t>
            </a:r>
          </a:p>
          <a:p>
            <a:r>
              <a:rPr lang="en-GB" sz="4100" dirty="0">
                <a:solidFill>
                  <a:schemeClr val="bg1"/>
                </a:solidFill>
              </a:rPr>
              <a:t>Miss Brown– Friday 2</a:t>
            </a:r>
            <a:r>
              <a:rPr lang="en-GB" sz="4100" baseline="30000" dirty="0">
                <a:solidFill>
                  <a:schemeClr val="bg1"/>
                </a:solidFill>
              </a:rPr>
              <a:t>nd</a:t>
            </a:r>
            <a:r>
              <a:rPr lang="en-GB" sz="4100" dirty="0">
                <a:solidFill>
                  <a:schemeClr val="bg1"/>
                </a:solidFill>
              </a:rPr>
              <a:t> October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endParaRPr lang="en-GB" sz="4000" b="1" u="sng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en-GB" sz="4100" b="1" dirty="0">
                <a:solidFill>
                  <a:schemeClr val="bg1"/>
                </a:solidFill>
              </a:rPr>
              <a:t>Prelims will take place straight after the Christmas break and will include </a:t>
            </a:r>
            <a:r>
              <a:rPr lang="en-GB" sz="4100" b="1" dirty="0">
                <a:solidFill>
                  <a:srgbClr val="FF0000"/>
                </a:solidFill>
              </a:rPr>
              <a:t>two</a:t>
            </a:r>
            <a:r>
              <a:rPr lang="en-GB" sz="4100" b="1" dirty="0">
                <a:solidFill>
                  <a:schemeClr val="bg1"/>
                </a:solidFill>
              </a:rPr>
              <a:t> topics</a:t>
            </a:r>
          </a:p>
        </p:txBody>
      </p:sp>
    </p:spTree>
    <p:extLst>
      <p:ext uri="{BB962C8B-B14F-4D97-AF65-F5344CB8AC3E}">
        <p14:creationId xmlns:p14="http://schemas.microsoft.com/office/powerpoint/2010/main" val="69462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4048" y="274638"/>
            <a:ext cx="3682752" cy="1143000"/>
          </a:xfrm>
        </p:spPr>
        <p:txBody>
          <a:bodyPr/>
          <a:lstStyle/>
          <a:p>
            <a:r>
              <a:rPr lang="en-GB" sz="5400" b="1" u="sng" dirty="0"/>
              <a:t>TEAMS</a:t>
            </a:r>
            <a:endParaRPr lang="en-GB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0503"/>
            <a:ext cx="8229600" cy="4525963"/>
          </a:xfrm>
        </p:spPr>
        <p:txBody>
          <a:bodyPr>
            <a:normAutofit fontScale="85000" lnSpcReduction="10000"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All homework </a:t>
            </a:r>
            <a:r>
              <a:rPr lang="en-GB" dirty="0"/>
              <a:t>will be set on teams! </a:t>
            </a:r>
          </a:p>
          <a:p>
            <a:r>
              <a:rPr lang="en-GB" b="1" dirty="0"/>
              <a:t>Homework </a:t>
            </a:r>
            <a:r>
              <a:rPr lang="en-GB" dirty="0"/>
              <a:t>is</a:t>
            </a:r>
            <a:r>
              <a:rPr lang="en-GB" b="1" dirty="0"/>
              <a:t> usually submitted </a:t>
            </a:r>
            <a:r>
              <a:rPr lang="en-GB" dirty="0"/>
              <a:t>in</a:t>
            </a:r>
            <a:r>
              <a:rPr lang="en-GB" b="1" dirty="0"/>
              <a:t> small green HW jotter.</a:t>
            </a:r>
          </a:p>
          <a:p>
            <a:r>
              <a:rPr lang="en-GB" b="1" dirty="0"/>
              <a:t>Any piece </a:t>
            </a:r>
            <a:r>
              <a:rPr lang="en-GB" dirty="0"/>
              <a:t>of homework </a:t>
            </a:r>
            <a:r>
              <a:rPr lang="en-GB" b="1" dirty="0"/>
              <a:t>can be submitted on teams.</a:t>
            </a:r>
          </a:p>
          <a:p>
            <a:r>
              <a:rPr lang="en-GB" b="1" dirty="0"/>
              <a:t>Class PPTs  &amp; resources </a:t>
            </a:r>
            <a:r>
              <a:rPr lang="en-GB" dirty="0"/>
              <a:t>will be posted on Teams for pupil use in the ‘</a:t>
            </a:r>
            <a:r>
              <a:rPr lang="en-GB" b="1" dirty="0"/>
              <a:t>Class Materials</a:t>
            </a:r>
            <a:r>
              <a:rPr lang="en-GB" dirty="0"/>
              <a:t>’ folder after they have been used in class</a:t>
            </a:r>
          </a:p>
        </p:txBody>
      </p:sp>
      <p:pic>
        <p:nvPicPr>
          <p:cNvPr id="1028" name="Picture 4" descr="How to Use Microsoft Teams for Free | PC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771"/>
            <a:ext cx="4732630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8926" t="40654" r="3489" b="28193"/>
          <a:stretch/>
        </p:blipFill>
        <p:spPr>
          <a:xfrm>
            <a:off x="4793196" y="1432496"/>
            <a:ext cx="4104456" cy="157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749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F9771-DCE3-7CA6-4764-82C67C904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GB" b="1" dirty="0">
                <a:solidFill>
                  <a:srgbClr val="FF0000"/>
                </a:solidFill>
              </a:rPr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455DF-D5EC-554B-0364-42ECFF4BC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5832648"/>
          </a:xfrm>
        </p:spPr>
        <p:txBody>
          <a:bodyPr>
            <a:normAutofit fontScale="70000" lnSpcReduction="20000"/>
          </a:bodyPr>
          <a:lstStyle/>
          <a:p>
            <a:r>
              <a:rPr lang="en-GB" dirty="0">
                <a:solidFill>
                  <a:schemeClr val="bg1"/>
                </a:solidFill>
              </a:rPr>
              <a:t>3 topics</a:t>
            </a:r>
          </a:p>
          <a:p>
            <a:pPr marL="0" indent="0">
              <a:buNone/>
            </a:pPr>
            <a:r>
              <a:rPr lang="en-GB" dirty="0">
                <a:solidFill>
                  <a:schemeClr val="bg1"/>
                </a:solidFill>
              </a:rPr>
              <a:t> </a:t>
            </a:r>
          </a:p>
          <a:p>
            <a:r>
              <a:rPr lang="en-GB" dirty="0">
                <a:solidFill>
                  <a:schemeClr val="bg1"/>
                </a:solidFill>
              </a:rPr>
              <a:t>1 x Question Paper – 80 marks</a:t>
            </a:r>
          </a:p>
          <a:p>
            <a:r>
              <a:rPr lang="en-GB" dirty="0">
                <a:solidFill>
                  <a:schemeClr val="bg1"/>
                </a:solidFill>
              </a:rPr>
              <a:t>1 x Assignment – 20 marks 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October Assessment</a:t>
            </a:r>
          </a:p>
          <a:p>
            <a:r>
              <a:rPr lang="en-GB" dirty="0">
                <a:solidFill>
                  <a:schemeClr val="bg1"/>
                </a:solidFill>
              </a:rPr>
              <a:t>End of Topic Tests</a:t>
            </a:r>
          </a:p>
          <a:p>
            <a:r>
              <a:rPr lang="en-GB" dirty="0">
                <a:solidFill>
                  <a:schemeClr val="bg1"/>
                </a:solidFill>
              </a:rPr>
              <a:t>January Prelim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Regular homework</a:t>
            </a:r>
          </a:p>
          <a:p>
            <a:r>
              <a:rPr lang="en-GB" dirty="0">
                <a:solidFill>
                  <a:schemeClr val="bg1"/>
                </a:solidFill>
              </a:rPr>
              <a:t>Regular revision of both content and the structure required for each question type</a:t>
            </a:r>
          </a:p>
          <a:p>
            <a:pPr marL="0" indent="0">
              <a:buNone/>
            </a:pPr>
            <a:endParaRPr lang="en-GB" dirty="0">
              <a:solidFill>
                <a:schemeClr val="bg1"/>
              </a:solidFill>
            </a:endParaRPr>
          </a:p>
          <a:p>
            <a:r>
              <a:rPr lang="en-GB" dirty="0">
                <a:solidFill>
                  <a:schemeClr val="bg1"/>
                </a:solidFill>
              </a:rPr>
              <a:t>Teams </a:t>
            </a:r>
          </a:p>
          <a:p>
            <a:r>
              <a:rPr lang="en-GB" b="1" dirty="0">
                <a:solidFill>
                  <a:srgbClr val="FF0000"/>
                </a:solidFill>
              </a:rPr>
              <a:t>Study Support </a:t>
            </a:r>
            <a:r>
              <a:rPr lang="en-GB" dirty="0">
                <a:solidFill>
                  <a:srgbClr val="FF0000"/>
                </a:solidFill>
              </a:rPr>
              <a:t>–Tuesday (Miss Farish and Mr McCall), Wednesday (Miss Lee) and Thursday (Miss Brown)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18220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3A0C9-A747-63CB-D8DE-26171FEAD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chalkboard with writing on it&#10;&#10;Description automatically generated with low confidence">
            <a:extLst>
              <a:ext uri="{FF2B5EF4-FFF2-40B4-BE49-F238E27FC236}">
                <a16:creationId xmlns:a16="http://schemas.microsoft.com/office/drawing/2014/main" id="{7EAE44C9-890F-F272-7962-65A1F066F4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8320" y="411396"/>
            <a:ext cx="8572152" cy="5714768"/>
          </a:xfrm>
        </p:spPr>
      </p:pic>
    </p:spTree>
    <p:extLst>
      <p:ext uri="{BB962C8B-B14F-4D97-AF65-F5344CB8AC3E}">
        <p14:creationId xmlns:p14="http://schemas.microsoft.com/office/powerpoint/2010/main" val="24467118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6FBFFBF6F78C4586C29A891CA652F4" ma:contentTypeVersion="13" ma:contentTypeDescription="Create a new document." ma:contentTypeScope="" ma:versionID="ec8de590c25cf4114536300a3bb299ea">
  <xsd:schema xmlns:xsd="http://www.w3.org/2001/XMLSchema" xmlns:xs="http://www.w3.org/2001/XMLSchema" xmlns:p="http://schemas.microsoft.com/office/2006/metadata/properties" xmlns:ns3="cdb5d326-3fca-4015-bcc7-a55aa4a34c09" xmlns:ns4="7e760202-30cf-461f-a9f6-b1c4ef2ba2bf" targetNamespace="http://schemas.microsoft.com/office/2006/metadata/properties" ma:root="true" ma:fieldsID="b333b5cc3ea966bbd05d8839c12d8957" ns3:_="" ns4:_="">
    <xsd:import namespace="cdb5d326-3fca-4015-bcc7-a55aa4a34c09"/>
    <xsd:import namespace="7e760202-30cf-461f-a9f6-b1c4ef2ba2b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ServiceOCR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b5d326-3fca-4015-bcc7-a55aa4a34c0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760202-30cf-461f-a9f6-b1c4ef2ba2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BC070AD-280D-45E2-8F45-187C6E0D40E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04A6AD0-480F-4AC0-A20A-1DE7F6A453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b5d326-3fca-4015-bcc7-a55aa4a34c09"/>
    <ds:schemaRef ds:uri="7e760202-30cf-461f-a9f6-b1c4ef2ba2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8A01BD9-97ED-42B4-B908-70DF85867910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7e760202-30cf-461f-a9f6-b1c4ef2ba2bf"/>
    <ds:schemaRef ds:uri="http://purl.org/dc/elements/1.1/"/>
    <ds:schemaRef ds:uri="http://schemas.microsoft.com/office/infopath/2007/PartnerControls"/>
    <ds:schemaRef ds:uri="cdb5d326-3fca-4015-bcc7-a55aa4a34c09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675</Words>
  <Application>Microsoft Office PowerPoint</Application>
  <PresentationFormat>On-screen Show (4:3)</PresentationFormat>
  <Paragraphs>113</Paragraphs>
  <Slides>24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Comic Sans MS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Assignment Success</vt:lpstr>
      <vt:lpstr>How can you help your child pass?</vt:lpstr>
      <vt:lpstr>Upcoming Key Dates </vt:lpstr>
      <vt:lpstr>TEAMS</vt:lpstr>
      <vt:lpstr>Summary</vt:lpstr>
      <vt:lpstr>PowerPoint Presentation</vt:lpstr>
    </vt:vector>
  </TitlesOfParts>
  <Company>Altiris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Herd</dc:creator>
  <cp:lastModifiedBy>Lauren Lee</cp:lastModifiedBy>
  <cp:revision>115</cp:revision>
  <dcterms:created xsi:type="dcterms:W3CDTF">2014-09-22T17:07:22Z</dcterms:created>
  <dcterms:modified xsi:type="dcterms:W3CDTF">2026-10-09T07:38:35Z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0x010100996FBFFBF6F78C4586C29A891CA652F4</vt:lpwstr>
  </property>
</Properties>
</file>