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4"/>
  </p:sldMasterIdLst>
  <p:notesMasterIdLst>
    <p:notesMasterId r:id="rId17"/>
  </p:notesMasterIdLst>
  <p:handoutMasterIdLst>
    <p:handoutMasterId r:id="rId18"/>
  </p:handoutMasterIdLst>
  <p:sldIdLst>
    <p:sldId id="261" r:id="rId5"/>
    <p:sldId id="258" r:id="rId6"/>
    <p:sldId id="260" r:id="rId7"/>
    <p:sldId id="269" r:id="rId8"/>
    <p:sldId id="270" r:id="rId9"/>
    <p:sldId id="271" r:id="rId10"/>
    <p:sldId id="265" r:id="rId11"/>
    <p:sldId id="266" r:id="rId12"/>
    <p:sldId id="268" r:id="rId13"/>
    <p:sldId id="259" r:id="rId14"/>
    <p:sldId id="263" r:id="rId15"/>
    <p:sldId id="264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E0C953-DEFE-6D42-9FFA-3B38AA883112}" v="1767" dt="2026-09-21T15:14:44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Thorburn" userId="S::gw20thorburnlauren@glow.sch.uk::623e44fa-a368-4994-bee0-294984e6f30e" providerId="AD" clId="Web-{3DE0C953-DEFE-6D42-9FFA-3B38AA883112}"/>
    <pc:docChg chg="addSld modSld">
      <pc:chgData name="Mrs Thorburn" userId="S::gw20thorburnlauren@glow.sch.uk::623e44fa-a368-4994-bee0-294984e6f30e" providerId="AD" clId="Web-{3DE0C953-DEFE-6D42-9FFA-3B38AA883112}" dt="2026-09-21T15:14:39.848" v="1049" actId="20577"/>
      <pc:docMkLst>
        <pc:docMk/>
      </pc:docMkLst>
      <pc:sldChg chg="modSp">
        <pc:chgData name="Mrs Thorburn" userId="S::gw20thorburnlauren@glow.sch.uk::623e44fa-a368-4994-bee0-294984e6f30e" providerId="AD" clId="Web-{3DE0C953-DEFE-6D42-9FFA-3B38AA883112}" dt="2026-09-21T10:01:31.392" v="13" actId="1076"/>
        <pc:sldMkLst>
          <pc:docMk/>
          <pc:sldMk cId="2782532586" sldId="258"/>
        </pc:sldMkLst>
        <pc:spChg chg="mod">
          <ac:chgData name="Mrs Thorburn" userId="S::gw20thorburnlauren@glow.sch.uk::623e44fa-a368-4994-bee0-294984e6f30e" providerId="AD" clId="Web-{3DE0C953-DEFE-6D42-9FFA-3B38AA883112}" dt="2026-09-21T10:01:31.392" v="13" actId="1076"/>
          <ac:spMkLst>
            <pc:docMk/>
            <pc:sldMk cId="2782532586" sldId="258"/>
            <ac:spMk id="6" creationId="{C2FB7B1B-AD0F-76EA-B52A-64852A796191}"/>
          </ac:spMkLst>
        </pc:spChg>
      </pc:sldChg>
      <pc:sldChg chg="modSp">
        <pc:chgData name="Mrs Thorburn" userId="S::gw20thorburnlauren@glow.sch.uk::623e44fa-a368-4994-bee0-294984e6f30e" providerId="AD" clId="Web-{3DE0C953-DEFE-6D42-9FFA-3B38AA883112}" dt="2026-09-21T10:40:50.724" v="1045" actId="20577"/>
        <pc:sldMkLst>
          <pc:docMk/>
          <pc:sldMk cId="3635313338" sldId="259"/>
        </pc:sldMkLst>
        <pc:spChg chg="mod">
          <ac:chgData name="Mrs Thorburn" userId="S::gw20thorburnlauren@glow.sch.uk::623e44fa-a368-4994-bee0-294984e6f30e" providerId="AD" clId="Web-{3DE0C953-DEFE-6D42-9FFA-3B38AA883112}" dt="2026-09-21T10:39:05.438" v="946"/>
          <ac:spMkLst>
            <pc:docMk/>
            <pc:sldMk cId="3635313338" sldId="259"/>
            <ac:spMk id="4" creationId="{00000000-0000-0000-0000-000000000000}"/>
          </ac:spMkLst>
        </pc:spChg>
        <pc:spChg chg="mod">
          <ac:chgData name="Mrs Thorburn" userId="S::gw20thorburnlauren@glow.sch.uk::623e44fa-a368-4994-bee0-294984e6f30e" providerId="AD" clId="Web-{3DE0C953-DEFE-6D42-9FFA-3B38AA883112}" dt="2026-09-21T10:40:50.724" v="1045" actId="20577"/>
          <ac:spMkLst>
            <pc:docMk/>
            <pc:sldMk cId="3635313338" sldId="259"/>
            <ac:spMk id="947" creationId="{8CBDDBAB-3967-8249-0BF3-0055AF9AE4B0}"/>
          </ac:spMkLst>
        </pc:spChg>
      </pc:sldChg>
      <pc:sldChg chg="addSp delSp modSp">
        <pc:chgData name="Mrs Thorburn" userId="S::gw20thorburnlauren@glow.sch.uk::623e44fa-a368-4994-bee0-294984e6f30e" providerId="AD" clId="Web-{3DE0C953-DEFE-6D42-9FFA-3B38AA883112}" dt="2026-09-21T10:14:29.412" v="172" actId="1076"/>
        <pc:sldMkLst>
          <pc:docMk/>
          <pc:sldMk cId="1450352290" sldId="260"/>
        </pc:sldMkLst>
        <pc:spChg chg="mod">
          <ac:chgData name="Mrs Thorburn" userId="S::gw20thorburnlauren@glow.sch.uk::623e44fa-a368-4994-bee0-294984e6f30e" providerId="AD" clId="Web-{3DE0C953-DEFE-6D42-9FFA-3B38AA883112}" dt="2026-09-21T10:14:29.412" v="172" actId="1076"/>
          <ac:spMkLst>
            <pc:docMk/>
            <pc:sldMk cId="1450352290" sldId="260"/>
            <ac:spMk id="2" creationId="{00000000-0000-0000-0000-000000000000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0:14:25.959" v="171" actId="1076"/>
          <ac:spMkLst>
            <pc:docMk/>
            <pc:sldMk cId="1450352290" sldId="260"/>
            <ac:spMk id="9" creationId="{0CB72ABE-7142-0B57-43D7-4600A1924300}"/>
          </ac:spMkLst>
        </pc:spChg>
        <pc:spChg chg="mod">
          <ac:chgData name="Mrs Thorburn" userId="S::gw20thorburnlauren@glow.sch.uk::623e44fa-a368-4994-bee0-294984e6f30e" providerId="AD" clId="Web-{3DE0C953-DEFE-6D42-9FFA-3B38AA883112}" dt="2026-09-21T10:14:16.896" v="169" actId="20577"/>
          <ac:spMkLst>
            <pc:docMk/>
            <pc:sldMk cId="1450352290" sldId="260"/>
            <ac:spMk id="15" creationId="{00000000-0000-0000-0000-000000000000}"/>
          </ac:spMkLst>
        </pc:spChg>
        <pc:spChg chg="mod">
          <ac:chgData name="Mrs Thorburn" userId="S::gw20thorburnlauren@glow.sch.uk::623e44fa-a368-4994-bee0-294984e6f30e" providerId="AD" clId="Web-{3DE0C953-DEFE-6D42-9FFA-3B38AA883112}" dt="2026-09-21T10:02:26.941" v="16" actId="20577"/>
          <ac:spMkLst>
            <pc:docMk/>
            <pc:sldMk cId="1450352290" sldId="260"/>
            <ac:spMk id="22" creationId="{00000000-0000-0000-0000-000000000000}"/>
          </ac:spMkLst>
        </pc:spChg>
        <pc:spChg chg="mod">
          <ac:chgData name="Mrs Thorburn" userId="S::gw20thorburnlauren@glow.sch.uk::623e44fa-a368-4994-bee0-294984e6f30e" providerId="AD" clId="Web-{3DE0C953-DEFE-6D42-9FFA-3B38AA883112}" dt="2026-09-21T10:02:32.254" v="17" actId="20577"/>
          <ac:spMkLst>
            <pc:docMk/>
            <pc:sldMk cId="1450352290" sldId="260"/>
            <ac:spMk id="23" creationId="{00000000-0000-0000-0000-000000000000}"/>
          </ac:spMkLst>
        </pc:spChg>
        <pc:picChg chg="add del mod">
          <ac:chgData name="Mrs Thorburn" userId="S::gw20thorburnlauren@glow.sch.uk::623e44fa-a368-4994-bee0-294984e6f30e" providerId="AD" clId="Web-{3DE0C953-DEFE-6D42-9FFA-3B38AA883112}" dt="2026-09-21T10:13:58.989" v="165"/>
          <ac:picMkLst>
            <pc:docMk/>
            <pc:sldMk cId="1450352290" sldId="260"/>
            <ac:picMk id="5" creationId="{7E9C0D26-35F1-70BC-834D-A22F7D3A7090}"/>
          </ac:picMkLst>
        </pc:picChg>
      </pc:sldChg>
      <pc:sldChg chg="modSp">
        <pc:chgData name="Mrs Thorburn" userId="S::gw20thorburnlauren@glow.sch.uk::623e44fa-a368-4994-bee0-294984e6f30e" providerId="AD" clId="Web-{3DE0C953-DEFE-6D42-9FFA-3B38AA883112}" dt="2026-09-21T10:38:54.984" v="945" actId="20577"/>
        <pc:sldMkLst>
          <pc:docMk/>
          <pc:sldMk cId="156791278" sldId="263"/>
        </pc:sldMkLst>
        <pc:spChg chg="mod">
          <ac:chgData name="Mrs Thorburn" userId="S::gw20thorburnlauren@glow.sch.uk::623e44fa-a368-4994-bee0-294984e6f30e" providerId="AD" clId="Web-{3DE0C953-DEFE-6D42-9FFA-3B38AA883112}" dt="2026-09-21T10:38:54.984" v="945" actId="20577"/>
          <ac:spMkLst>
            <pc:docMk/>
            <pc:sldMk cId="156791278" sldId="263"/>
            <ac:spMk id="2" creationId="{86131604-C13E-BA3D-C76C-ACC96D923E40}"/>
          </ac:spMkLst>
        </pc:spChg>
      </pc:sldChg>
      <pc:sldChg chg="modSp">
        <pc:chgData name="Mrs Thorburn" userId="S::gw20thorburnlauren@glow.sch.uk::623e44fa-a368-4994-bee0-294984e6f30e" providerId="AD" clId="Web-{3DE0C953-DEFE-6D42-9FFA-3B38AA883112}" dt="2026-09-21T10:05:20.465" v="38" actId="20577"/>
        <pc:sldMkLst>
          <pc:docMk/>
          <pc:sldMk cId="3301276120" sldId="265"/>
        </pc:sldMkLst>
        <pc:spChg chg="mod">
          <ac:chgData name="Mrs Thorburn" userId="S::gw20thorburnlauren@glow.sch.uk::623e44fa-a368-4994-bee0-294984e6f30e" providerId="AD" clId="Web-{3DE0C953-DEFE-6D42-9FFA-3B38AA883112}" dt="2026-09-21T10:05:20.465" v="38" actId="20577"/>
          <ac:spMkLst>
            <pc:docMk/>
            <pc:sldMk cId="3301276120" sldId="265"/>
            <ac:spMk id="3" creationId="{0D5B1EFA-A666-3F41-3AAC-34A8C7FF69DE}"/>
          </ac:spMkLst>
        </pc:spChg>
      </pc:sldChg>
      <pc:sldChg chg="modSp">
        <pc:chgData name="Mrs Thorburn" userId="S::gw20thorburnlauren@glow.sch.uk::623e44fa-a368-4994-bee0-294984e6f30e" providerId="AD" clId="Web-{3DE0C953-DEFE-6D42-9FFA-3B38AA883112}" dt="2026-09-21T10:06:22.312" v="45" actId="20577"/>
        <pc:sldMkLst>
          <pc:docMk/>
          <pc:sldMk cId="3970967248" sldId="266"/>
        </pc:sldMkLst>
        <pc:spChg chg="mod">
          <ac:chgData name="Mrs Thorburn" userId="S::gw20thorburnlauren@glow.sch.uk::623e44fa-a368-4994-bee0-294984e6f30e" providerId="AD" clId="Web-{3DE0C953-DEFE-6D42-9FFA-3B38AA883112}" dt="2026-09-21T10:06:22.312" v="45" actId="20577"/>
          <ac:spMkLst>
            <pc:docMk/>
            <pc:sldMk cId="3970967248" sldId="266"/>
            <ac:spMk id="25" creationId="{289639E4-AE79-2FDC-FEC4-9C3BC6B2EEAB}"/>
          </ac:spMkLst>
        </pc:spChg>
      </pc:sldChg>
      <pc:sldChg chg="modSp">
        <pc:chgData name="Mrs Thorburn" userId="S::gw20thorburnlauren@glow.sch.uk::623e44fa-a368-4994-bee0-294984e6f30e" providerId="AD" clId="Web-{3DE0C953-DEFE-6D42-9FFA-3B38AA883112}" dt="2026-09-21T10:11:11.747" v="153" actId="20577"/>
        <pc:sldMkLst>
          <pc:docMk/>
          <pc:sldMk cId="3339536876" sldId="268"/>
        </pc:sldMkLst>
        <pc:spChg chg="mod">
          <ac:chgData name="Mrs Thorburn" userId="S::gw20thorburnlauren@glow.sch.uk::623e44fa-a368-4994-bee0-294984e6f30e" providerId="AD" clId="Web-{3DE0C953-DEFE-6D42-9FFA-3B38AA883112}" dt="2026-09-21T10:11:11.747" v="153" actId="20577"/>
          <ac:spMkLst>
            <pc:docMk/>
            <pc:sldMk cId="3339536876" sldId="268"/>
            <ac:spMk id="5" creationId="{EC7071C1-9B5F-E065-E711-866CED56D031}"/>
          </ac:spMkLst>
        </pc:spChg>
      </pc:sldChg>
      <pc:sldChg chg="addSp delSp modSp new">
        <pc:chgData name="Mrs Thorburn" userId="S::gw20thorburnlauren@glow.sch.uk::623e44fa-a368-4994-bee0-294984e6f30e" providerId="AD" clId="Web-{3DE0C953-DEFE-6D42-9FFA-3B38AA883112}" dt="2026-09-21T10:16:50.794" v="264" actId="20577"/>
        <pc:sldMkLst>
          <pc:docMk/>
          <pc:sldMk cId="2386733050" sldId="269"/>
        </pc:sldMkLst>
        <pc:spChg chg="mod">
          <ac:chgData name="Mrs Thorburn" userId="S::gw20thorburnlauren@glow.sch.uk::623e44fa-a368-4994-bee0-294984e6f30e" providerId="AD" clId="Web-{3DE0C953-DEFE-6D42-9FFA-3B38AA883112}" dt="2026-09-21T10:16:50.794" v="264" actId="20577"/>
          <ac:spMkLst>
            <pc:docMk/>
            <pc:sldMk cId="2386733050" sldId="269"/>
            <ac:spMk id="2" creationId="{44B869C3-F58F-3643-BC9A-90ED971BFB92}"/>
          </ac:spMkLst>
        </pc:spChg>
        <pc:spChg chg="del mod">
          <ac:chgData name="Mrs Thorburn" userId="S::gw20thorburnlauren@glow.sch.uk::623e44fa-a368-4994-bee0-294984e6f30e" providerId="AD" clId="Web-{3DE0C953-DEFE-6D42-9FFA-3B38AA883112}" dt="2026-09-21T10:13:36.535" v="160"/>
          <ac:spMkLst>
            <pc:docMk/>
            <pc:sldMk cId="2386733050" sldId="269"/>
            <ac:spMk id="3" creationId="{0A959F58-9114-D78B-52FB-FBBF249F8AB0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0:15:10.149" v="195" actId="20577"/>
          <ac:spMkLst>
            <pc:docMk/>
            <pc:sldMk cId="2386733050" sldId="269"/>
            <ac:spMk id="5" creationId="{DF3DF288-B4B1-89FA-53A2-B42E1BF5311C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0:15:23.930" v="203" actId="20577"/>
          <ac:spMkLst>
            <pc:docMk/>
            <pc:sldMk cId="2386733050" sldId="269"/>
            <ac:spMk id="6" creationId="{F9D5DFDE-7B08-C25B-D20E-A7CF4E4FED8C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0:15:37.931" v="217" actId="20577"/>
          <ac:spMkLst>
            <pc:docMk/>
            <pc:sldMk cId="2386733050" sldId="269"/>
            <ac:spMk id="7" creationId="{AD348B19-442E-E4F8-8359-95D11D82C046}"/>
          </ac:spMkLst>
        </pc:spChg>
        <pc:spChg chg="add del mod">
          <ac:chgData name="Mrs Thorburn" userId="S::gw20thorburnlauren@glow.sch.uk::623e44fa-a368-4994-bee0-294984e6f30e" providerId="AD" clId="Web-{3DE0C953-DEFE-6D42-9FFA-3B38AA883112}" dt="2026-09-21T10:16:19.261" v="236"/>
          <ac:spMkLst>
            <pc:docMk/>
            <pc:sldMk cId="2386733050" sldId="269"/>
            <ac:spMk id="8" creationId="{0C518B77-0E30-0E2F-69F5-BEDC3F21B0CC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0:15:59.510" v="223" actId="20577"/>
          <ac:spMkLst>
            <pc:docMk/>
            <pc:sldMk cId="2386733050" sldId="269"/>
            <ac:spMk id="9" creationId="{DD51DFDE-E813-0684-DF11-31B413444572}"/>
          </ac:spMkLst>
        </pc:spChg>
        <pc:picChg chg="add mod">
          <ac:chgData name="Mrs Thorburn" userId="S::gw20thorburnlauren@glow.sch.uk::623e44fa-a368-4994-bee0-294984e6f30e" providerId="AD" clId="Web-{3DE0C953-DEFE-6D42-9FFA-3B38AA883112}" dt="2026-09-21T10:15:48.463" v="220" actId="1076"/>
          <ac:picMkLst>
            <pc:docMk/>
            <pc:sldMk cId="2386733050" sldId="269"/>
            <ac:picMk id="4" creationId="{2F1F4BB8-3F96-29A5-3798-C927197C7B96}"/>
          </ac:picMkLst>
        </pc:picChg>
      </pc:sldChg>
      <pc:sldChg chg="addSp delSp modSp new">
        <pc:chgData name="Mrs Thorburn" userId="S::gw20thorburnlauren@glow.sch.uk::623e44fa-a368-4994-bee0-294984e6f30e" providerId="AD" clId="Web-{3DE0C953-DEFE-6D42-9FFA-3B38AA883112}" dt="2026-09-21T10:24:35.662" v="575" actId="20577"/>
        <pc:sldMkLst>
          <pc:docMk/>
          <pc:sldMk cId="423741037" sldId="270"/>
        </pc:sldMkLst>
        <pc:spChg chg="mod">
          <ac:chgData name="Mrs Thorburn" userId="S::gw20thorburnlauren@glow.sch.uk::623e44fa-a368-4994-bee0-294984e6f30e" providerId="AD" clId="Web-{3DE0C953-DEFE-6D42-9FFA-3B38AA883112}" dt="2026-09-21T10:20:31.400" v="465" actId="20577"/>
          <ac:spMkLst>
            <pc:docMk/>
            <pc:sldMk cId="423741037" sldId="270"/>
            <ac:spMk id="2" creationId="{2B29432F-F604-67CC-AB9F-96830F026168}"/>
          </ac:spMkLst>
        </pc:spChg>
        <pc:spChg chg="del">
          <ac:chgData name="Mrs Thorburn" userId="S::gw20thorburnlauren@glow.sch.uk::623e44fa-a368-4994-bee0-294984e6f30e" providerId="AD" clId="Web-{3DE0C953-DEFE-6D42-9FFA-3B38AA883112}" dt="2026-09-21T10:17:14.140" v="282"/>
          <ac:spMkLst>
            <pc:docMk/>
            <pc:sldMk cId="423741037" sldId="270"/>
            <ac:spMk id="3" creationId="{9295116A-E065-D8D6-D715-88C2E58D9F26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0:20:52.870" v="469" actId="20577"/>
          <ac:spMkLst>
            <pc:docMk/>
            <pc:sldMk cId="423741037" sldId="270"/>
            <ac:spMk id="4" creationId="{A69FDA2C-1CEC-CFC4-2472-356D9FBECD96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0:24:35.662" v="575" actId="20577"/>
          <ac:spMkLst>
            <pc:docMk/>
            <pc:sldMk cId="423741037" sldId="270"/>
            <ac:spMk id="6" creationId="{DEAA7CA0-1E8C-D4BF-807D-C087B3A0BF75}"/>
          </ac:spMkLst>
        </pc:spChg>
      </pc:sldChg>
      <pc:sldChg chg="addSp delSp modSp new">
        <pc:chgData name="Mrs Thorburn" userId="S::gw20thorburnlauren@glow.sch.uk::623e44fa-a368-4994-bee0-294984e6f30e" providerId="AD" clId="Web-{3DE0C953-DEFE-6D42-9FFA-3B38AA883112}" dt="2026-09-21T15:14:39.848" v="1049" actId="20577"/>
        <pc:sldMkLst>
          <pc:docMk/>
          <pc:sldMk cId="3085994930" sldId="271"/>
        </pc:sldMkLst>
        <pc:spChg chg="del">
          <ac:chgData name="Mrs Thorburn" userId="S::gw20thorburnlauren@glow.sch.uk::623e44fa-a368-4994-bee0-294984e6f30e" providerId="AD" clId="Web-{3DE0C953-DEFE-6D42-9FFA-3B38AA883112}" dt="2026-09-21T10:25:05.773" v="577"/>
          <ac:spMkLst>
            <pc:docMk/>
            <pc:sldMk cId="3085994930" sldId="271"/>
            <ac:spMk id="2" creationId="{54F1554B-1E5C-D898-0CEB-DA41BD9E433C}"/>
          </ac:spMkLst>
        </pc:spChg>
        <pc:spChg chg="del">
          <ac:chgData name="Mrs Thorburn" userId="S::gw20thorburnlauren@glow.sch.uk::623e44fa-a368-4994-bee0-294984e6f30e" providerId="AD" clId="Web-{3DE0C953-DEFE-6D42-9FFA-3B38AA883112}" dt="2026-09-21T10:25:08.304" v="578"/>
          <ac:spMkLst>
            <pc:docMk/>
            <pc:sldMk cId="3085994930" sldId="271"/>
            <ac:spMk id="3" creationId="{C674473E-B378-F6E7-2812-1DA0EEC265A5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0:25:48.087" v="585" actId="20577"/>
          <ac:spMkLst>
            <pc:docMk/>
            <pc:sldMk cId="3085994930" sldId="271"/>
            <ac:spMk id="5" creationId="{99538084-C8DB-E7AB-ED9D-DC0CE7281C46}"/>
          </ac:spMkLst>
        </pc:spChg>
        <pc:spChg chg="add mod">
          <ac:chgData name="Mrs Thorburn" userId="S::gw20thorburnlauren@glow.sch.uk::623e44fa-a368-4994-bee0-294984e6f30e" providerId="AD" clId="Web-{3DE0C953-DEFE-6D42-9FFA-3B38AA883112}" dt="2026-09-21T15:14:39.848" v="1049" actId="20577"/>
          <ac:spMkLst>
            <pc:docMk/>
            <pc:sldMk cId="3085994930" sldId="271"/>
            <ac:spMk id="6" creationId="{DD1A5668-62C7-8A64-7382-9FA99EF6D280}"/>
          </ac:spMkLst>
        </pc:spChg>
        <pc:picChg chg="add mod">
          <ac:chgData name="Mrs Thorburn" userId="S::gw20thorburnlauren@glow.sch.uk::623e44fa-a368-4994-bee0-294984e6f30e" providerId="AD" clId="Web-{3DE0C953-DEFE-6D42-9FFA-3B38AA883112}" dt="2026-09-21T10:25:15.414" v="581" actId="14100"/>
          <ac:picMkLst>
            <pc:docMk/>
            <pc:sldMk cId="3085994930" sldId="271"/>
            <ac:picMk id="4" creationId="{28548BE5-3F21-C7E7-0407-FE12C732F08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BB2BD-433B-47C8-B1D1-0BA962458B0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68C8E-E3F8-4723-8DB9-0FB14A6AD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082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EF652-4E37-49AB-B0CC-814154EA4A12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BEDDF-6549-4F89-8D92-B851AE0D9A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214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3746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BEDDF-6549-4F89-8D92-B851AE0D9AC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980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BEDDF-6549-4F89-8D92-B851AE0D9AC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328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50ACA-8557-47B8-A277-27C9224BEF3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524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BEDDF-6549-4F89-8D92-B851AE0D9AC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725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BEDDF-6549-4F89-8D92-B851AE0D9AC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158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89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224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363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556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08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20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498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77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64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70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82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28DCF-4B40-48BE-8425-085B302238B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48AC2-A7FA-4115-929A-2EC442760E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984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clickview.co.uk/libraries/categories/36254447/health-and-food-technology?sort=productionyea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5452198" y="1240913"/>
            <a:ext cx="1252537" cy="154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1524000" y="5567364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4079875" y="3071218"/>
            <a:ext cx="40322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How To Pass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National 5 Health and Food Technology</a:t>
            </a:r>
          </a:p>
        </p:txBody>
      </p:sp>
      <p:pic>
        <p:nvPicPr>
          <p:cNvPr id="3078" name="Picture 2" descr="H:\Documents\2017-2018\Wider Achievement\DHS Logos\WEB RGB\Buccleuch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444817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 descr="H:\Documents\2017-2018\Wider Achievement\DHS Logos\WEB RGB\CaerlaverochWE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444817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 descr="H:\Documents\2017-2018\Wider Achievement\DHS Logos\WEB RGB\DevorgillaWE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1" y="4471989"/>
            <a:ext cx="809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724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7D12F-385F-37BE-7A2A-A9BCB9384C26}"/>
              </a:ext>
            </a:extLst>
          </p:cNvPr>
          <p:cNvSpPr txBox="1"/>
          <p:nvPr/>
        </p:nvSpPr>
        <p:spPr>
          <a:xfrm>
            <a:off x="506801" y="390832"/>
            <a:ext cx="7086717" cy="87361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Component 1 – Question Paper </a:t>
            </a:r>
            <a:endParaRPr lang="en-US" sz="3200" kern="1200">
              <a:solidFill>
                <a:srgbClr val="FFFFFF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619" y="1713133"/>
            <a:ext cx="11471235" cy="53553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endParaRPr lang="en-GB" sz="2400" b="1" u="sng">
              <a:solidFill>
                <a:srgbClr val="00B050"/>
              </a:solidFill>
              <a:latin typeface="Trebuchet MS" panose="020B0603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5000000000000000000" pitchFamily="2" charset="2"/>
              <a:buChar char="•"/>
            </a:pPr>
            <a:r>
              <a:rPr lang="en-GB" sz="3200" dirty="0">
                <a:latin typeface="Trebuchet MS"/>
              </a:rPr>
              <a:t>Marked out of 60</a:t>
            </a:r>
            <a:endParaRPr lang="en-GB" sz="3200">
              <a:latin typeface="Trebuchet MS" panose="020B0603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5000000000000000000" pitchFamily="2" charset="2"/>
              <a:buChar char="•"/>
            </a:pPr>
            <a:r>
              <a:rPr lang="en-GB" sz="3200" dirty="0">
                <a:latin typeface="Trebuchet MS"/>
              </a:rPr>
              <a:t>50% of your final mark.</a:t>
            </a:r>
          </a:p>
          <a:p>
            <a:pPr marL="342900" indent="-342900">
              <a:spcAft>
                <a:spcPts val="600"/>
              </a:spcAft>
              <a:buFont typeface="Arial" panose="05000000000000000000" pitchFamily="2" charset="2"/>
              <a:buChar char="•"/>
            </a:pPr>
            <a:r>
              <a:rPr lang="en-GB" sz="3200" dirty="0">
                <a:latin typeface="Trebuchet MS"/>
              </a:rPr>
              <a:t>Questions based on the three units covered in class.</a:t>
            </a:r>
            <a:r>
              <a:rPr lang="en-GB" sz="2400" dirty="0">
                <a:latin typeface="Trebuchet MS"/>
              </a:rPr>
              <a:t> </a:t>
            </a:r>
          </a:p>
          <a:p>
            <a:pPr marL="342900" indent="-342900">
              <a:spcAft>
                <a:spcPts val="600"/>
              </a:spcAft>
              <a:buFont typeface="Arial" panose="05000000000000000000" pitchFamily="2" charset="2"/>
              <a:buChar char="•"/>
            </a:pPr>
            <a:endParaRPr lang="en-GB" sz="2400" dirty="0">
              <a:latin typeface="Trebuchet MS"/>
            </a:endParaRPr>
          </a:p>
          <a:p>
            <a:pPr>
              <a:spcAft>
                <a:spcPts val="600"/>
              </a:spcAft>
            </a:pPr>
            <a:r>
              <a:rPr lang="en-GB" sz="2400" dirty="0">
                <a:latin typeface="Trebuchet MS"/>
              </a:rPr>
              <a:t> </a:t>
            </a:r>
            <a:r>
              <a:rPr lang="en-GB" sz="2400" b="1" dirty="0">
                <a:latin typeface="Trebuchet MS"/>
              </a:rPr>
              <a:t> </a:t>
            </a:r>
            <a:r>
              <a:rPr lang="en-GB" sz="2000" b="1" dirty="0">
                <a:latin typeface="Trebuchet MS"/>
              </a:rPr>
              <a:t>Food and Health</a:t>
            </a:r>
            <a:r>
              <a:rPr lang="en-GB" sz="2000" dirty="0">
                <a:latin typeface="Trebuchet MS"/>
              </a:rPr>
              <a:t> – Nutrients, Dietary diseases</a:t>
            </a:r>
            <a:endParaRPr lang="en-GB" sz="2000" dirty="0">
              <a:latin typeface="Trebuchet MS"/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endParaRPr lang="en-GB" sz="2000" dirty="0">
              <a:latin typeface="Trebuchet MS"/>
            </a:endParaRPr>
          </a:p>
          <a:p>
            <a:pPr>
              <a:spcAft>
                <a:spcPts val="600"/>
              </a:spcAft>
            </a:pPr>
            <a:r>
              <a:rPr lang="en-GB" sz="2000" dirty="0">
                <a:latin typeface="Trebuchet MS"/>
              </a:rPr>
              <a:t>  </a:t>
            </a:r>
            <a:r>
              <a:rPr lang="en-GB" sz="2000" b="1" dirty="0">
                <a:latin typeface="Trebuchet MS"/>
              </a:rPr>
              <a:t>Contemporary Food Issues – </a:t>
            </a:r>
            <a:r>
              <a:rPr lang="en-GB" sz="2000" i="1" dirty="0">
                <a:latin typeface="Trebuchet MS"/>
              </a:rPr>
              <a:t>Consumer organisations, fairtrade, food miles</a:t>
            </a:r>
            <a:r>
              <a:rPr lang="en-GB" sz="2000" b="1" dirty="0">
                <a:latin typeface="Trebuchet MS"/>
              </a:rPr>
              <a:t> </a:t>
            </a:r>
          </a:p>
          <a:p>
            <a:pPr>
              <a:spcAft>
                <a:spcPts val="600"/>
              </a:spcAft>
            </a:pPr>
            <a:endParaRPr lang="en-GB" sz="2000" b="1" dirty="0">
              <a:latin typeface="Trebuchet MS"/>
            </a:endParaRPr>
          </a:p>
          <a:p>
            <a:pPr>
              <a:spcAft>
                <a:spcPts val="600"/>
              </a:spcAft>
            </a:pPr>
            <a:r>
              <a:rPr lang="en-GB" sz="2000" b="1" dirty="0">
                <a:latin typeface="Trebuchet MS"/>
              </a:rPr>
              <a:t>  Food Product Development –</a:t>
            </a:r>
            <a:r>
              <a:rPr lang="en-GB" sz="2000" dirty="0">
                <a:latin typeface="Trebuchet MS"/>
              </a:rPr>
              <a:t> </a:t>
            </a:r>
            <a:r>
              <a:rPr lang="en-GB" sz="2000" i="1" dirty="0">
                <a:latin typeface="Trebuchet MS"/>
              </a:rPr>
              <a:t>functions of ingredients, food product                 development stages </a:t>
            </a:r>
            <a:endParaRPr lang="en-GB" sz="2000" i="1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600"/>
              </a:spcAft>
              <a:buFont typeface="Arial" panose="05000000000000000000" pitchFamily="2" charset="2"/>
              <a:buChar char="•"/>
            </a:pPr>
            <a:endParaRPr lang="en-GB" sz="240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FB7B1B-AD0F-76EA-B52A-64852A796191}"/>
              </a:ext>
            </a:extLst>
          </p:cNvPr>
          <p:cNvSpPr txBox="1"/>
          <p:nvPr/>
        </p:nvSpPr>
        <p:spPr>
          <a:xfrm>
            <a:off x="8286851" y="283455"/>
            <a:ext cx="441871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Tuesday 1st June 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sz="3200" dirty="0">
                <a:solidFill>
                  <a:srgbClr val="FFFFFF"/>
                </a:solidFill>
              </a:rPr>
              <a:t>(13.00- 14.50) 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253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53135" y="314117"/>
            <a:ext cx="612068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600" b="1" u="sng" dirty="0">
                <a:solidFill>
                  <a:schemeClr val="accent1">
                    <a:lumMod val="49000"/>
                  </a:schemeClr>
                </a:solidFill>
                <a:latin typeface="Century Gothic"/>
              </a:rPr>
              <a:t>Command Words </a:t>
            </a:r>
            <a:endParaRPr lang="en-GB" sz="3600" b="1" u="sng" dirty="0">
              <a:solidFill>
                <a:schemeClr val="accent1">
                  <a:lumMod val="49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9536" y="1484785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entury Gothic" panose="020B0502020202020204" pitchFamily="34" charset="0"/>
              </a:rPr>
              <a:t>There are four types of questions.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919536" y="2236222"/>
            <a:ext cx="4621270" cy="1384995"/>
            <a:chOff x="395536" y="2236222"/>
            <a:chExt cx="4621270" cy="1384995"/>
          </a:xfrm>
        </p:grpSpPr>
        <p:sp>
          <p:nvSpPr>
            <p:cNvPr id="10" name="TextBox 9"/>
            <p:cNvSpPr txBox="1"/>
            <p:nvPr/>
          </p:nvSpPr>
          <p:spPr>
            <a:xfrm>
              <a:off x="395536" y="2420888"/>
              <a:ext cx="2952328" cy="120032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2400" dirty="0">
                  <a:latin typeface="Century Gothic"/>
                </a:rPr>
                <a:t>These words indicate a shorter answer is required.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40642" y="2236222"/>
              <a:ext cx="1476164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b="1" dirty="0">
                  <a:latin typeface="Century Gothic" panose="020B0502020202020204" pitchFamily="34" charset="0"/>
                </a:rPr>
                <a:t>State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40642" y="3244334"/>
              <a:ext cx="1476164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entury Gothic" panose="020B0502020202020204" pitchFamily="34" charset="0"/>
                </a:rPr>
                <a:t>Identify</a:t>
              </a:r>
              <a:r>
                <a:rPr lang="en-GB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 </a:t>
              </a:r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40642" y="2748662"/>
              <a:ext cx="1476164" cy="3693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entury Gothic" panose="020B0502020202020204" pitchFamily="34" charset="0"/>
                </a:rPr>
                <a:t>Name  </a:t>
              </a:r>
              <a:endParaRPr lang="en-GB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947009" y="4509120"/>
            <a:ext cx="2952328" cy="1200329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>
                <a:latin typeface="Century Gothic"/>
              </a:rPr>
              <a:t>These words indicate a longer answer is needed.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2286" y="4261782"/>
            <a:ext cx="1476164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latin typeface="Century Gothic"/>
              </a:rPr>
              <a:t>Describe</a:t>
            </a:r>
            <a:r>
              <a:rPr lang="en-GB" b="1" dirty="0">
                <a:solidFill>
                  <a:srgbClr val="FF0000"/>
                </a:solidFill>
                <a:latin typeface="Century Gothic"/>
              </a:rPr>
              <a:t> </a:t>
            </a:r>
            <a:endParaRPr lang="en-GB" dirty="0">
              <a:latin typeface="Century Gothic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92286" y="5570828"/>
            <a:ext cx="1476164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latin typeface="Century Gothic"/>
              </a:rPr>
              <a:t> Evaluate</a:t>
            </a:r>
            <a:endParaRPr lang="en-GB" dirty="0">
              <a:latin typeface="Century Gothi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2286" y="4910229"/>
            <a:ext cx="1476164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latin typeface="Century Gothic"/>
              </a:rPr>
              <a:t>Explain </a:t>
            </a:r>
            <a:endParaRPr lang="en-GB" dirty="0">
              <a:latin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72974" y="2904154"/>
            <a:ext cx="3247696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Short answers.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65705" y="4837706"/>
            <a:ext cx="4621453" cy="52322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dirty="0"/>
              <a:t>Fact BATS Impact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63102" y="5570797"/>
            <a:ext cx="4621453" cy="52322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dirty="0"/>
              <a:t>Fact Opinion Impact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CBDED66-D59E-A51E-04A9-F4E9C07FECAF}"/>
              </a:ext>
            </a:extLst>
          </p:cNvPr>
          <p:cNvSpPr/>
          <p:nvPr/>
        </p:nvSpPr>
        <p:spPr>
          <a:xfrm>
            <a:off x="6511963" y="4910194"/>
            <a:ext cx="461709" cy="34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5F5902D-BA31-C8DF-145B-08D3B91DAB7E}"/>
              </a:ext>
            </a:extLst>
          </p:cNvPr>
          <p:cNvSpPr/>
          <p:nvPr/>
        </p:nvSpPr>
        <p:spPr>
          <a:xfrm>
            <a:off x="6540717" y="5700948"/>
            <a:ext cx="461709" cy="34865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B72ABE-7142-0B57-43D7-4600A1924300}"/>
              </a:ext>
            </a:extLst>
          </p:cNvPr>
          <p:cNvSpPr txBox="1"/>
          <p:nvPr/>
        </p:nvSpPr>
        <p:spPr>
          <a:xfrm>
            <a:off x="5070504" y="3702139"/>
            <a:ext cx="147616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latin typeface="Century Gothic"/>
              </a:rPr>
              <a:t>Give  </a:t>
            </a:r>
            <a:endParaRPr lang="en-GB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50352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869C3-F58F-3643-BC9A-90ED971BF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ea typeface="Calibri Light"/>
                <a:cs typeface="Calibri Light"/>
              </a:rPr>
              <a:t>Examples – short answers (state, name, identify, give)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1F4BB8-3F96-29A5-3798-C927197C7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154" y="1591408"/>
            <a:ext cx="8264769" cy="46032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3DF288-B4B1-89FA-53A2-B42E1BF5311C}"/>
              </a:ext>
            </a:extLst>
          </p:cNvPr>
          <p:cNvSpPr txBox="1"/>
          <p:nvPr/>
        </p:nvSpPr>
        <p:spPr>
          <a:xfrm>
            <a:off x="1915583" y="2529416"/>
            <a:ext cx="53234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ea typeface="Calibri"/>
                <a:cs typeface="Calibri"/>
              </a:rPr>
              <a:t>Produces red blood cells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D5DFDE-7B08-C25B-D20E-A7CF4E4FED8C}"/>
              </a:ext>
            </a:extLst>
          </p:cNvPr>
          <p:cNvSpPr txBox="1"/>
          <p:nvPr/>
        </p:nvSpPr>
        <p:spPr>
          <a:xfrm>
            <a:off x="2159813" y="3662646"/>
            <a:ext cx="53234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ea typeface="Calibri"/>
                <a:cs typeface="Calibri"/>
              </a:rPr>
              <a:t>Red meat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348B19-442E-E4F8-8359-95D11D82C046}"/>
              </a:ext>
            </a:extLst>
          </p:cNvPr>
          <p:cNvSpPr txBox="1"/>
          <p:nvPr/>
        </p:nvSpPr>
        <p:spPr>
          <a:xfrm>
            <a:off x="1788582" y="4590723"/>
            <a:ext cx="53234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ea typeface="Calibri"/>
                <a:cs typeface="Calibri"/>
              </a:rPr>
              <a:t>Helps you see in dim light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51DFDE-E813-0684-DF11-31B413444572}"/>
              </a:ext>
            </a:extLst>
          </p:cNvPr>
          <p:cNvSpPr txBox="1"/>
          <p:nvPr/>
        </p:nvSpPr>
        <p:spPr>
          <a:xfrm>
            <a:off x="2159813" y="5626261"/>
            <a:ext cx="53234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ea typeface="Calibri"/>
                <a:cs typeface="Calibri"/>
              </a:rPr>
              <a:t>Carrots </a:t>
            </a:r>
          </a:p>
        </p:txBody>
      </p:sp>
    </p:spTree>
    <p:extLst>
      <p:ext uri="{BB962C8B-B14F-4D97-AF65-F5344CB8AC3E}">
        <p14:creationId xmlns:p14="http://schemas.microsoft.com/office/powerpoint/2010/main" val="238673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9432F-F604-67CC-AB9F-96830F026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a typeface="Calibri Light"/>
                <a:cs typeface="Calibri Light"/>
              </a:rPr>
              <a:t>Examples – detailed sentences (Describe)</a:t>
            </a:r>
          </a:p>
          <a:p>
            <a:endParaRPr lang="en-GB" dirty="0">
              <a:ea typeface="Calibri Light"/>
              <a:cs typeface="Calibri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9FDA2C-1CEC-CFC4-2472-356D9FBECD96}"/>
              </a:ext>
            </a:extLst>
          </p:cNvPr>
          <p:cNvSpPr txBox="1"/>
          <p:nvPr/>
        </p:nvSpPr>
        <p:spPr>
          <a:xfrm>
            <a:off x="878416" y="1190217"/>
            <a:ext cx="9630833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i="1" dirty="0">
                <a:ea typeface="+mn-lt"/>
                <a:cs typeface="+mn-lt"/>
              </a:rPr>
              <a:t>Describe</a:t>
            </a:r>
            <a:r>
              <a:rPr lang="en-GB" sz="2400" i="1" dirty="0">
                <a:ea typeface="+mn-lt"/>
                <a:cs typeface="+mn-lt"/>
              </a:rPr>
              <a:t> two practical ways to reduce salt consumption in the diet.</a:t>
            </a:r>
            <a:endParaRPr lang="en-US" sz="2400" i="1">
              <a:ea typeface="+mn-lt"/>
              <a:cs typeface="+mn-lt"/>
            </a:endParaRPr>
          </a:p>
          <a:p>
            <a:endParaRPr lang="en-GB" dirty="0">
              <a:ea typeface="Calibri"/>
              <a:cs typeface="Calibri"/>
            </a:endParaRPr>
          </a:p>
          <a:p>
            <a:r>
              <a:rPr lang="en-GB" u="sng" dirty="0">
                <a:ea typeface="Calibri"/>
                <a:cs typeface="Calibri"/>
              </a:rPr>
              <a:t>Way 1</a:t>
            </a:r>
            <a:r>
              <a:rPr lang="en-GB" dirty="0">
                <a:ea typeface="Calibri"/>
                <a:cs typeface="Calibri"/>
              </a:rPr>
              <a:t> – </a:t>
            </a:r>
            <a:r>
              <a:rPr lang="en-GB" dirty="0">
                <a:solidFill>
                  <a:srgbClr val="0070C0"/>
                </a:solidFill>
                <a:ea typeface="Calibri"/>
                <a:cs typeface="Calibri"/>
              </a:rPr>
              <a:t>One way to reduce salt consumption is to check labels before purchasing foods and opt for options that contain less salt.</a:t>
            </a:r>
            <a:r>
              <a:rPr lang="en-GB" dirty="0">
                <a:ea typeface="Calibri"/>
                <a:cs typeface="Calibri"/>
              </a:rPr>
              <a:t> </a:t>
            </a:r>
          </a:p>
          <a:p>
            <a:endParaRPr lang="en-GB" dirty="0">
              <a:ea typeface="Calibri"/>
              <a:cs typeface="Calibri"/>
            </a:endParaRPr>
          </a:p>
          <a:p>
            <a:r>
              <a:rPr lang="en-GB" u="sng" dirty="0">
                <a:ea typeface="Calibri"/>
                <a:cs typeface="Calibri"/>
              </a:rPr>
              <a:t>Way 2</a:t>
            </a:r>
            <a:r>
              <a:rPr lang="en-GB" dirty="0">
                <a:ea typeface="Calibri"/>
                <a:cs typeface="Calibri"/>
              </a:rPr>
              <a:t> – </a:t>
            </a:r>
            <a:r>
              <a:rPr lang="en-GB" dirty="0">
                <a:solidFill>
                  <a:srgbClr val="0070C0"/>
                </a:solidFill>
                <a:ea typeface="Calibri"/>
                <a:cs typeface="Calibri"/>
              </a:rPr>
              <a:t>Another way to reduce salt is to taste your food before seasoning with salt to determine whether it is needed or not. 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AA7CA0-1E8C-D4BF-807D-C087B3A0BF75}"/>
              </a:ext>
            </a:extLst>
          </p:cNvPr>
          <p:cNvSpPr txBox="1">
            <a:spLocks/>
          </p:cNvSpPr>
          <p:nvPr/>
        </p:nvSpPr>
        <p:spPr>
          <a:xfrm>
            <a:off x="844061" y="3516679"/>
            <a:ext cx="10505831" cy="2957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ea typeface="Calibri Light"/>
                <a:cs typeface="Calibri Light"/>
              </a:rPr>
              <a:t>FBI structure (Explain)</a:t>
            </a:r>
          </a:p>
          <a:p>
            <a:r>
              <a:rPr lang="en-GB" sz="2400" b="1" i="1" dirty="0">
                <a:latin typeface="Calibri"/>
                <a:ea typeface="Calibri"/>
                <a:cs typeface="Calibri"/>
              </a:rPr>
              <a:t>Explain</a:t>
            </a:r>
            <a:r>
              <a:rPr lang="en-GB" sz="2400" i="1" dirty="0">
                <a:latin typeface="Calibri"/>
                <a:ea typeface="Calibri"/>
                <a:cs typeface="Calibri"/>
              </a:rPr>
              <a:t> two benefits to health of reducing salt in the diet.</a:t>
            </a:r>
          </a:p>
          <a:p>
            <a:endParaRPr lang="en-GB" sz="2400" i="1" dirty="0">
              <a:latin typeface="Calibri"/>
              <a:ea typeface="Calibri"/>
              <a:cs typeface="Calibri"/>
            </a:endParaRPr>
          </a:p>
          <a:p>
            <a:r>
              <a:rPr lang="en-GB" sz="2000" b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F</a:t>
            </a:r>
            <a:r>
              <a:rPr lang="en-GB" sz="20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– One benefit of reducing salt is that your blood will be less sticky so is less like to clot in the arteries </a:t>
            </a:r>
          </a:p>
          <a:p>
            <a:r>
              <a:rPr lang="en-GB" sz="2000" b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B</a:t>
            </a:r>
            <a:r>
              <a:rPr lang="en-GB" sz="20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- therefore </a:t>
            </a:r>
          </a:p>
          <a:p>
            <a:r>
              <a:rPr lang="en-GB" sz="2000" b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I </a:t>
            </a:r>
            <a:r>
              <a:rPr lang="en-GB" sz="20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– this will reduce the risk of CHD and strokes.</a:t>
            </a:r>
          </a:p>
          <a:p>
            <a:endParaRPr lang="en-GB" sz="2400" i="1" dirty="0">
              <a:latin typeface="Calibri"/>
              <a:ea typeface="Calibri"/>
              <a:cs typeface="Calibri"/>
            </a:endParaRPr>
          </a:p>
          <a:p>
            <a:endParaRPr lang="en-GB" sz="2400" i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741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548BE5-3F21-C7E7-0407-FE12C732F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79" y="321775"/>
            <a:ext cx="5754566" cy="46416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538084-C8DB-E7AB-ED9D-DC0CE7281C46}"/>
              </a:ext>
            </a:extLst>
          </p:cNvPr>
          <p:cNvSpPr txBox="1"/>
          <p:nvPr/>
        </p:nvSpPr>
        <p:spPr>
          <a:xfrm>
            <a:off x="402167" y="5090583"/>
            <a:ext cx="548216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ea typeface="+mn-lt"/>
                <a:cs typeface="+mn-lt"/>
              </a:rPr>
              <a:t>Taking account of the DRVs for males aged 65–74 years old,</a:t>
            </a:r>
            <a:r>
              <a:rPr lang="en-GB" b="1" dirty="0">
                <a:ea typeface="+mn-lt"/>
                <a:cs typeface="+mn-lt"/>
              </a:rPr>
              <a:t> evaluate</a:t>
            </a:r>
            <a:r>
              <a:rPr lang="en-GB" dirty="0">
                <a:ea typeface="+mn-lt"/>
                <a:cs typeface="+mn-lt"/>
              </a:rPr>
              <a:t> the suitability of the 70-year-old man’s meals on a typical day.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1A5668-62C7-8A64-7382-9FA99EF6D280}"/>
              </a:ext>
            </a:extLst>
          </p:cNvPr>
          <p:cNvSpPr txBox="1"/>
          <p:nvPr/>
        </p:nvSpPr>
        <p:spPr>
          <a:xfrm>
            <a:off x="6339417" y="455083"/>
            <a:ext cx="5482166" cy="6555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ea typeface="Calibri"/>
                <a:cs typeface="Calibri"/>
              </a:rPr>
              <a:t>Examples – FOI (Evaluate)</a:t>
            </a:r>
          </a:p>
          <a:p>
            <a:endParaRPr lang="en-GB" sz="2400" dirty="0">
              <a:ea typeface="Calibri"/>
              <a:cs typeface="Calibri"/>
            </a:endParaRPr>
          </a:p>
          <a:p>
            <a:r>
              <a:rPr lang="en-GB" sz="2400" b="1" dirty="0">
                <a:ea typeface="Calibri"/>
                <a:cs typeface="Calibri"/>
              </a:rPr>
              <a:t>F</a:t>
            </a:r>
            <a:r>
              <a:rPr lang="en-GB" sz="2400" dirty="0">
                <a:ea typeface="Calibri"/>
                <a:cs typeface="Calibri"/>
              </a:rPr>
              <a:t>- The 70 year old man is not having enough Vitamin D in his diet </a:t>
            </a:r>
          </a:p>
          <a:p>
            <a:r>
              <a:rPr lang="en-GB" sz="2400" b="1" dirty="0">
                <a:ea typeface="Calibri"/>
                <a:cs typeface="Calibri"/>
              </a:rPr>
              <a:t>O</a:t>
            </a:r>
            <a:r>
              <a:rPr lang="en-GB" sz="2400" dirty="0">
                <a:ea typeface="Calibri"/>
                <a:cs typeface="Calibri"/>
              </a:rPr>
              <a:t>- this is not suitable</a:t>
            </a:r>
          </a:p>
          <a:p>
            <a:r>
              <a:rPr lang="en-GB" sz="2400" b="1" dirty="0">
                <a:ea typeface="Calibri"/>
                <a:cs typeface="Calibri"/>
              </a:rPr>
              <a:t>I</a:t>
            </a:r>
            <a:r>
              <a:rPr lang="en-GB" sz="2400" dirty="0">
                <a:ea typeface="Calibri"/>
                <a:cs typeface="Calibri"/>
              </a:rPr>
              <a:t>- as Vitamin D aids the absorption of calcium which strengthens bones </a:t>
            </a:r>
            <a:r>
              <a:rPr lang="en-GB" sz="2400" dirty="0">
                <a:solidFill>
                  <a:srgbClr val="FF0000"/>
                </a:solidFill>
                <a:ea typeface="Calibri"/>
                <a:cs typeface="Calibri"/>
              </a:rPr>
              <a:t>(function)</a:t>
            </a:r>
            <a:r>
              <a:rPr lang="en-GB" sz="2400" dirty="0">
                <a:ea typeface="Calibri"/>
                <a:cs typeface="Calibri"/>
              </a:rPr>
              <a:t>. This would have a negative impact on his broken hip as it will not be able to heal as quickly </a:t>
            </a:r>
            <a:r>
              <a:rPr lang="en-GB" sz="2400" dirty="0">
                <a:solidFill>
                  <a:srgbClr val="FF0000"/>
                </a:solidFill>
                <a:ea typeface="Calibri"/>
                <a:cs typeface="Calibri"/>
              </a:rPr>
              <a:t>(Short term impact).</a:t>
            </a:r>
          </a:p>
          <a:p>
            <a:r>
              <a:rPr lang="en-GB" sz="2400" b="1" dirty="0">
                <a:ea typeface="Calibri"/>
                <a:cs typeface="Calibri"/>
              </a:rPr>
              <a:t>Development point</a:t>
            </a:r>
            <a:r>
              <a:rPr lang="en-GB" sz="2400" dirty="0">
                <a:ea typeface="Calibri"/>
                <a:cs typeface="Calibri"/>
              </a:rPr>
              <a:t> – In the</a:t>
            </a:r>
            <a:r>
              <a:rPr lang="en-GB" sz="2400" dirty="0">
                <a:solidFill>
                  <a:srgbClr val="FF0000"/>
                </a:solidFill>
                <a:ea typeface="Calibri"/>
                <a:cs typeface="Calibri"/>
              </a:rPr>
              <a:t> long term</a:t>
            </a:r>
            <a:r>
              <a:rPr lang="en-GB" sz="2400" dirty="0">
                <a:ea typeface="Calibri"/>
                <a:cs typeface="Calibri"/>
              </a:rPr>
              <a:t> this may impact the elderly man as he might be suffering from Osteoporosis.</a:t>
            </a:r>
          </a:p>
          <a:p>
            <a:endParaRPr lang="en-GB" sz="2400" dirty="0">
              <a:ea typeface="Calibri"/>
              <a:cs typeface="Calibri"/>
            </a:endParaRPr>
          </a:p>
          <a:p>
            <a:r>
              <a:rPr lang="en-GB" i="1" dirty="0">
                <a:solidFill>
                  <a:srgbClr val="0070C0"/>
                </a:solidFill>
                <a:ea typeface="Calibri"/>
                <a:cs typeface="Calibri"/>
              </a:rPr>
              <a:t>This answer would get two marks as it has been developed. </a:t>
            </a:r>
          </a:p>
          <a:p>
            <a:endParaRPr lang="en-GB" sz="2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994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AE760-A65A-E9C1-BA42-C678660F4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ea typeface="Calibri Light"/>
                <a:cs typeface="Calibri Light"/>
              </a:rPr>
              <a:t>Component 2 – Assignment 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B1EFA-A666-3F41-3AAC-34A8C7FF6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526" y="1714348"/>
            <a:ext cx="10816708" cy="461788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Trebuchet MS"/>
              </a:rPr>
              <a:t>Marked out of 60</a:t>
            </a:r>
            <a:endParaRPr lang="en-US" sz="2400">
              <a:latin typeface="Trebuchet MS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Trebuchet MS"/>
              </a:rPr>
              <a:t>50% of your final mark. </a:t>
            </a:r>
            <a:endParaRPr lang="en-US" sz="2400">
              <a:latin typeface="Trebuchet MS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Trebuchet MS"/>
              </a:rPr>
              <a:t>Briefs are released from the SQA usually end of September/start of October. 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endParaRPr lang="en-GB" sz="2400" dirty="0">
              <a:latin typeface="Trebuchet MS"/>
              <a:ea typeface="Calibri" panose="020F0502020204030204"/>
              <a:cs typeface="Calibri" panose="020F0502020204030204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Trebuchet MS"/>
                <a:ea typeface="Calibri" panose="020F0502020204030204"/>
                <a:cs typeface="Calibri" panose="020F0502020204030204"/>
              </a:rPr>
              <a:t>2025/26 briefs 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GB" b="1" dirty="0">
                <a:ea typeface="+mn-lt"/>
                <a:cs typeface="+mn-lt"/>
              </a:rPr>
              <a:t>Develop</a:t>
            </a:r>
            <a:r>
              <a:rPr lang="en-GB" dirty="0">
                <a:ea typeface="+mn-lt"/>
                <a:cs typeface="+mn-lt"/>
              </a:rPr>
              <a:t> an </a:t>
            </a:r>
            <a:r>
              <a:rPr lang="en-GB" b="1" dirty="0">
                <a:ea typeface="+mn-lt"/>
                <a:cs typeface="+mn-lt"/>
              </a:rPr>
              <a:t>iron-rich</a:t>
            </a:r>
            <a:r>
              <a:rPr lang="en-GB" dirty="0">
                <a:ea typeface="+mn-lt"/>
                <a:cs typeface="+mn-lt"/>
              </a:rPr>
              <a:t> </a:t>
            </a:r>
            <a:r>
              <a:rPr lang="en-GB" u="sng" dirty="0">
                <a:ea typeface="+mn-lt"/>
                <a:cs typeface="+mn-lt"/>
              </a:rPr>
              <a:t>street food</a:t>
            </a:r>
            <a:r>
              <a:rPr lang="en-GB" dirty="0">
                <a:ea typeface="+mn-lt"/>
                <a:cs typeface="+mn-lt"/>
              </a:rPr>
              <a:t> dish suitable for a </a:t>
            </a:r>
            <a:r>
              <a:rPr lang="en-GB" b="1" dirty="0">
                <a:ea typeface="+mn-lt"/>
                <a:cs typeface="+mn-lt"/>
              </a:rPr>
              <a:t>festival. </a:t>
            </a:r>
            <a:endParaRPr lang="en-GB" sz="2800" b="1" dirty="0">
              <a:latin typeface="Trebuchet MS"/>
              <a:ea typeface="+mn-lt"/>
              <a:cs typeface="+mn-lt"/>
            </a:endParaRP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GB" b="1" dirty="0">
                <a:ea typeface="+mn-lt"/>
                <a:cs typeface="+mn-lt"/>
              </a:rPr>
              <a:t>Develop</a:t>
            </a:r>
            <a:r>
              <a:rPr lang="en-GB" dirty="0">
                <a:ea typeface="+mn-lt"/>
                <a:cs typeface="+mn-lt"/>
              </a:rPr>
              <a:t> a </a:t>
            </a:r>
            <a:r>
              <a:rPr lang="en-GB" b="1" dirty="0">
                <a:ea typeface="+mn-lt"/>
                <a:cs typeface="+mn-lt"/>
              </a:rPr>
              <a:t>one-pot</a:t>
            </a:r>
            <a:r>
              <a:rPr lang="en-GB" dirty="0">
                <a:ea typeface="+mn-lt"/>
                <a:cs typeface="+mn-lt"/>
              </a:rPr>
              <a:t> </a:t>
            </a:r>
            <a:r>
              <a:rPr lang="en-GB" u="sng" dirty="0">
                <a:ea typeface="+mn-lt"/>
                <a:cs typeface="+mn-lt"/>
              </a:rPr>
              <a:t>savoury dish</a:t>
            </a:r>
            <a:r>
              <a:rPr lang="en-GB" dirty="0">
                <a:ea typeface="+mn-lt"/>
                <a:cs typeface="+mn-lt"/>
              </a:rPr>
              <a:t> using </a:t>
            </a:r>
            <a:r>
              <a:rPr lang="en-GB" b="1" dirty="0">
                <a:ea typeface="+mn-lt"/>
                <a:cs typeface="+mn-lt"/>
              </a:rPr>
              <a:t>Scottish ingredients.</a:t>
            </a:r>
            <a:endParaRPr lang="en-GB" b="1">
              <a:latin typeface="Trebuchet MS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01276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78EE7E-8171-5DC4-C403-31297C2F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841" y="55332"/>
            <a:ext cx="6947673" cy="1439674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a typeface="Calibri Light"/>
                <a:cs typeface="Calibri Light"/>
              </a:rPr>
              <a:t>     Assignment Breakdown</a:t>
            </a:r>
            <a:r>
              <a:rPr lang="en-US" sz="3600" dirty="0">
                <a:solidFill>
                  <a:schemeClr val="bg1"/>
                </a:solidFill>
                <a:ea typeface="Calibri Light"/>
                <a:cs typeface="Calibri Light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24" name="Graphic 23" descr="Check List">
            <a:extLst>
              <a:ext uri="{FF2B5EF4-FFF2-40B4-BE49-F238E27FC236}">
                <a16:creationId xmlns:a16="http://schemas.microsoft.com/office/drawing/2014/main" id="{523F6910-DD46-CD42-7558-FC794D23B6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289639E4-AE79-2FDC-FEC4-9C3BC6B2E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306664"/>
            <a:ext cx="4977578" cy="375430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</a:rPr>
              <a:t>Section 1 – Planning stage</a:t>
            </a:r>
            <a:r>
              <a:rPr lang="en-US" sz="2000" dirty="0">
                <a:solidFill>
                  <a:schemeClr val="tx2"/>
                </a:solidFill>
                <a:ea typeface="Calibri"/>
                <a:cs typeface="Calibri"/>
              </a:rPr>
              <a:t> (explore the key issues, three investigations, three product ideas) - 27 marks  </a:t>
            </a:r>
          </a:p>
          <a:p>
            <a:endParaRPr lang="en-US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</a:rPr>
              <a:t>Section 2 – The product</a:t>
            </a:r>
            <a:r>
              <a:rPr lang="en-US" sz="2000" dirty="0">
                <a:solidFill>
                  <a:schemeClr val="tx2"/>
                </a:solidFill>
                <a:ea typeface="Calibri"/>
                <a:cs typeface="Calibri"/>
              </a:rPr>
              <a:t> (justifying the product and making it) - 10 marks </a:t>
            </a:r>
          </a:p>
          <a:p>
            <a:endParaRPr lang="en-US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</a:rPr>
              <a:t>Section 3 – Product testing </a:t>
            </a:r>
            <a:r>
              <a:rPr lang="en-US" sz="2000" dirty="0">
                <a:solidFill>
                  <a:schemeClr val="tx2"/>
                </a:solidFill>
                <a:ea typeface="Calibri"/>
                <a:cs typeface="Calibri"/>
              </a:rPr>
              <a:t>(product is tasted by individuals and they complete a sensory test to give feedback on the product) - 11 marks </a:t>
            </a:r>
          </a:p>
          <a:p>
            <a:endParaRPr lang="en-US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</a:rPr>
              <a:t>Section 4 – Evaluations </a:t>
            </a:r>
            <a:r>
              <a:rPr lang="en-US" sz="2000" dirty="0">
                <a:solidFill>
                  <a:schemeClr val="tx2"/>
                </a:solidFill>
                <a:ea typeface="Calibri"/>
                <a:cs typeface="Calibri"/>
              </a:rPr>
              <a:t>(evaluating the product using FOC structure based upon the sensory test and investigations) - 12 marks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70967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en placed on top of a signature line">
            <a:extLst>
              <a:ext uri="{FF2B5EF4-FFF2-40B4-BE49-F238E27FC236}">
                <a16:creationId xmlns:a16="http://schemas.microsoft.com/office/drawing/2014/main" id="{0B059DEA-A0AF-C27F-7A1C-60A5E22CAA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422" r="-4" b="-4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1EBB5A-7068-92F4-01F6-3E33C3EB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4600" y="3119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u="sng" dirty="0">
                <a:ea typeface="Calibri Light"/>
                <a:cs typeface="Calibri Light"/>
              </a:rPr>
              <a:t>HOW TO PASS -</a:t>
            </a:r>
            <a:endParaRPr lang="en-US" dirty="0">
              <a:ea typeface="Calibri Light"/>
              <a:cs typeface="Calibri Light"/>
            </a:endParaRPr>
          </a:p>
          <a:p>
            <a:pPr>
              <a:spcAft>
                <a:spcPts val="600"/>
              </a:spcAft>
            </a:pPr>
            <a:r>
              <a:rPr lang="en-US" dirty="0">
                <a:ea typeface="Calibri Light"/>
                <a:cs typeface="Calibri Light"/>
              </a:rPr>
              <a:t>Question Paper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7071C1-9B5F-E065-E711-866CED56D031}"/>
              </a:ext>
            </a:extLst>
          </p:cNvPr>
          <p:cNvSpPr txBox="1"/>
          <p:nvPr/>
        </p:nvSpPr>
        <p:spPr>
          <a:xfrm>
            <a:off x="5295808" y="1713192"/>
            <a:ext cx="6900734" cy="4024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 u="sng" dirty="0">
              <a:ea typeface="Calibri"/>
              <a:cs typeface="Calibri"/>
            </a:endParaRPr>
          </a:p>
          <a:p>
            <a:pPr marL="3429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Use the </a:t>
            </a:r>
            <a:r>
              <a:rPr lang="en-US" sz="2000" b="1" dirty="0"/>
              <a:t>command word </a:t>
            </a:r>
            <a:r>
              <a:rPr lang="en-US" sz="2000" dirty="0"/>
              <a:t>structures you have been taught. </a:t>
            </a:r>
            <a:endParaRPr lang="en-US" sz="2000" dirty="0">
              <a:ea typeface="Calibri"/>
              <a:cs typeface="Calibri"/>
            </a:endParaRPr>
          </a:p>
          <a:p>
            <a:pPr marL="3429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Complete the </a:t>
            </a:r>
            <a:r>
              <a:rPr lang="en-US" sz="2000" b="1" dirty="0"/>
              <a:t>homework</a:t>
            </a:r>
            <a:r>
              <a:rPr lang="en-US" sz="2000" dirty="0"/>
              <a:t> given to you to a high standard and on time. </a:t>
            </a:r>
            <a:endParaRPr lang="en-US" sz="2000" dirty="0">
              <a:ea typeface="Calibri"/>
              <a:cs typeface="Calibri"/>
            </a:endParaRPr>
          </a:p>
          <a:p>
            <a:pPr marL="3429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ea typeface="Calibri"/>
                <a:cs typeface="Calibri"/>
              </a:rPr>
              <a:t>Revise and prepare</a:t>
            </a:r>
            <a:r>
              <a:rPr lang="en-US" sz="2000" dirty="0">
                <a:ea typeface="Calibri"/>
                <a:cs typeface="Calibri"/>
              </a:rPr>
              <a:t> for all assessments (End of unit, October assessments, Prelims)</a:t>
            </a:r>
            <a:endParaRPr lang="en-US" sz="2000" dirty="0"/>
          </a:p>
          <a:p>
            <a:pPr marL="3429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Complete </a:t>
            </a:r>
            <a:r>
              <a:rPr lang="en-US" sz="2000" b="1" dirty="0"/>
              <a:t>Past Papers</a:t>
            </a:r>
            <a:r>
              <a:rPr lang="en-US" sz="2000" dirty="0"/>
              <a:t> and get these marked. </a:t>
            </a:r>
            <a:endParaRPr lang="en-US" sz="2000" dirty="0">
              <a:ea typeface="Calibri"/>
              <a:cs typeface="Calibri"/>
            </a:endParaRPr>
          </a:p>
          <a:p>
            <a:pPr marL="3429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Look at the </a:t>
            </a:r>
            <a:r>
              <a:rPr lang="en-US" sz="2000" b="1" dirty="0"/>
              <a:t>mark allocation</a:t>
            </a:r>
            <a:r>
              <a:rPr lang="en-US" sz="2000" dirty="0"/>
              <a:t> for an answer. </a:t>
            </a:r>
            <a:endParaRPr lang="en-US" sz="2000">
              <a:ea typeface="Calibri"/>
              <a:cs typeface="Calibri"/>
            </a:endParaRPr>
          </a:p>
          <a:p>
            <a:pPr marL="3429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Continually revise your </a:t>
            </a:r>
            <a:r>
              <a:rPr lang="en-US" sz="2000" b="1" dirty="0"/>
              <a:t>nutrition </a:t>
            </a:r>
            <a:r>
              <a:rPr lang="en-US" sz="2000" dirty="0"/>
              <a:t>work,  you need to know this inside out to answer these questions.</a:t>
            </a:r>
            <a:endParaRPr lang="en-US" sz="2000" dirty="0">
              <a:ea typeface="Calibri"/>
              <a:cs typeface="Calibri"/>
            </a:endParaRPr>
          </a:p>
          <a:p>
            <a:pPr marL="34290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Attend </a:t>
            </a:r>
            <a:r>
              <a:rPr lang="en-US" sz="2000" b="1" dirty="0"/>
              <a:t>Study Support</a:t>
            </a:r>
            <a:r>
              <a:rPr lang="en-US" sz="2000" dirty="0"/>
              <a:t> on a Wednesday in HE 15:20-16:20. </a:t>
            </a:r>
            <a:r>
              <a:rPr lang="en-US" sz="2200" dirty="0"/>
              <a:t>  </a:t>
            </a:r>
            <a:endParaRPr lang="en-US" sz="2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9536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025EFD5-738C-41B9-87FE-0C00E211B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43E1AF-34EA-E095-C049-BCB4DAA689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799" r="7034" b="1"/>
          <a:stretch/>
        </p:blipFill>
        <p:spPr>
          <a:xfrm>
            <a:off x="858284" y="1165109"/>
            <a:ext cx="4261337" cy="435133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3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7349" y="542680"/>
            <a:ext cx="5216303" cy="53973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u="sng" kern="1200" dirty="0">
                <a:latin typeface="+mj-lt"/>
                <a:ea typeface="+mj-ea"/>
                <a:cs typeface="+mj-cs"/>
              </a:rPr>
              <a:t>HOW TO PASS -</a:t>
            </a:r>
            <a:endParaRPr lang="en-US" sz="4400" dirty="0"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 </a:t>
            </a:r>
            <a:r>
              <a:rPr lang="en-US" sz="4400" kern="1200" dirty="0">
                <a:latin typeface="+mj-lt"/>
                <a:ea typeface="+mj-ea"/>
                <a:cs typeface="+mj-cs"/>
              </a:rPr>
              <a:t>Assignment</a:t>
            </a:r>
            <a:endParaRPr lang="en-US" sz="4400" dirty="0">
              <a:ea typeface="Calibri"/>
              <a:cs typeface="Calibri"/>
            </a:endParaRPr>
          </a:p>
        </p:txBody>
      </p:sp>
      <p:sp>
        <p:nvSpPr>
          <p:cNvPr id="947" name="TextBox 946">
            <a:extLst>
              <a:ext uri="{FF2B5EF4-FFF2-40B4-BE49-F238E27FC236}">
                <a16:creationId xmlns:a16="http://schemas.microsoft.com/office/drawing/2014/main" id="{8CBDDBAB-3967-8249-0BF3-0055AF9AE4B0}"/>
              </a:ext>
            </a:extLst>
          </p:cNvPr>
          <p:cNvSpPr txBox="1"/>
          <p:nvPr/>
        </p:nvSpPr>
        <p:spPr>
          <a:xfrm>
            <a:off x="5715981" y="671202"/>
            <a:ext cx="5539202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lvl="0" indent="-228600" rtl="0">
              <a:buFont typeface=""/>
              <a:buChar char="•"/>
            </a:pPr>
            <a:r>
              <a:rPr lang="en-GB" sz="3200" baseline="0" dirty="0">
                <a:solidFill>
                  <a:srgbClr val="444444"/>
                </a:solidFill>
                <a:latin typeface="Calibri"/>
                <a:ea typeface="Arial"/>
                <a:cs typeface="Arial"/>
              </a:rPr>
              <a:t>Meet the deadlines issued by the teacher for each section. </a:t>
            </a:r>
            <a:r>
              <a:rPr lang="en-US" sz="3200" baseline="0" dirty="0">
                <a:solidFill>
                  <a:srgbClr val="444444"/>
                </a:solidFill>
                <a:latin typeface="Calibri"/>
                <a:ea typeface="Arial"/>
                <a:cs typeface="Arial"/>
              </a:rPr>
              <a:t>​</a:t>
            </a:r>
            <a:r>
              <a:rPr lang="en-US" sz="3200" dirty="0">
                <a:solidFill>
                  <a:srgbClr val="444444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indent="-228600">
              <a:buFont typeface=""/>
              <a:buChar char="•"/>
            </a:pPr>
            <a:endParaRPr lang="en-US" sz="3200" dirty="0">
              <a:solidFill>
                <a:srgbClr val="444444"/>
              </a:solidFill>
              <a:latin typeface="Calibri"/>
              <a:ea typeface="Arial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en-US" sz="3200" dirty="0">
                <a:solidFill>
                  <a:srgbClr val="444444"/>
                </a:solidFill>
                <a:latin typeface="Calibri"/>
                <a:cs typeface="Arial"/>
              </a:rPr>
              <a:t>Use the time effectively in class. Plan beforehand what you are going to achieve in the double period to meet your own deadlines. </a:t>
            </a:r>
            <a:endParaRPr lang="en-US" dirty="0"/>
          </a:p>
          <a:p>
            <a:pPr marL="228600" indent="-228600">
              <a:buFont typeface=""/>
              <a:buChar char="•"/>
            </a:pPr>
            <a:endParaRPr lang="en-US" sz="3200" dirty="0">
              <a:solidFill>
                <a:srgbClr val="444444"/>
              </a:solidFill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en-US" sz="3200" dirty="0">
                <a:solidFill>
                  <a:srgbClr val="444444"/>
                </a:solidFill>
                <a:ea typeface="Calibri" panose="020F0502020204030204"/>
                <a:cs typeface="Calibri"/>
              </a:rPr>
              <a:t>Assignment will be completed by end of February. </a:t>
            </a:r>
            <a:endParaRPr lang="en-US" sz="3200" dirty="0">
              <a:solidFill>
                <a:srgbClr val="444444"/>
              </a:solidFill>
              <a:ea typeface="Calibri" panose="020F050202020403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5313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7BDD930-0E65-490A-9CE5-554C357C4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12C67-99A1-4956-8F68-1846C2177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04672" y="457200"/>
            <a:ext cx="10579398" cy="12994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u="sng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Revision </a:t>
            </a:r>
          </a:p>
        </p:txBody>
      </p:sp>
      <p:sp>
        <p:nvSpPr>
          <p:cNvPr id="7" name="Rectangle 6"/>
          <p:cNvSpPr/>
          <p:nvPr/>
        </p:nvSpPr>
        <p:spPr>
          <a:xfrm>
            <a:off x="2703022" y="1102136"/>
            <a:ext cx="5029200" cy="3227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  <a:hlinkClick r:id="rId3"/>
              </a:rPr>
              <a:t>https://online.clickview.co.uk/libraries/categories/36254447/health-and-food-technology?sort=productionyear</a:t>
            </a:r>
            <a:endParaRPr lang="en-US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69E5994-073E-4708-B3E6-43BFED0CE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381784" y="4178643"/>
            <a:ext cx="3061444" cy="2297267"/>
            <a:chOff x="-305" y="-1"/>
            <a:chExt cx="3832880" cy="287613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32F818D-9087-4691-AABA-465619A0C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8B7668A-5C96-4FB9-BFA9-38094EB87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4F95BD-8661-4C45-94E3-CF3159BF4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85BBF8A-E2FB-47F6-A60F-4FB855D50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22576" t="55280" r="60452" b="21875"/>
          <a:stretch/>
        </p:blipFill>
        <p:spPr>
          <a:xfrm>
            <a:off x="437705" y="1716277"/>
            <a:ext cx="1734850" cy="169333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D81D498-EAA8-40F3-8230-AE4DEDA38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906190" y="0"/>
            <a:ext cx="3282247" cy="2837712"/>
            <a:chOff x="-305" y="-4155"/>
            <a:chExt cx="2514948" cy="2174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62F2402-5879-41A3-ACEC-6D2811BA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BD41895-A230-4959-97BA-80F516383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670BD54-10A6-4092-9E32-647B2F870D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C2B9A82-4826-4BF4-A16E-0B005FE76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6131604-C13E-BA3D-C76C-ACC96D923E40}"/>
              </a:ext>
            </a:extLst>
          </p:cNvPr>
          <p:cNvSpPr txBox="1"/>
          <p:nvPr/>
        </p:nvSpPr>
        <p:spPr>
          <a:xfrm>
            <a:off x="3454487" y="3789087"/>
            <a:ext cx="7100454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endParaRPr lang="en-US" sz="2800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ea typeface="Calibri"/>
                <a:cs typeface="Calibri"/>
              </a:rPr>
              <a:t>Class PowerPoints are uploaded onto TEAMS </a:t>
            </a:r>
          </a:p>
          <a:p>
            <a:pPr marL="342900" indent="-342900">
              <a:buFont typeface="Arial"/>
              <a:buChar char="•"/>
            </a:pPr>
            <a:endParaRPr lang="en-US" sz="2800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ea typeface="Calibri"/>
                <a:cs typeface="Calibri"/>
              </a:rPr>
              <a:t>Past Paper questions on the QS website. </a:t>
            </a:r>
          </a:p>
        </p:txBody>
      </p:sp>
    </p:spTree>
    <p:extLst>
      <p:ext uri="{BB962C8B-B14F-4D97-AF65-F5344CB8AC3E}">
        <p14:creationId xmlns:p14="http://schemas.microsoft.com/office/powerpoint/2010/main" val="156791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89C5E17-24D0-4696-A3C5-A2261FB45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29B58F-2358-44CC-ACE5-EF1BD3C6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4" name="Rectangle 3"/>
          <p:cNvSpPr/>
          <p:nvPr/>
        </p:nvSpPr>
        <p:spPr>
          <a:xfrm>
            <a:off x="804672" y="1243013"/>
            <a:ext cx="3855720" cy="4371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u="sng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How can you support your child. 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DA5303-A1AF-4830-806C-51FCD9618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97348" y="5285"/>
            <a:ext cx="7294653" cy="6858000"/>
            <a:chOff x="4897348" y="-5799"/>
            <a:chExt cx="7294653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FAAA8C8-4EB7-45F1-BF24-3EF0F4DC4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97348" y="-5798"/>
              <a:ext cx="7294652" cy="6857999"/>
            </a:xfrm>
            <a:custGeom>
              <a:avLst/>
              <a:gdLst>
                <a:gd name="connsiteX0" fmla="*/ 7294652 w 7294652"/>
                <a:gd name="connsiteY0" fmla="*/ 6063030 h 6857999"/>
                <a:gd name="connsiteX1" fmla="*/ 7294652 w 7294652"/>
                <a:gd name="connsiteY1" fmla="*/ 6857999 h 6857999"/>
                <a:gd name="connsiteX2" fmla="*/ 6248575 w 7294652"/>
                <a:gd name="connsiteY2" fmla="*/ 6857999 h 6857999"/>
                <a:gd name="connsiteX3" fmla="*/ 6477898 w 7294652"/>
                <a:gd name="connsiteY3" fmla="*/ 6700973 h 6857999"/>
                <a:gd name="connsiteX4" fmla="*/ 6647884 w 7294652"/>
                <a:gd name="connsiteY4" fmla="*/ 6572752 h 6857999"/>
                <a:gd name="connsiteX5" fmla="*/ 6817698 w 7294652"/>
                <a:gd name="connsiteY5" fmla="*/ 6440235 h 6857999"/>
                <a:gd name="connsiteX6" fmla="*/ 7161451 w 7294652"/>
                <a:gd name="connsiteY6" fmla="*/ 6165232 h 6857999"/>
                <a:gd name="connsiteX7" fmla="*/ 1673436 w 7294652"/>
                <a:gd name="connsiteY7" fmla="*/ 0 h 6857999"/>
                <a:gd name="connsiteX8" fmla="*/ 2394951 w 7294652"/>
                <a:gd name="connsiteY8" fmla="*/ 0 h 6857999"/>
                <a:gd name="connsiteX9" fmla="*/ 2244659 w 7294652"/>
                <a:gd name="connsiteY9" fmla="*/ 100763 h 6857999"/>
                <a:gd name="connsiteX10" fmla="*/ 1743903 w 7294652"/>
                <a:gd name="connsiteY10" fmla="*/ 498975 h 6857999"/>
                <a:gd name="connsiteX11" fmla="*/ 1163821 w 7294652"/>
                <a:gd name="connsiteY11" fmla="*/ 1121514 h 6857999"/>
                <a:gd name="connsiteX12" fmla="*/ 704911 w 7294652"/>
                <a:gd name="connsiteY12" fmla="*/ 1837036 h 6857999"/>
                <a:gd name="connsiteX13" fmla="*/ 393472 w 7294652"/>
                <a:gd name="connsiteY13" fmla="*/ 2627669 h 6857999"/>
                <a:gd name="connsiteX14" fmla="*/ 280032 w 7294652"/>
                <a:gd name="connsiteY14" fmla="*/ 3472097 h 6857999"/>
                <a:gd name="connsiteX15" fmla="*/ 327813 w 7294652"/>
                <a:gd name="connsiteY15" fmla="*/ 3884602 h 6857999"/>
                <a:gd name="connsiteX16" fmla="*/ 469096 w 7294652"/>
                <a:gd name="connsiteY16" fmla="*/ 4270809 h 6857999"/>
                <a:gd name="connsiteX17" fmla="*/ 567581 w 7294652"/>
                <a:gd name="connsiteY17" fmla="*/ 4452482 h 6857999"/>
                <a:gd name="connsiteX18" fmla="*/ 680677 w 7294652"/>
                <a:gd name="connsiteY18" fmla="*/ 4628484 h 6857999"/>
                <a:gd name="connsiteX19" fmla="*/ 941928 w 7294652"/>
                <a:gd name="connsiteY19" fmla="*/ 4968628 h 6857999"/>
                <a:gd name="connsiteX20" fmla="*/ 1224665 w 7294652"/>
                <a:gd name="connsiteY20" fmla="*/ 5311349 h 6857999"/>
                <a:gd name="connsiteX21" fmla="*/ 1365259 w 7294652"/>
                <a:gd name="connsiteY21" fmla="*/ 5490273 h 6857999"/>
                <a:gd name="connsiteX22" fmla="*/ 1432808 w 7294652"/>
                <a:gd name="connsiteY22" fmla="*/ 5577931 h 6857999"/>
                <a:gd name="connsiteX23" fmla="*/ 1498980 w 7294652"/>
                <a:gd name="connsiteY23" fmla="*/ 5662148 h 6857999"/>
                <a:gd name="connsiteX24" fmla="*/ 2067548 w 7294652"/>
                <a:gd name="connsiteY24" fmla="*/ 6283312 h 6857999"/>
                <a:gd name="connsiteX25" fmla="*/ 2369879 w 7294652"/>
                <a:gd name="connsiteY25" fmla="*/ 6562782 h 6857999"/>
                <a:gd name="connsiteX26" fmla="*/ 2686645 w 7294652"/>
                <a:gd name="connsiteY26" fmla="*/ 6820598 h 6857999"/>
                <a:gd name="connsiteX27" fmla="*/ 2738907 w 7294652"/>
                <a:gd name="connsiteY27" fmla="*/ 6857999 h 6857999"/>
                <a:gd name="connsiteX28" fmla="*/ 1731787 w 7294652"/>
                <a:gd name="connsiteY28" fmla="*/ 6857999 h 6857999"/>
                <a:gd name="connsiteX29" fmla="*/ 1607949 w 7294652"/>
                <a:gd name="connsiteY29" fmla="*/ 6732770 h 6857999"/>
                <a:gd name="connsiteX30" fmla="*/ 1309057 w 7294652"/>
                <a:gd name="connsiteY30" fmla="*/ 6370109 h 6857999"/>
                <a:gd name="connsiteX31" fmla="*/ 1048147 w 7294652"/>
                <a:gd name="connsiteY31" fmla="*/ 5986138 h 6857999"/>
                <a:gd name="connsiteX32" fmla="*/ 987131 w 7294652"/>
                <a:gd name="connsiteY32" fmla="*/ 5888512 h 6857999"/>
                <a:gd name="connsiteX33" fmla="*/ 928866 w 7294652"/>
                <a:gd name="connsiteY33" fmla="*/ 5793463 h 6857999"/>
                <a:gd name="connsiteX34" fmla="*/ 813708 w 7294652"/>
                <a:gd name="connsiteY34" fmla="*/ 5609556 h 6857999"/>
                <a:gd name="connsiteX35" fmla="*/ 574972 w 7294652"/>
                <a:gd name="connsiteY35" fmla="*/ 5231598 h 6857999"/>
                <a:gd name="connsiteX36" fmla="*/ 342424 w 7294652"/>
                <a:gd name="connsiteY36" fmla="*/ 4834048 h 6857999"/>
                <a:gd name="connsiteX37" fmla="*/ 237579 w 7294652"/>
                <a:gd name="connsiteY37" fmla="*/ 4623500 h 6857999"/>
                <a:gd name="connsiteX38" fmla="*/ 148373 w 7294652"/>
                <a:gd name="connsiteY38" fmla="*/ 4404356 h 6857999"/>
                <a:gd name="connsiteX39" fmla="*/ 79623 w 7294652"/>
                <a:gd name="connsiteY39" fmla="*/ 4175762 h 6857999"/>
                <a:gd name="connsiteX40" fmla="*/ 54185 w 7294652"/>
                <a:gd name="connsiteY40" fmla="*/ 4059229 h 6857999"/>
                <a:gd name="connsiteX41" fmla="*/ 43013 w 7294652"/>
                <a:gd name="connsiteY41" fmla="*/ 4000790 h 6857999"/>
                <a:gd name="connsiteX42" fmla="*/ 33734 w 7294652"/>
                <a:gd name="connsiteY42" fmla="*/ 3942180 h 6857999"/>
                <a:gd name="connsiteX43" fmla="*/ 45 w 7294652"/>
                <a:gd name="connsiteY43" fmla="*/ 3472097 h 6857999"/>
                <a:gd name="connsiteX44" fmla="*/ 95436 w 7294652"/>
                <a:gd name="connsiteY44" fmla="*/ 2557372 h 6857999"/>
                <a:gd name="connsiteX45" fmla="*/ 382126 w 7294652"/>
                <a:gd name="connsiteY45" fmla="*/ 1680799 h 6857999"/>
                <a:gd name="connsiteX46" fmla="*/ 1457043 w 7294652"/>
                <a:gd name="connsiteY46" fmla="*/ 192176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294652" h="6857999">
                  <a:moveTo>
                    <a:pt x="7294652" y="6063030"/>
                  </a:moveTo>
                  <a:lnTo>
                    <a:pt x="7294652" y="6857999"/>
                  </a:lnTo>
                  <a:lnTo>
                    <a:pt x="6248575" y="6857999"/>
                  </a:lnTo>
                  <a:lnTo>
                    <a:pt x="6477898" y="6700973"/>
                  </a:lnTo>
                  <a:cubicBezTo>
                    <a:pt x="6534790" y="6659378"/>
                    <a:pt x="6591336" y="6616237"/>
                    <a:pt x="6647884" y="6572752"/>
                  </a:cubicBezTo>
                  <a:cubicBezTo>
                    <a:pt x="6704432" y="6529268"/>
                    <a:pt x="6761151" y="6485095"/>
                    <a:pt x="6817698" y="6440235"/>
                  </a:cubicBezTo>
                  <a:lnTo>
                    <a:pt x="7161451" y="6165232"/>
                  </a:lnTo>
                  <a:close/>
                  <a:moveTo>
                    <a:pt x="1673436" y="0"/>
                  </a:moveTo>
                  <a:lnTo>
                    <a:pt x="2394951" y="0"/>
                  </a:lnTo>
                  <a:lnTo>
                    <a:pt x="2244659" y="100763"/>
                  </a:lnTo>
                  <a:cubicBezTo>
                    <a:pt x="2071051" y="224086"/>
                    <a:pt x="1903860" y="356975"/>
                    <a:pt x="1743903" y="498975"/>
                  </a:cubicBezTo>
                  <a:cubicBezTo>
                    <a:pt x="1533218" y="689638"/>
                    <a:pt x="1339146" y="897902"/>
                    <a:pt x="1163821" y="1121514"/>
                  </a:cubicBezTo>
                  <a:cubicBezTo>
                    <a:pt x="988284" y="1344764"/>
                    <a:pt x="834608" y="1584376"/>
                    <a:pt x="704911" y="1837036"/>
                  </a:cubicBezTo>
                  <a:cubicBezTo>
                    <a:pt x="573950" y="2089059"/>
                    <a:pt x="469577" y="2354041"/>
                    <a:pt x="393472" y="2627669"/>
                  </a:cubicBezTo>
                  <a:cubicBezTo>
                    <a:pt x="318269" y="2902842"/>
                    <a:pt x="280119" y="3186833"/>
                    <a:pt x="280032" y="3472097"/>
                  </a:cubicBezTo>
                  <a:cubicBezTo>
                    <a:pt x="280349" y="3610956"/>
                    <a:pt x="296380" y="3749334"/>
                    <a:pt x="327813" y="3884602"/>
                  </a:cubicBezTo>
                  <a:cubicBezTo>
                    <a:pt x="360878" y="4018046"/>
                    <a:pt x="408244" y="4147540"/>
                    <a:pt x="469096" y="4270809"/>
                  </a:cubicBezTo>
                  <a:cubicBezTo>
                    <a:pt x="499175" y="4332511"/>
                    <a:pt x="532347" y="4393012"/>
                    <a:pt x="567581" y="4452482"/>
                  </a:cubicBezTo>
                  <a:cubicBezTo>
                    <a:pt x="602815" y="4511953"/>
                    <a:pt x="641144" y="4570562"/>
                    <a:pt x="680677" y="4628484"/>
                  </a:cubicBezTo>
                  <a:cubicBezTo>
                    <a:pt x="760771" y="4743985"/>
                    <a:pt x="849802" y="4856048"/>
                    <a:pt x="941928" y="4968628"/>
                  </a:cubicBezTo>
                  <a:cubicBezTo>
                    <a:pt x="1034055" y="5081206"/>
                    <a:pt x="1130994" y="5193958"/>
                    <a:pt x="1224665" y="5311349"/>
                  </a:cubicBezTo>
                  <a:cubicBezTo>
                    <a:pt x="1271987" y="5369787"/>
                    <a:pt x="1318853" y="5429429"/>
                    <a:pt x="1365259" y="5490273"/>
                  </a:cubicBezTo>
                  <a:lnTo>
                    <a:pt x="1432808" y="5577931"/>
                  </a:lnTo>
                  <a:cubicBezTo>
                    <a:pt x="1454979" y="5605947"/>
                    <a:pt x="1476121" y="5634821"/>
                    <a:pt x="1498980" y="5662148"/>
                  </a:cubicBezTo>
                  <a:cubicBezTo>
                    <a:pt x="1676323" y="5880038"/>
                    <a:pt x="1866158" y="6087441"/>
                    <a:pt x="2067548" y="6283312"/>
                  </a:cubicBezTo>
                  <a:cubicBezTo>
                    <a:pt x="2166203" y="6379907"/>
                    <a:pt x="2266974" y="6473064"/>
                    <a:pt x="2369879" y="6562782"/>
                  </a:cubicBezTo>
                  <a:cubicBezTo>
                    <a:pt x="2473005" y="6652331"/>
                    <a:pt x="2577677" y="6738957"/>
                    <a:pt x="2686645" y="6820598"/>
                  </a:cubicBezTo>
                  <a:lnTo>
                    <a:pt x="2738907" y="6857999"/>
                  </a:lnTo>
                  <a:lnTo>
                    <a:pt x="1731787" y="6857999"/>
                  </a:lnTo>
                  <a:lnTo>
                    <a:pt x="1607949" y="6732770"/>
                  </a:lnTo>
                  <a:cubicBezTo>
                    <a:pt x="1501232" y="6617903"/>
                    <a:pt x="1401421" y="6496799"/>
                    <a:pt x="1309057" y="6370109"/>
                  </a:cubicBezTo>
                  <a:cubicBezTo>
                    <a:pt x="1217103" y="6244469"/>
                    <a:pt x="1129618" y="6116590"/>
                    <a:pt x="1048147" y="5986138"/>
                  </a:cubicBezTo>
                  <a:cubicBezTo>
                    <a:pt x="1027179" y="5953825"/>
                    <a:pt x="1007414" y="5920996"/>
                    <a:pt x="987131" y="5888512"/>
                  </a:cubicBezTo>
                  <a:lnTo>
                    <a:pt x="928866" y="5793463"/>
                  </a:lnTo>
                  <a:cubicBezTo>
                    <a:pt x="891568" y="5732276"/>
                    <a:pt x="852725" y="5671260"/>
                    <a:pt x="813708" y="5609556"/>
                  </a:cubicBezTo>
                  <a:lnTo>
                    <a:pt x="574972" y="5231598"/>
                  </a:lnTo>
                  <a:cubicBezTo>
                    <a:pt x="495221" y="5103551"/>
                    <a:pt x="416158" y="4971549"/>
                    <a:pt x="342424" y="4834048"/>
                  </a:cubicBezTo>
                  <a:cubicBezTo>
                    <a:pt x="305641" y="4765298"/>
                    <a:pt x="270236" y="4695343"/>
                    <a:pt x="237579" y="4623500"/>
                  </a:cubicBezTo>
                  <a:cubicBezTo>
                    <a:pt x="204922" y="4551655"/>
                    <a:pt x="175187" y="4478607"/>
                    <a:pt x="148373" y="4404356"/>
                  </a:cubicBezTo>
                  <a:cubicBezTo>
                    <a:pt x="121561" y="4330107"/>
                    <a:pt x="99046" y="4252934"/>
                    <a:pt x="79623" y="4175762"/>
                  </a:cubicBezTo>
                  <a:cubicBezTo>
                    <a:pt x="70514" y="4136916"/>
                    <a:pt x="61577" y="4098245"/>
                    <a:pt x="54185" y="4059229"/>
                  </a:cubicBezTo>
                  <a:lnTo>
                    <a:pt x="43013" y="4000790"/>
                  </a:lnTo>
                  <a:lnTo>
                    <a:pt x="33734" y="3942180"/>
                  </a:lnTo>
                  <a:cubicBezTo>
                    <a:pt x="10461" y="3786581"/>
                    <a:pt x="-801" y="3629416"/>
                    <a:pt x="45" y="3472097"/>
                  </a:cubicBezTo>
                  <a:cubicBezTo>
                    <a:pt x="863" y="3164748"/>
                    <a:pt x="32824" y="2858275"/>
                    <a:pt x="95436" y="2557372"/>
                  </a:cubicBezTo>
                  <a:cubicBezTo>
                    <a:pt x="157549" y="2255281"/>
                    <a:pt x="253728" y="1961216"/>
                    <a:pt x="382126" y="1680799"/>
                  </a:cubicBezTo>
                  <a:cubicBezTo>
                    <a:pt x="639940" y="1120482"/>
                    <a:pt x="1015492" y="619117"/>
                    <a:pt x="1457043" y="1921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77FC097-E4F2-4A45-82E8-3808FA553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0650" y="-5799"/>
              <a:ext cx="7291350" cy="6858000"/>
            </a:xfrm>
            <a:custGeom>
              <a:avLst/>
              <a:gdLst>
                <a:gd name="connsiteX0" fmla="*/ 7291350 w 7291350"/>
                <a:gd name="connsiteY0" fmla="*/ 5718699 h 6858000"/>
                <a:gd name="connsiteX1" fmla="*/ 7291350 w 7291350"/>
                <a:gd name="connsiteY1" fmla="*/ 6806115 h 6858000"/>
                <a:gd name="connsiteX2" fmla="*/ 7224124 w 7291350"/>
                <a:gd name="connsiteY2" fmla="*/ 6858000 h 6858000"/>
                <a:gd name="connsiteX3" fmla="*/ 5607142 w 7291350"/>
                <a:gd name="connsiteY3" fmla="*/ 6858000 h 6858000"/>
                <a:gd name="connsiteX4" fmla="*/ 5736072 w 7291350"/>
                <a:gd name="connsiteY4" fmla="*/ 6801170 h 6858000"/>
                <a:gd name="connsiteX5" fmla="*/ 6949826 w 7291350"/>
                <a:gd name="connsiteY5" fmla="*/ 5983707 h 6858000"/>
                <a:gd name="connsiteX6" fmla="*/ 7220703 w 7291350"/>
                <a:gd name="connsiteY6" fmla="*/ 5773675 h 6858000"/>
                <a:gd name="connsiteX7" fmla="*/ 7218419 w 7291350"/>
                <a:gd name="connsiteY7" fmla="*/ 0 h 6858000"/>
                <a:gd name="connsiteX8" fmla="*/ 7291350 w 7291350"/>
                <a:gd name="connsiteY8" fmla="*/ 0 h 6858000"/>
                <a:gd name="connsiteX9" fmla="*/ 7291350 w 7291350"/>
                <a:gd name="connsiteY9" fmla="*/ 50138 h 6858000"/>
                <a:gd name="connsiteX10" fmla="*/ 1797607 w 7291350"/>
                <a:gd name="connsiteY10" fmla="*/ 0 h 6858000"/>
                <a:gd name="connsiteX11" fmla="*/ 3385676 w 7291350"/>
                <a:gd name="connsiteY11" fmla="*/ 0 h 6858000"/>
                <a:gd name="connsiteX12" fmla="*/ 3360567 w 7291350"/>
                <a:gd name="connsiteY12" fmla="*/ 11552 h 6858000"/>
                <a:gd name="connsiteX13" fmla="*/ 2267395 w 7291350"/>
                <a:gd name="connsiteY13" fmla="*/ 725831 h 6858000"/>
                <a:gd name="connsiteX14" fmla="*/ 1234074 w 7291350"/>
                <a:gd name="connsiteY14" fmla="*/ 2007171 h 6858000"/>
                <a:gd name="connsiteX15" fmla="*/ 859383 w 7291350"/>
                <a:gd name="connsiteY15" fmla="*/ 3498372 h 6858000"/>
                <a:gd name="connsiteX16" fmla="*/ 1479513 w 7291350"/>
                <a:gd name="connsiteY16" fmla="*/ 4883182 h 6858000"/>
                <a:gd name="connsiteX17" fmla="*/ 1791985 w 7291350"/>
                <a:gd name="connsiteY17" fmla="*/ 5322671 h 6858000"/>
                <a:gd name="connsiteX18" fmla="*/ 3397295 w 7291350"/>
                <a:gd name="connsiteY18" fmla="*/ 6784567 h 6858000"/>
                <a:gd name="connsiteX19" fmla="*/ 3590446 w 7291350"/>
                <a:gd name="connsiteY19" fmla="*/ 6858000 h 6858000"/>
                <a:gd name="connsiteX20" fmla="*/ 1970757 w 7291350"/>
                <a:gd name="connsiteY20" fmla="*/ 6858000 h 6858000"/>
                <a:gd name="connsiteX21" fmla="*/ 1735872 w 7291350"/>
                <a:gd name="connsiteY21" fmla="*/ 6627685 h 6858000"/>
                <a:gd name="connsiteX22" fmla="*/ 1080932 w 7291350"/>
                <a:gd name="connsiteY22" fmla="*/ 5805127 h 6858000"/>
                <a:gd name="connsiteX23" fmla="*/ 0 w 7291350"/>
                <a:gd name="connsiteY23" fmla="*/ 3498372 h 6858000"/>
                <a:gd name="connsiteX24" fmla="*/ 1708174 w 7291350"/>
                <a:gd name="connsiteY24" fmla="*/ 7330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91350" h="6858000">
                  <a:moveTo>
                    <a:pt x="7291350" y="5718699"/>
                  </a:moveTo>
                  <a:lnTo>
                    <a:pt x="7291350" y="6806115"/>
                  </a:lnTo>
                  <a:lnTo>
                    <a:pt x="7224124" y="6858000"/>
                  </a:lnTo>
                  <a:lnTo>
                    <a:pt x="5607142" y="6858000"/>
                  </a:lnTo>
                  <a:lnTo>
                    <a:pt x="5736072" y="6801170"/>
                  </a:lnTo>
                  <a:cubicBezTo>
                    <a:pt x="6122313" y="6616106"/>
                    <a:pt x="6503069" y="6332805"/>
                    <a:pt x="6949826" y="5983707"/>
                  </a:cubicBezTo>
                  <a:cubicBezTo>
                    <a:pt x="7041094" y="5912378"/>
                    <a:pt x="7132358" y="5842426"/>
                    <a:pt x="7220703" y="5773675"/>
                  </a:cubicBezTo>
                  <a:close/>
                  <a:moveTo>
                    <a:pt x="7218419" y="0"/>
                  </a:moveTo>
                  <a:lnTo>
                    <a:pt x="7291350" y="0"/>
                  </a:lnTo>
                  <a:lnTo>
                    <a:pt x="7291350" y="50138"/>
                  </a:lnTo>
                  <a:close/>
                  <a:moveTo>
                    <a:pt x="1797607" y="0"/>
                  </a:moveTo>
                  <a:lnTo>
                    <a:pt x="3385676" y="0"/>
                  </a:lnTo>
                  <a:lnTo>
                    <a:pt x="3360567" y="11552"/>
                  </a:lnTo>
                  <a:cubicBezTo>
                    <a:pt x="2968013" y="202286"/>
                    <a:pt x="2600620" y="442170"/>
                    <a:pt x="2267395" y="725831"/>
                  </a:cubicBezTo>
                  <a:cubicBezTo>
                    <a:pt x="1824986" y="1104820"/>
                    <a:pt x="1477279" y="1536057"/>
                    <a:pt x="1234074" y="2007171"/>
                  </a:cubicBezTo>
                  <a:cubicBezTo>
                    <a:pt x="985368" y="2488770"/>
                    <a:pt x="859383" y="2990476"/>
                    <a:pt x="859383" y="3498372"/>
                  </a:cubicBezTo>
                  <a:cubicBezTo>
                    <a:pt x="859383" y="4010222"/>
                    <a:pt x="1060651" y="4308942"/>
                    <a:pt x="1479513" y="4883182"/>
                  </a:cubicBezTo>
                  <a:cubicBezTo>
                    <a:pt x="1580577" y="5021714"/>
                    <a:pt x="1685078" y="5164888"/>
                    <a:pt x="1791985" y="5322671"/>
                  </a:cubicBezTo>
                  <a:cubicBezTo>
                    <a:pt x="2283419" y="6046950"/>
                    <a:pt x="2796809" y="6521439"/>
                    <a:pt x="3397295" y="6784567"/>
                  </a:cubicBezTo>
                  <a:lnTo>
                    <a:pt x="3590446" y="6858000"/>
                  </a:lnTo>
                  <a:lnTo>
                    <a:pt x="1970757" y="6858000"/>
                  </a:lnTo>
                  <a:lnTo>
                    <a:pt x="1735872" y="6627685"/>
                  </a:lnTo>
                  <a:cubicBezTo>
                    <a:pt x="1502484" y="6382823"/>
                    <a:pt x="1285774" y="6107254"/>
                    <a:pt x="1080932" y="5805127"/>
                  </a:cubicBezTo>
                  <a:cubicBezTo>
                    <a:pt x="556365" y="5032027"/>
                    <a:pt x="0" y="4501616"/>
                    <a:pt x="0" y="3498372"/>
                  </a:cubicBezTo>
                  <a:cubicBezTo>
                    <a:pt x="0" y="2160829"/>
                    <a:pt x="685186" y="949872"/>
                    <a:pt x="1708174" y="7330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DF88B0-FA8A-47F5-8EAC-1880B1A51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22894" y="-5799"/>
              <a:ext cx="7269107" cy="6858000"/>
            </a:xfrm>
            <a:custGeom>
              <a:avLst/>
              <a:gdLst>
                <a:gd name="connsiteX0" fmla="*/ 7269107 w 7269107"/>
                <a:gd name="connsiteY0" fmla="*/ 5518449 h 6858000"/>
                <a:gd name="connsiteX1" fmla="*/ 7269107 w 7269107"/>
                <a:gd name="connsiteY1" fmla="*/ 6823281 h 6858000"/>
                <a:gd name="connsiteX2" fmla="*/ 7224122 w 7269107"/>
                <a:gd name="connsiteY2" fmla="*/ 6858000 h 6858000"/>
                <a:gd name="connsiteX3" fmla="*/ 4927054 w 7269107"/>
                <a:gd name="connsiteY3" fmla="*/ 6858000 h 6858000"/>
                <a:gd name="connsiteX4" fmla="*/ 4982167 w 7269107"/>
                <a:gd name="connsiteY4" fmla="*/ 6852876 h 6858000"/>
                <a:gd name="connsiteX5" fmla="*/ 5743768 w 7269107"/>
                <a:gd name="connsiteY5" fmla="*/ 6606245 h 6858000"/>
                <a:gd name="connsiteX6" fmla="*/ 6843778 w 7269107"/>
                <a:gd name="connsiteY6" fmla="*/ 5848440 h 6858000"/>
                <a:gd name="connsiteX7" fmla="*/ 7115515 w 7269107"/>
                <a:gd name="connsiteY7" fmla="*/ 5637891 h 6858000"/>
                <a:gd name="connsiteX8" fmla="*/ 6870111 w 7269107"/>
                <a:gd name="connsiteY8" fmla="*/ 0 h 6858000"/>
                <a:gd name="connsiteX9" fmla="*/ 7269107 w 7269107"/>
                <a:gd name="connsiteY9" fmla="*/ 0 h 6858000"/>
                <a:gd name="connsiteX10" fmla="*/ 7269107 w 7269107"/>
                <a:gd name="connsiteY10" fmla="*/ 243137 h 6858000"/>
                <a:gd name="connsiteX11" fmla="*/ 7089989 w 7269107"/>
                <a:gd name="connsiteY11" fmla="*/ 119955 h 6858000"/>
                <a:gd name="connsiteX12" fmla="*/ 6952948 w 7269107"/>
                <a:gd name="connsiteY12" fmla="*/ 41521 h 6858000"/>
                <a:gd name="connsiteX13" fmla="*/ 1797606 w 7269107"/>
                <a:gd name="connsiteY13" fmla="*/ 0 h 6858000"/>
                <a:gd name="connsiteX14" fmla="*/ 3815328 w 7269107"/>
                <a:gd name="connsiteY14" fmla="*/ 0 h 6858000"/>
                <a:gd name="connsiteX15" fmla="*/ 3627371 w 7269107"/>
                <a:gd name="connsiteY15" fmla="*/ 77142 h 6858000"/>
                <a:gd name="connsiteX16" fmla="*/ 2379115 w 7269107"/>
                <a:gd name="connsiteY16" fmla="*/ 856285 h 6858000"/>
                <a:gd name="connsiteX17" fmla="*/ 1386699 w 7269107"/>
                <a:gd name="connsiteY17" fmla="*/ 2086062 h 6858000"/>
                <a:gd name="connsiteX18" fmla="*/ 1031258 w 7269107"/>
                <a:gd name="connsiteY18" fmla="*/ 3498372 h 6858000"/>
                <a:gd name="connsiteX19" fmla="*/ 1618904 w 7269107"/>
                <a:gd name="connsiteY19" fmla="*/ 4781604 h 6858000"/>
                <a:gd name="connsiteX20" fmla="*/ 1934812 w 7269107"/>
                <a:gd name="connsiteY20" fmla="*/ 5225904 h 6858000"/>
                <a:gd name="connsiteX21" fmla="*/ 3140010 w 7269107"/>
                <a:gd name="connsiteY21" fmla="*/ 6456196 h 6858000"/>
                <a:gd name="connsiteX22" fmla="*/ 4281662 w 7269107"/>
                <a:gd name="connsiteY22" fmla="*/ 6843305 h 6858000"/>
                <a:gd name="connsiteX23" fmla="*/ 4449058 w 7269107"/>
                <a:gd name="connsiteY23" fmla="*/ 6858000 h 6858000"/>
                <a:gd name="connsiteX24" fmla="*/ 1970756 w 7269107"/>
                <a:gd name="connsiteY24" fmla="*/ 6858000 h 6858000"/>
                <a:gd name="connsiteX25" fmla="*/ 1735871 w 7269107"/>
                <a:gd name="connsiteY25" fmla="*/ 6627685 h 6858000"/>
                <a:gd name="connsiteX26" fmla="*/ 1080930 w 7269107"/>
                <a:gd name="connsiteY26" fmla="*/ 5805127 h 6858000"/>
                <a:gd name="connsiteX27" fmla="*/ 0 w 7269107"/>
                <a:gd name="connsiteY27" fmla="*/ 3498372 h 6858000"/>
                <a:gd name="connsiteX28" fmla="*/ 1708172 w 7269107"/>
                <a:gd name="connsiteY28" fmla="*/ 7330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269107" h="6858000">
                  <a:moveTo>
                    <a:pt x="7269107" y="5518449"/>
                  </a:moveTo>
                  <a:lnTo>
                    <a:pt x="7269107" y="6823281"/>
                  </a:lnTo>
                  <a:lnTo>
                    <a:pt x="7224122" y="6858000"/>
                  </a:lnTo>
                  <a:lnTo>
                    <a:pt x="4927054" y="6858000"/>
                  </a:lnTo>
                  <a:lnTo>
                    <a:pt x="4982167" y="6852876"/>
                  </a:lnTo>
                  <a:cubicBezTo>
                    <a:pt x="5236517" y="6821036"/>
                    <a:pt x="5483373" y="6740566"/>
                    <a:pt x="5743768" y="6606245"/>
                  </a:cubicBezTo>
                  <a:cubicBezTo>
                    <a:pt x="6099551" y="6422337"/>
                    <a:pt x="6452586" y="6154209"/>
                    <a:pt x="6843778" y="5848440"/>
                  </a:cubicBezTo>
                  <a:cubicBezTo>
                    <a:pt x="6935559" y="5776768"/>
                    <a:pt x="7026997" y="5706642"/>
                    <a:pt x="7115515" y="5637891"/>
                  </a:cubicBezTo>
                  <a:close/>
                  <a:moveTo>
                    <a:pt x="6870111" y="0"/>
                  </a:moveTo>
                  <a:lnTo>
                    <a:pt x="7269107" y="0"/>
                  </a:lnTo>
                  <a:lnTo>
                    <a:pt x="7269107" y="243137"/>
                  </a:lnTo>
                  <a:lnTo>
                    <a:pt x="7089989" y="119955"/>
                  </a:lnTo>
                  <a:cubicBezTo>
                    <a:pt x="7045081" y="92581"/>
                    <a:pt x="6999384" y="66425"/>
                    <a:pt x="6952948" y="41521"/>
                  </a:cubicBezTo>
                  <a:close/>
                  <a:moveTo>
                    <a:pt x="1797606" y="0"/>
                  </a:moveTo>
                  <a:lnTo>
                    <a:pt x="3815328" y="0"/>
                  </a:lnTo>
                  <a:lnTo>
                    <a:pt x="3627371" y="77142"/>
                  </a:lnTo>
                  <a:cubicBezTo>
                    <a:pt x="3175548" y="273822"/>
                    <a:pt x="2754868" y="536281"/>
                    <a:pt x="2379115" y="856285"/>
                  </a:cubicBezTo>
                  <a:cubicBezTo>
                    <a:pt x="1959736" y="1215679"/>
                    <a:pt x="1616497" y="1640901"/>
                    <a:pt x="1386699" y="2086062"/>
                  </a:cubicBezTo>
                  <a:cubicBezTo>
                    <a:pt x="1151572" y="2543083"/>
                    <a:pt x="1031258" y="3018150"/>
                    <a:pt x="1031258" y="3498372"/>
                  </a:cubicBezTo>
                  <a:cubicBezTo>
                    <a:pt x="1031258" y="3957455"/>
                    <a:pt x="1211213" y="4223692"/>
                    <a:pt x="1618904" y="4781604"/>
                  </a:cubicBezTo>
                  <a:cubicBezTo>
                    <a:pt x="1720826" y="4921339"/>
                    <a:pt x="1826186" y="5065887"/>
                    <a:pt x="1934812" y="5225904"/>
                  </a:cubicBezTo>
                  <a:cubicBezTo>
                    <a:pt x="2318957" y="5792064"/>
                    <a:pt x="2713069" y="6194600"/>
                    <a:pt x="3140010" y="6456196"/>
                  </a:cubicBezTo>
                  <a:cubicBezTo>
                    <a:pt x="3479423" y="6664512"/>
                    <a:pt x="3855769" y="6792387"/>
                    <a:pt x="4281662" y="6843305"/>
                  </a:cubicBezTo>
                  <a:lnTo>
                    <a:pt x="4449058" y="6858000"/>
                  </a:lnTo>
                  <a:lnTo>
                    <a:pt x="1970756" y="6858000"/>
                  </a:lnTo>
                  <a:lnTo>
                    <a:pt x="1735871" y="6627685"/>
                  </a:lnTo>
                  <a:cubicBezTo>
                    <a:pt x="1502482" y="6382823"/>
                    <a:pt x="1285773" y="6107254"/>
                    <a:pt x="1080930" y="5805127"/>
                  </a:cubicBezTo>
                  <a:cubicBezTo>
                    <a:pt x="556364" y="5032027"/>
                    <a:pt x="0" y="4501616"/>
                    <a:pt x="0" y="3498372"/>
                  </a:cubicBezTo>
                  <a:cubicBezTo>
                    <a:pt x="0" y="2160829"/>
                    <a:pt x="685185" y="949872"/>
                    <a:pt x="1708172" y="7330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32812" y="1032987"/>
            <a:ext cx="4919108" cy="47920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Encourage attendance at Study Support (Every Tuesday 15:15-16:15)</a:t>
            </a:r>
            <a:endParaRPr lang="en-US" sz="28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Encourage attendance at the masterclass prior to the exam. </a:t>
            </a:r>
            <a:endParaRPr lang="en-US" sz="28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Encourage your child to revise little and often. </a:t>
            </a:r>
            <a:endParaRPr lang="en-US" sz="28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Get in direct contact with myself if you have any concerns. </a:t>
            </a:r>
            <a:endParaRPr lang="en-US" sz="2800" dirty="0">
              <a:solidFill>
                <a:schemeClr val="tx2"/>
              </a:solidFill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69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DF0FF5B0D2FE468A807B35402EAF77" ma:contentTypeVersion="8" ma:contentTypeDescription="Create a new document." ma:contentTypeScope="" ma:versionID="f6e634354b1cd0823c7acf1b7c55344e">
  <xsd:schema xmlns:xsd="http://www.w3.org/2001/XMLSchema" xmlns:xs="http://www.w3.org/2001/XMLSchema" xmlns:p="http://schemas.microsoft.com/office/2006/metadata/properties" xmlns:ns2="0aa597ff-a585-411d-a951-76dc7e880849" xmlns:ns3="fa6ed703-9984-4407-ad3a-3334bf7c20ab" targetNamespace="http://schemas.microsoft.com/office/2006/metadata/properties" ma:root="true" ma:fieldsID="10b3034c4d0339684623873006656406" ns2:_="" ns3:_="">
    <xsd:import namespace="0aa597ff-a585-411d-a951-76dc7e880849"/>
    <xsd:import namespace="fa6ed703-9984-4407-ad3a-3334bf7c20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a597ff-a585-411d-a951-76dc7e880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6ed703-9984-4407-ad3a-3334bf7c20a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98ABCF-113E-4781-800C-878209A2F6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329D9D-1A6B-4F2A-95F5-A445450D097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20018C9-E573-4DF1-BA66-D9EC812773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a597ff-a585-411d-a951-76dc7e880849"/>
    <ds:schemaRef ds:uri="fa6ed703-9984-4407-ad3a-3334bf7c20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364</Words>
  <Application>Microsoft Office PowerPoint</Application>
  <PresentationFormat>Widescreen</PresentationFormat>
  <Paragraphs>58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     </vt:lpstr>
      <vt:lpstr>PowerPoint Presentation</vt:lpstr>
      <vt:lpstr>Examples – short answers (state, name, identify, give)</vt:lpstr>
      <vt:lpstr>Examples – detailed sentences (Describe) </vt:lpstr>
      <vt:lpstr>PowerPoint Presentation</vt:lpstr>
      <vt:lpstr>Component 2 – Assignment </vt:lpstr>
      <vt:lpstr>     Assignment Breakdown </vt:lpstr>
      <vt:lpstr>HOW TO PASS - Question Paper </vt:lpstr>
      <vt:lpstr>PowerPoint Presentation</vt:lpstr>
      <vt:lpstr>PowerPoint Presentation</vt:lpstr>
      <vt:lpstr>PowerPoint Presentation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Pass</dc:title>
  <dc:creator>Susan Farquhar</dc:creator>
  <cp:lastModifiedBy>Susan Farquhar</cp:lastModifiedBy>
  <cp:revision>525</cp:revision>
  <cp:lastPrinted>2021-08-30T10:17:33Z</cp:lastPrinted>
  <dcterms:created xsi:type="dcterms:W3CDTF">2019-09-02T13:39:59Z</dcterms:created>
  <dcterms:modified xsi:type="dcterms:W3CDTF">2026-09-21T15:14:46Z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0x0101004CDF0FF5B0D2FE468A807B35402EAF77</vt:lpwstr>
  </property>
</Properties>
</file>