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56" r:id="rId2"/>
    <p:sldId id="268" r:id="rId3"/>
    <p:sldId id="279" r:id="rId4"/>
    <p:sldId id="271" r:id="rId5"/>
    <p:sldId id="263" r:id="rId6"/>
    <p:sldId id="275" r:id="rId7"/>
    <p:sldId id="277" r:id="rId8"/>
    <p:sldId id="276" r:id="rId9"/>
    <p:sldId id="278" r:id="rId10"/>
    <p:sldId id="274" r:id="rId11"/>
    <p:sldId id="264" r:id="rId12"/>
    <p:sldId id="258" r:id="rId13"/>
    <p:sldId id="260" r:id="rId14"/>
    <p:sldId id="265" r:id="rId15"/>
    <p:sldId id="272" r:id="rId16"/>
    <p:sldId id="270" r:id="rId17"/>
    <p:sldId id="269" r:id="rId18"/>
    <p:sldId id="273" r:id="rId19"/>
  </p:sldIdLst>
  <p:sldSz cx="9144000" cy="6858000" type="screen4x3"/>
  <p:notesSz cx="6889750" cy="9671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483553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598" y="0"/>
            <a:ext cx="2985558" cy="483553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r">
              <a:defRPr sz="1200"/>
            </a:lvl1pPr>
          </a:lstStyle>
          <a:p>
            <a:fld id="{DF88DE42-143F-453C-A3D3-EDB0BA7FEA26}" type="datetimeFigureOut">
              <a:rPr lang="en-GB" smtClean="0"/>
              <a:t>23/09/2026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85819"/>
            <a:ext cx="2985558" cy="483553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598" y="9185819"/>
            <a:ext cx="2985558" cy="483553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r">
              <a:defRPr sz="1200"/>
            </a:lvl1pPr>
          </a:lstStyle>
          <a:p>
            <a:fld id="{75DC80DC-3615-4F4E-A0B9-7EFA2B786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5266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.uk/url?sa=i&amp;rct=j&amp;q=&amp;esrc=s&amp;source=images&amp;cd=&amp;cad=rja&amp;uact=8&amp;docid=6N9HbPbqBRZdTM&amp;tbnid=Hezdqf4mbJJT8M:&amp;ved=0CAcQjRw&amp;url=https://blogs.glowscotland.org.uk/er/SNHGeographyWebsite/&amp;ei=jGgYVOGSPOig7Ab334DACg&amp;bvm=bv.75097201,d.ZGU&amp;psig=AFQjCNE9m5wNXPcRRRDUwgaUAeUTMyvn_g&amp;ust=141097216088162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.org.uk/pastpapers/findpastpaper.htm?subject=Geography&amp;searchText=&amp;level=N5&amp;includeMiVal=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533400"/>
            <a:ext cx="55626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National 5 Geography</a:t>
            </a:r>
          </a:p>
        </p:txBody>
      </p:sp>
      <p:pic>
        <p:nvPicPr>
          <p:cNvPr id="1028" name="Picture 4" descr="https://encrypted-tbn1.gstatic.com/images?q=tbn:ANd9GcQ8zPOyWN5gClm1QdAbULx8DFTE76GoVks2xFAQyn_t-3_9CcH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3885491" cy="388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8573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u="sng" dirty="0">
                <a:latin typeface="Arial Rounded MT Bold" panose="020F0704030504030204" pitchFamily="34" charset="0"/>
              </a:rPr>
              <a:t>National 5 – The course content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800600" cy="5032706"/>
          </a:xfrm>
        </p:spPr>
        <p:txBody>
          <a:bodyPr>
            <a:normAutofit/>
          </a:bodyPr>
          <a:lstStyle/>
          <a:p>
            <a:r>
              <a:rPr lang="en-GB" u="sng" dirty="0">
                <a:latin typeface="Arial Rounded MT Bold" panose="020F0704030504030204" pitchFamily="34" charset="0"/>
              </a:rPr>
              <a:t>Human Units</a:t>
            </a:r>
          </a:p>
          <a:p>
            <a:pPr lvl="1"/>
            <a:r>
              <a:rPr lang="en-GB" sz="28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Population</a:t>
            </a:r>
          </a:p>
          <a:p>
            <a:pPr lvl="1"/>
            <a:r>
              <a:rPr lang="en-GB" sz="2800" dirty="0">
                <a:latin typeface="Arial Rounded MT Bold" panose="020F0704030504030204" pitchFamily="34" charset="0"/>
              </a:rPr>
              <a:t>Urban landscapes</a:t>
            </a:r>
          </a:p>
          <a:p>
            <a:pPr lvl="1"/>
            <a:r>
              <a:rPr lang="en-GB" sz="2800" dirty="0">
                <a:latin typeface="Arial Rounded MT Bold" panose="020F0704030504030204" pitchFamily="34" charset="0"/>
              </a:rPr>
              <a:t>Rural landscapes</a:t>
            </a:r>
          </a:p>
          <a:p>
            <a:pPr lvl="1"/>
            <a:endParaRPr lang="en-GB" sz="2800" dirty="0">
              <a:latin typeface="Arial Rounded MT Bold" panose="020F0704030504030204" pitchFamily="34" charset="0"/>
            </a:endParaRPr>
          </a:p>
          <a:p>
            <a:r>
              <a:rPr lang="en-GB" u="sng" dirty="0">
                <a:latin typeface="Arial Rounded MT Bold" panose="020F0704030504030204" pitchFamily="34" charset="0"/>
              </a:rPr>
              <a:t>Physical Units</a:t>
            </a:r>
            <a:endParaRPr lang="en-GB" sz="2800" dirty="0">
              <a:latin typeface="Arial Rounded MT Bold" panose="020F0704030504030204" pitchFamily="34" charset="0"/>
            </a:endParaRPr>
          </a:p>
          <a:p>
            <a:pPr lvl="1"/>
            <a:r>
              <a:rPr lang="en-GB" sz="2800" dirty="0">
                <a:latin typeface="Arial Rounded MT Bold" panose="020F0704030504030204" pitchFamily="34" charset="0"/>
              </a:rPr>
              <a:t>Coastal landscapes</a:t>
            </a:r>
          </a:p>
          <a:p>
            <a:pPr lvl="1"/>
            <a:r>
              <a:rPr lang="en-GB" sz="2800" dirty="0">
                <a:latin typeface="Arial Rounded MT Bold" panose="020F0704030504030204" pitchFamily="34" charset="0"/>
              </a:rPr>
              <a:t>Glaciated landscapes</a:t>
            </a:r>
          </a:p>
          <a:p>
            <a:pPr lvl="1"/>
            <a:r>
              <a:rPr lang="en-GB" sz="2800" dirty="0">
                <a:latin typeface="Arial Rounded MT Bold" panose="020F0704030504030204" pitchFamily="34" charset="0"/>
              </a:rPr>
              <a:t>Weather</a:t>
            </a:r>
          </a:p>
          <a:p>
            <a:endParaRPr lang="en-GB" sz="28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GB" sz="2000" dirty="0">
              <a:latin typeface="Arial Rounded MT Bold" panose="020F07040305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65906"/>
          </a:xfrm>
        </p:spPr>
        <p:txBody>
          <a:bodyPr>
            <a:normAutofit/>
          </a:bodyPr>
          <a:lstStyle/>
          <a:p>
            <a:r>
              <a:rPr lang="en-GB" u="sng" dirty="0">
                <a:latin typeface="Arial Rounded MT Bold" panose="020F0704030504030204" pitchFamily="34" charset="0"/>
              </a:rPr>
              <a:t>Global Issues Units</a:t>
            </a:r>
          </a:p>
          <a:p>
            <a:pPr lvl="1"/>
            <a:r>
              <a:rPr lang="en-GB" sz="28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Health</a:t>
            </a:r>
          </a:p>
          <a:p>
            <a:pPr lvl="1"/>
            <a:r>
              <a:rPr lang="en-GB" sz="2800" dirty="0">
                <a:solidFill>
                  <a:srgbClr val="00B0F0"/>
                </a:solidFill>
                <a:latin typeface="Arial Rounded MT Bold" panose="020F0704030504030204" pitchFamily="34" charset="0"/>
              </a:rPr>
              <a:t>Climate Change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433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648E7-716D-3527-95A8-C2B3F6CC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Booklets/Resources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913ABE-6CFC-68C2-864D-4FB300E6F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215"/>
          <a:stretch>
            <a:fillRect/>
          </a:stretch>
        </p:blipFill>
        <p:spPr>
          <a:xfrm>
            <a:off x="228600" y="1416050"/>
            <a:ext cx="8018394" cy="42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88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There will be formal assessments at various points through the year to determine whether a pupil is National 4 or National 5.</a:t>
            </a:r>
          </a:p>
          <a:p>
            <a:endParaRPr lang="en-GB" dirty="0">
              <a:latin typeface="Arial Rounded MT Bold" panose="020F0704030504030204" pitchFamily="34" charset="0"/>
            </a:endParaRPr>
          </a:p>
          <a:p>
            <a:r>
              <a:rPr lang="en-GB" dirty="0">
                <a:latin typeface="Arial Rounded MT Bold" panose="020F0704030504030204" pitchFamily="34" charset="0"/>
              </a:rPr>
              <a:t>October Assessment – 2</a:t>
            </a:r>
            <a:r>
              <a:rPr lang="en-GB" baseline="30000" dirty="0">
                <a:latin typeface="Arial Rounded MT Bold" panose="020F0704030504030204" pitchFamily="34" charset="0"/>
              </a:rPr>
              <a:t>nd</a:t>
            </a:r>
            <a:r>
              <a:rPr lang="en-GB" dirty="0">
                <a:latin typeface="Arial Rounded MT Bold" panose="020F0704030504030204" pitchFamily="34" charset="0"/>
              </a:rPr>
              <a:t> last week of term (W/B 28</a:t>
            </a:r>
            <a:r>
              <a:rPr lang="en-GB" baseline="30000" dirty="0">
                <a:latin typeface="Arial Rounded MT Bold" panose="020F0704030504030204" pitchFamily="34" charset="0"/>
              </a:rPr>
              <a:t>th</a:t>
            </a:r>
            <a:r>
              <a:rPr lang="en-GB" dirty="0">
                <a:latin typeface="Arial Rounded MT Bold" panose="020F0704030504030204" pitchFamily="34" charset="0"/>
              </a:rPr>
              <a:t> Sept).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Prelim – January - course coverage up end of December.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2</a:t>
            </a:r>
            <a:r>
              <a:rPr lang="en-GB" baseline="30000" dirty="0">
                <a:latin typeface="Arial Rounded MT Bold" panose="020F0704030504030204" pitchFamily="34" charset="0"/>
              </a:rPr>
              <a:t>nd</a:t>
            </a:r>
            <a:r>
              <a:rPr lang="en-GB" dirty="0">
                <a:latin typeface="Arial Rounded MT Bold" panose="020F0704030504030204" pitchFamily="34" charset="0"/>
              </a:rPr>
              <a:t> Prelim- March/April assessing the whole course.</a:t>
            </a: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Arial Rounded MT Bold" panose="020F0704030504030204" pitchFamily="34" charset="0"/>
              </a:rPr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606213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The exam is 2 hours 20 minutes and is out of 80 marks (80% of overall grade).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Some questions ask pupils to </a:t>
            </a:r>
            <a:r>
              <a:rPr lang="en-GB" u="sng" dirty="0">
                <a:latin typeface="Arial Rounded MT Bold" panose="020F0704030504030204" pitchFamily="34" charset="0"/>
              </a:rPr>
              <a:t>describe</a:t>
            </a:r>
            <a:r>
              <a:rPr lang="en-GB" dirty="0">
                <a:latin typeface="Arial Rounded MT Bold" panose="020F0704030504030204" pitchFamily="34" charset="0"/>
              </a:rPr>
              <a:t> – where pupils are expected to state factual points. For example, describing trends on a map or graph. </a:t>
            </a:r>
            <a:r>
              <a:rPr lang="en-GB" sz="22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They must know some countries/places to get these marks – you can help by quizzing them.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Other questions ask pupils to </a:t>
            </a:r>
            <a:r>
              <a:rPr lang="en-GB" u="sng" dirty="0">
                <a:latin typeface="Arial Rounded MT Bold" panose="020F0704030504030204" pitchFamily="34" charset="0"/>
              </a:rPr>
              <a:t>explain</a:t>
            </a:r>
            <a:r>
              <a:rPr lang="en-GB" dirty="0">
                <a:latin typeface="Arial Rounded MT Bold" panose="020F0704030504030204" pitchFamily="34" charset="0"/>
              </a:rPr>
              <a:t>.  Explain questions require pupils to use their subject knowledge so say </a:t>
            </a:r>
            <a:r>
              <a:rPr lang="en-GB" u="sng" dirty="0">
                <a:latin typeface="Arial Rounded MT Bold" panose="020F0704030504030204" pitchFamily="34" charset="0"/>
              </a:rPr>
              <a:t>how</a:t>
            </a:r>
            <a:r>
              <a:rPr lang="en-GB" dirty="0">
                <a:latin typeface="Arial Rounded MT Bold" panose="020F0704030504030204" pitchFamily="34" charset="0"/>
              </a:rPr>
              <a:t> or </a:t>
            </a:r>
            <a:r>
              <a:rPr lang="en-GB" u="sng" dirty="0">
                <a:latin typeface="Arial Rounded MT Bold" panose="020F0704030504030204" pitchFamily="34" charset="0"/>
              </a:rPr>
              <a:t>why</a:t>
            </a:r>
            <a:r>
              <a:rPr lang="en-GB" dirty="0">
                <a:latin typeface="Arial Rounded MT Bold" panose="020F0704030504030204" pitchFamily="34" charset="0"/>
              </a:rPr>
              <a:t> things happen.</a:t>
            </a: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787" y="29496"/>
            <a:ext cx="8229600" cy="2104104"/>
          </a:xfrm>
        </p:spPr>
        <p:txBody>
          <a:bodyPr>
            <a:normAutofit/>
          </a:bodyPr>
          <a:lstStyle/>
          <a:p>
            <a:r>
              <a:rPr lang="en-GB" u="sng" dirty="0">
                <a:latin typeface="Arial Rounded MT Bold" panose="020F0704030504030204" pitchFamily="34" charset="0"/>
              </a:rPr>
              <a:t>Exam</a:t>
            </a:r>
            <a:br>
              <a:rPr lang="en-GB" u="sng" dirty="0">
                <a:latin typeface="Arial Rounded MT Bold" panose="020F0704030504030204" pitchFamily="34" charset="0"/>
              </a:rPr>
            </a:br>
            <a:br>
              <a:rPr lang="en-GB" u="sng" dirty="0">
                <a:latin typeface="Arial Rounded MT Bold" panose="020F0704030504030204" pitchFamily="34" charset="0"/>
              </a:rPr>
            </a:br>
            <a:endParaRPr lang="en-GB" u="sng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9AD6E8-AD77-795C-6674-044EF0AAC6DA}"/>
              </a:ext>
            </a:extLst>
          </p:cNvPr>
          <p:cNvSpPr txBox="1"/>
          <p:nvPr/>
        </p:nvSpPr>
        <p:spPr>
          <a:xfrm>
            <a:off x="685800" y="1095052"/>
            <a:ext cx="8111612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3200" u="sng" dirty="0">
                <a:latin typeface="Arial Rounded MT Bold" panose="020F0704030504030204" pitchFamily="34" charset="0"/>
              </a:rPr>
              <a:t>Thursday 6</a:t>
            </a:r>
            <a:r>
              <a:rPr lang="en-GB" sz="3200" u="sng" baseline="30000" dirty="0">
                <a:latin typeface="Arial Rounded MT Bold" panose="020F0704030504030204" pitchFamily="34" charset="0"/>
              </a:rPr>
              <a:t>th</a:t>
            </a:r>
            <a:r>
              <a:rPr lang="en-GB" sz="3200" u="sng" dirty="0">
                <a:latin typeface="Arial Rounded MT Bold" panose="020F0704030504030204" pitchFamily="34" charset="0"/>
              </a:rPr>
              <a:t> May 2027– 1pm-3.20pm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582907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Describe Question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BB0833-930C-18A3-6434-562275BE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17638"/>
            <a:ext cx="6553200" cy="497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1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B97ACB-3BE9-4F18-28FB-B064F389B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E2030B-D847-AC39-B8E7-2C0DDE720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E726E6-74CC-A7B5-0D58-70EAC7214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133600"/>
            <a:ext cx="84582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6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Describe Question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D5129E-8252-9E11-70EE-001C45E75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43000"/>
            <a:ext cx="7019925" cy="537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44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6C20F3-4356-2B96-3380-8F7C32ED6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02CCE5-16EF-13F1-ADDB-A3CD26E4B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CC39A-08A4-9DD5-3F9A-614A99A3E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98183"/>
            <a:ext cx="8287369" cy="355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99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440051"/>
            <a:ext cx="8941858" cy="617349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Explain the impact of malaria on a country   (4 marks)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0246" y="2970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Example of a N5 explain question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2035" y="2088778"/>
            <a:ext cx="8646023" cy="42358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4">
                <a:lumMod val="75000"/>
              </a:schemeClr>
            </a:solidFill>
          </a:ln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 3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People’s income may be so low that they cannot afford sufficient food and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so malnutrition and hunger can also be a problem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Font typeface="Wingdings 3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Crops may be left unharvested in the fields because farm workers are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too ill to gather them in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Font typeface="Wingdings 3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whole economy of a malaria affected country can suffer because of low productivity,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as much of the workforce is frequently off sick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Font typeface="Wingdings 3"/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Few tourists want to visit the country because of the threat from malaria,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further hitting the country economically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370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53000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Homework is a vital part of the course – pupils need to ensure they are doing it as routine.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majority of homework is in the form of targeted revision for timed questions, to help them get in the habit of revision and to give them exam practice.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Pupils should also be studying regularly at home and have a study timetable to keep things ‘ticking over’.  They should be studying their notes and practicing questions as part of a year long study plan.</a:t>
            </a:r>
          </a:p>
          <a:p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7730"/>
            <a:ext cx="8229600" cy="1143000"/>
          </a:xfrm>
        </p:spPr>
        <p:txBody>
          <a:bodyPr/>
          <a:lstStyle/>
          <a:p>
            <a:r>
              <a:rPr lang="en-GB" u="sng" dirty="0">
                <a:latin typeface="Arial Rounded MT Bold" panose="020F0704030504030204" pitchFamily="34" charset="0"/>
              </a:rPr>
              <a:t>Homework</a:t>
            </a:r>
          </a:p>
        </p:txBody>
      </p:sp>
    </p:spTree>
    <p:extLst>
      <p:ext uri="{BB962C8B-B14F-4D97-AF65-F5344CB8AC3E}">
        <p14:creationId xmlns:p14="http://schemas.microsoft.com/office/powerpoint/2010/main" val="582907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Pupils need to complete an assignment on a Geographical Issue worth 20 marks (20% of the overall grade).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We will begin the Assignment in November and pupils will sit their final write-up before the Christmas holidays.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This year the assignment will be research based on a Geographical topic.  Mr McCabe and I will guide them and let you know when we are starting this process.</a:t>
            </a:r>
          </a:p>
          <a:p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It is important to note that the assignment </a:t>
            </a:r>
            <a:r>
              <a:rPr lang="en-GB" u="sng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MUST be the pupil’s own work</a:t>
            </a: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.  We can guide them, give verbal feedback etc but the more work and time they put into it the better mark they will get.  </a:t>
            </a:r>
          </a:p>
          <a:p>
            <a:r>
              <a:rPr lang="en-GB" sz="2200" dirty="0">
                <a:highlight>
                  <a:srgbClr val="00FFFF"/>
                </a:highlight>
                <a:latin typeface="Arial Rounded MT Bold" panose="020F0704030504030204" pitchFamily="34" charset="0"/>
              </a:rPr>
              <a:t>Deadlines for assignments are very important to allow us enough time to feedback to pupils.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6071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latin typeface="Arial Rounded MT Bold" panose="020F0704030504030204" pitchFamily="34" charset="0"/>
              </a:rPr>
              <a:t>Assignment </a:t>
            </a:r>
          </a:p>
        </p:txBody>
      </p:sp>
    </p:spTree>
    <p:extLst>
      <p:ext uri="{BB962C8B-B14F-4D97-AF65-F5344CB8AC3E}">
        <p14:creationId xmlns:p14="http://schemas.microsoft.com/office/powerpoint/2010/main" val="924457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Pupils need to make graphs/charts/diagrams/tables/maps about their data and put them on two sheets of A4.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Pupils then take the two A4 sheets of paper into the timed assignment. 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Pupils get </a:t>
            </a: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1 hour </a:t>
            </a:r>
            <a:r>
              <a:rPr lang="en-GB" dirty="0">
                <a:latin typeface="Arial Rounded MT Bold" panose="020F0704030504030204" pitchFamily="34" charset="0"/>
              </a:rPr>
              <a:t>to write up their assignment – they do </a:t>
            </a:r>
            <a:r>
              <a:rPr lang="en-GB" u="sng" dirty="0">
                <a:latin typeface="Arial Rounded MT Bold" panose="020F0704030504030204" pitchFamily="34" charset="0"/>
              </a:rPr>
              <a:t>not</a:t>
            </a:r>
            <a:r>
              <a:rPr lang="en-GB" dirty="0">
                <a:latin typeface="Arial Rounded MT Bold" panose="020F0704030504030204" pitchFamily="34" charset="0"/>
              </a:rPr>
              <a:t> get a practice in class time.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The assignment is sent away to the SQA to get marked.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Arial Rounded MT Bold" panose="020F0704030504030204" pitchFamily="34" charset="0"/>
              </a:rPr>
              <a:t>Assignment </a:t>
            </a:r>
          </a:p>
        </p:txBody>
      </p:sp>
    </p:spTree>
    <p:extLst>
      <p:ext uri="{BB962C8B-B14F-4D97-AF65-F5344CB8AC3E}">
        <p14:creationId xmlns:p14="http://schemas.microsoft.com/office/powerpoint/2010/main" val="5829076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4165"/>
            <a:ext cx="8229600" cy="1143000"/>
          </a:xfrm>
        </p:spPr>
        <p:txBody>
          <a:bodyPr/>
          <a:lstStyle/>
          <a:p>
            <a:r>
              <a:rPr lang="en-GB" u="sng" dirty="0">
                <a:effectLst/>
                <a:latin typeface="Arial Rounded MT Bold" panose="020F0704030504030204" pitchFamily="34" charset="0"/>
              </a:rPr>
              <a:t>Resources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Revision Guide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GB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Practice Papers and Marking Schemes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2856350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07165"/>
            <a:ext cx="2914650" cy="402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84457"/>
            <a:ext cx="2767772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16586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3" t="6188" r="10359" b="8514"/>
          <a:stretch/>
        </p:blipFill>
        <p:spPr bwMode="auto">
          <a:xfrm>
            <a:off x="377301" y="86471"/>
            <a:ext cx="8382000" cy="55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A26FBE-0755-078C-A2E4-5FFC5A33EFC8}"/>
              </a:ext>
            </a:extLst>
          </p:cNvPr>
          <p:cNvSpPr txBox="1"/>
          <p:nvPr/>
        </p:nvSpPr>
        <p:spPr>
          <a:xfrm>
            <a:off x="720725" y="5852156"/>
            <a:ext cx="7848600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https://www.sqa.org.uk/pastpapers/findpastpaper.htm?subject=Geography&amp;searchText=&amp;level=N5&amp;includeMiVal=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3964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2" t="6009" r="11242" b="5581"/>
          <a:stretch/>
        </p:blipFill>
        <p:spPr bwMode="auto">
          <a:xfrm>
            <a:off x="1583924" y="-34031"/>
            <a:ext cx="7537142" cy="683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04800" y="5410200"/>
            <a:ext cx="4040188" cy="762000"/>
          </a:xfrm>
        </p:spPr>
        <p:txBody>
          <a:bodyPr/>
          <a:lstStyle/>
          <a:p>
            <a:r>
              <a:rPr lang="en-GB" dirty="0"/>
              <a:t>Bitesize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5715000" y="638452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5-Point Star 5"/>
          <p:cNvSpPr/>
          <p:nvPr/>
        </p:nvSpPr>
        <p:spPr>
          <a:xfrm>
            <a:off x="5410200" y="3286587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5-Point Star 6"/>
          <p:cNvSpPr/>
          <p:nvPr/>
        </p:nvSpPr>
        <p:spPr>
          <a:xfrm>
            <a:off x="6097110" y="990600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5-Point Star 10"/>
          <p:cNvSpPr/>
          <p:nvPr/>
        </p:nvSpPr>
        <p:spPr>
          <a:xfrm>
            <a:off x="5676900" y="2895600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5-Point Star 11"/>
          <p:cNvSpPr/>
          <p:nvPr/>
        </p:nvSpPr>
        <p:spPr>
          <a:xfrm>
            <a:off x="5410200" y="3657600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5-Point Star 12"/>
          <p:cNvSpPr/>
          <p:nvPr/>
        </p:nvSpPr>
        <p:spPr>
          <a:xfrm>
            <a:off x="6173310" y="2095500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5-Point Star 13"/>
          <p:cNvSpPr/>
          <p:nvPr/>
        </p:nvSpPr>
        <p:spPr>
          <a:xfrm>
            <a:off x="5943600" y="4800600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5-Point Star 14"/>
          <p:cNvSpPr/>
          <p:nvPr/>
        </p:nvSpPr>
        <p:spPr>
          <a:xfrm>
            <a:off x="5486400" y="5181600"/>
            <a:ext cx="76200" cy="762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70693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Encourage your son/daughter to study regularly at home (if they have homework or not).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Discuss topic related issues with them.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Read over homework questions and answers.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Ensure resources are organised at home.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Test pupils using core notes and textbooks.</a:t>
            </a:r>
          </a:p>
          <a:p>
            <a:r>
              <a:rPr lang="en-GB" dirty="0">
                <a:latin typeface="Arial Rounded MT Bold" panose="020F0704030504030204" pitchFamily="34" charset="0"/>
              </a:rPr>
              <a:t>Encourage a structured approach to revision.</a:t>
            </a: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effectLst/>
                <a:latin typeface="Arial Rounded MT Bold" panose="020F0704030504030204" pitchFamily="34" charset="0"/>
              </a:rPr>
              <a:t>How can you help?</a:t>
            </a:r>
          </a:p>
        </p:txBody>
      </p:sp>
    </p:spTree>
    <p:extLst>
      <p:ext uri="{BB962C8B-B14F-4D97-AF65-F5344CB8AC3E}">
        <p14:creationId xmlns:p14="http://schemas.microsoft.com/office/powerpoint/2010/main" val="2323915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Tuesday (Miss Scott) </a:t>
            </a:r>
          </a:p>
          <a:p>
            <a:pPr marL="109728" indent="0">
              <a:buNone/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marL="109728" indent="0">
              <a:buNone/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Wednesday (Mr McCabe)</a:t>
            </a:r>
          </a:p>
          <a:p>
            <a:pPr marL="109728" indent="0">
              <a:buNone/>
            </a:pP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3.30pm-4.30pm – pupils encouraged to ‘drop-in’ for help.</a:t>
            </a:r>
          </a:p>
          <a:p>
            <a:pPr marL="109728" indent="0">
              <a:buNone/>
            </a:pP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Study Support  </a:t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744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1027</TotalTime>
  <Words>721</Words>
  <Application>Microsoft Office PowerPoint</Application>
  <PresentationFormat>On-screen Show (4:3)</PresentationFormat>
  <Paragraphs>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Rounded MT Bold</vt:lpstr>
      <vt:lpstr>Calibri</vt:lpstr>
      <vt:lpstr>Lucida Sans Unicode</vt:lpstr>
      <vt:lpstr>Verdana</vt:lpstr>
      <vt:lpstr>Wingdings 2</vt:lpstr>
      <vt:lpstr>Wingdings 3</vt:lpstr>
      <vt:lpstr>Concourse</vt:lpstr>
      <vt:lpstr>National 5 Geography</vt:lpstr>
      <vt:lpstr>National 5 – The course content</vt:lpstr>
      <vt:lpstr>Booklets/Resources</vt:lpstr>
      <vt:lpstr>Assessment</vt:lpstr>
      <vt:lpstr>Exam  </vt:lpstr>
      <vt:lpstr>Describe Question</vt:lpstr>
      <vt:lpstr>PowerPoint Presentation</vt:lpstr>
      <vt:lpstr>Describe Question</vt:lpstr>
      <vt:lpstr>PowerPoint Presentation</vt:lpstr>
      <vt:lpstr>Example of a N5 explain question</vt:lpstr>
      <vt:lpstr>Homework</vt:lpstr>
      <vt:lpstr>Assignment </vt:lpstr>
      <vt:lpstr>Assignment </vt:lpstr>
      <vt:lpstr>Resources </vt:lpstr>
      <vt:lpstr>PowerPoint Presentation</vt:lpstr>
      <vt:lpstr>PowerPoint Presentation</vt:lpstr>
      <vt:lpstr>How can you help?</vt:lpstr>
      <vt:lpstr>Study Support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5 Geography</dc:title>
  <dc:creator>Catherine Scott</dc:creator>
  <cp:lastModifiedBy>Catherine Scott</cp:lastModifiedBy>
  <cp:revision>52</cp:revision>
  <cp:lastPrinted>2025-09-23T17:24:19Z</cp:lastPrinted>
  <dcterms:created xsi:type="dcterms:W3CDTF">2006-08-16T00:00:00Z</dcterms:created>
  <dcterms:modified xsi:type="dcterms:W3CDTF">2026-09-23T18:17:26Z</dcterms:modified>
</cp:coreProperties>
</file>