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8" r:id="rId6"/>
    <p:sldId id="259" r:id="rId7"/>
    <p:sldId id="272" r:id="rId8"/>
    <p:sldId id="260" r:id="rId9"/>
    <p:sldId id="261" r:id="rId10"/>
    <p:sldId id="267" r:id="rId11"/>
    <p:sldId id="262" r:id="rId12"/>
    <p:sldId id="271" r:id="rId13"/>
    <p:sldId id="263" r:id="rId14"/>
    <p:sldId id="264" r:id="rId15"/>
    <p:sldId id="266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9549DE-60FD-4903-B01C-D43837C2F74A}" v="4" dt="2026-10-09T07:31:53.6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7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ss Garton" userId="e8211783-6945-4e3f-a710-e8003337b12b" providerId="ADAL" clId="{F4C89D4F-9234-42A3-B296-DEB7C38B7160}"/>
    <pc:docChg chg="modSld">
      <pc:chgData name="Miss Garton" userId="e8211783-6945-4e3f-a710-e8003337b12b" providerId="ADAL" clId="{F4C89D4F-9234-42A3-B296-DEB7C38B7160}" dt="2026-10-09T07:31:53.669" v="3" actId="20577"/>
      <pc:docMkLst>
        <pc:docMk/>
      </pc:docMkLst>
      <pc:sldChg chg="modSp">
        <pc:chgData name="Miss Garton" userId="e8211783-6945-4e3f-a710-e8003337b12b" providerId="ADAL" clId="{F4C89D4F-9234-42A3-B296-DEB7C38B7160}" dt="2026-10-09T07:31:53.669" v="3" actId="20577"/>
        <pc:sldMkLst>
          <pc:docMk/>
          <pc:sldMk cId="1402049993" sldId="260"/>
        </pc:sldMkLst>
        <pc:spChg chg="mod">
          <ac:chgData name="Miss Garton" userId="e8211783-6945-4e3f-a710-e8003337b12b" providerId="ADAL" clId="{F4C89D4F-9234-42A3-B296-DEB7C38B7160}" dt="2026-10-09T07:31:53.669" v="3" actId="20577"/>
          <ac:spMkLst>
            <pc:docMk/>
            <pc:sldMk cId="1402049993" sldId="260"/>
            <ac:spMk id="3" creationId="{06A4819E-9C6C-9B49-B2F6-3B2183DCBAB0}"/>
          </ac:spMkLst>
        </pc:spChg>
        <pc:spChg chg="mod">
          <ac:chgData name="Miss Garton" userId="e8211783-6945-4e3f-a710-e8003337b12b" providerId="ADAL" clId="{F4C89D4F-9234-42A3-B296-DEB7C38B7160}" dt="2026-10-09T07:31:51.285" v="1" actId="20577"/>
          <ac:spMkLst>
            <pc:docMk/>
            <pc:sldMk cId="1402049993" sldId="260"/>
            <ac:spMk id="5" creationId="{5B48B1E0-F3E2-1F46-85FF-FC0CBDE3660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5237597" y="1240913"/>
            <a:ext cx="1670049" cy="154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4"/>
            <a:ext cx="12192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:\Documents\2017-2018\Wider Achievement\DHS Logos\WEB RGB\BuccleuchWEB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833" y="4250781"/>
            <a:ext cx="1143000" cy="105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H:\Documents\2017-2018\Wider Achievement\DHS Logos\WEB RGB\CaerlaverochWEB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4250781"/>
            <a:ext cx="1143000" cy="105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H:\Documents\2017-2018\Wider Achievement\DHS Logos\WEB RGB\DevorgillaWEB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67" y="4285561"/>
            <a:ext cx="1079500" cy="99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903241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40154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23391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13836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320298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999256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37093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08881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37417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54235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28471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7E54E-96D4-460C-9FDA-5C924D19DD2E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621340"/>
            <a:ext cx="12192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20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3" Type="http://schemas.openxmlformats.org/officeDocument/2006/relationships/hyperlink" Target="https://quizlet.com/subject/national-5-business/" TargetMode="External"/><Relationship Id="rId7" Type="http://schemas.openxmlformats.org/officeDocument/2006/relationships/image" Target="../media/image17.png"/><Relationship Id="rId2" Type="http://schemas.openxmlformats.org/officeDocument/2006/relationships/hyperlink" Target="https://www.bbc.co.uk/bitesize/subjects/zd6fcd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channel/UC6ge7hG78ys_wERt4SbZQWg" TargetMode="External"/><Relationship Id="rId5" Type="http://schemas.openxmlformats.org/officeDocument/2006/relationships/hyperlink" Target="https://www.youtube.com/channel/UCnVHZKYx1vWVnhRjJqJbNdQ" TargetMode="External"/><Relationship Id="rId4" Type="http://schemas.openxmlformats.org/officeDocument/2006/relationships/hyperlink" Target="https://www.sqa.org.uk/pastpapers/findpastpaper.htm?subject=Business+Management&amp;level=N5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63855" y="3092042"/>
            <a:ext cx="36642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How to Pass </a:t>
            </a:r>
          </a:p>
          <a:p>
            <a:pPr algn="ctr"/>
            <a:r>
              <a:rPr lang="en-GB" sz="3200" b="1" dirty="0"/>
              <a:t>National 5 Business  </a:t>
            </a:r>
          </a:p>
        </p:txBody>
      </p:sp>
    </p:spTree>
    <p:extLst>
      <p:ext uri="{BB962C8B-B14F-4D97-AF65-F5344CB8AC3E}">
        <p14:creationId xmlns:p14="http://schemas.microsoft.com/office/powerpoint/2010/main" val="370489976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Unit Topics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4711"/>
            <a:ext cx="10515600" cy="4351338"/>
          </a:xfrm>
        </p:spPr>
        <p:txBody>
          <a:bodyPr>
            <a:normAutofit lnSpcReduction="10000"/>
          </a:bodyPr>
          <a:lstStyle/>
          <a:p>
            <a:pPr marL="742950" indent="-742950">
              <a:lnSpc>
                <a:spcPct val="25000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000000"/>
                </a:solidFill>
              </a:rPr>
              <a:t>Understanding Business</a:t>
            </a:r>
          </a:p>
          <a:p>
            <a:pPr marL="742950" indent="-742950">
              <a:lnSpc>
                <a:spcPct val="25000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000000"/>
                </a:solidFill>
              </a:rPr>
              <a:t>Marketing and Operations</a:t>
            </a:r>
          </a:p>
          <a:p>
            <a:pPr marL="742950" indent="-742950">
              <a:lnSpc>
                <a:spcPct val="250000"/>
              </a:lnSpc>
              <a:buFont typeface="+mj-lt"/>
              <a:buAutoNum type="arabicPeriod"/>
            </a:pPr>
            <a:r>
              <a:rPr lang="en-US" sz="3600" dirty="0">
                <a:solidFill>
                  <a:srgbClr val="000000"/>
                </a:solidFill>
              </a:rPr>
              <a:t>People and Finance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Target Sign HD Stock Images | Shutterstock">
            <a:extLst>
              <a:ext uri="{FF2B5EF4-FFF2-40B4-BE49-F238E27FC236}">
                <a16:creationId xmlns:a16="http://schemas.microsoft.com/office/drawing/2014/main" id="{A5BC9333-3281-EE49-80D5-9C4CBBB3A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5" b="14056"/>
          <a:stretch/>
        </p:blipFill>
        <p:spPr bwMode="auto">
          <a:xfrm>
            <a:off x="8411029" y="1980976"/>
            <a:ext cx="2743200" cy="225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706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A653-9C94-E44C-AEF0-B1249C65F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QS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C49B7-2951-1D48-B47C-EC027B1F6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18405" cy="3994407"/>
          </a:xfrm>
        </p:spPr>
        <p:txBody>
          <a:bodyPr>
            <a:normAutofit/>
          </a:bodyPr>
          <a:lstStyle/>
          <a:p>
            <a:r>
              <a:rPr lang="en-GB" b="1" dirty="0"/>
              <a:t>Section 1 </a:t>
            </a:r>
            <a:r>
              <a:rPr lang="en-GB" dirty="0"/>
              <a:t>has 20 marks based on a piece of stimulus material (case studies). Questions range in value from 1-5 marks.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Section 2</a:t>
            </a:r>
            <a:r>
              <a:rPr lang="en-GB" dirty="0"/>
              <a:t> has 50 marks (consisting of five 10-mark questions). Each question may range in value from 1–4 marks. The questions assess the application of knowledge and understanding of all topic areas.</a:t>
            </a:r>
          </a:p>
        </p:txBody>
      </p:sp>
      <p:sp>
        <p:nvSpPr>
          <p:cNvPr id="4" name="32-Point Star 3">
            <a:extLst>
              <a:ext uri="{FF2B5EF4-FFF2-40B4-BE49-F238E27FC236}">
                <a16:creationId xmlns:a16="http://schemas.microsoft.com/office/drawing/2014/main" id="{5B48B1E0-F3E2-1F46-85FF-FC0CBDE3660C}"/>
              </a:ext>
            </a:extLst>
          </p:cNvPr>
          <p:cNvSpPr/>
          <p:nvPr/>
        </p:nvSpPr>
        <p:spPr>
          <a:xfrm>
            <a:off x="8056605" y="183091"/>
            <a:ext cx="2397211" cy="2508421"/>
          </a:xfrm>
          <a:prstGeom prst="star3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1.5 hours to complete the paper </a:t>
            </a:r>
          </a:p>
        </p:txBody>
      </p:sp>
      <p:sp>
        <p:nvSpPr>
          <p:cNvPr id="5" name="32-Point Star 4">
            <a:extLst>
              <a:ext uri="{FF2B5EF4-FFF2-40B4-BE49-F238E27FC236}">
                <a16:creationId xmlns:a16="http://schemas.microsoft.com/office/drawing/2014/main" id="{5231F1EA-9E3C-3349-8B0C-560CBCF638AF}"/>
              </a:ext>
            </a:extLst>
          </p:cNvPr>
          <p:cNvSpPr/>
          <p:nvPr/>
        </p:nvSpPr>
        <p:spPr>
          <a:xfrm>
            <a:off x="9485399" y="2276621"/>
            <a:ext cx="2397211" cy="2508421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Worth 78% of overall grade</a:t>
            </a:r>
          </a:p>
        </p:txBody>
      </p:sp>
    </p:spTree>
    <p:extLst>
      <p:ext uri="{BB962C8B-B14F-4D97-AF65-F5344CB8AC3E}">
        <p14:creationId xmlns:p14="http://schemas.microsoft.com/office/powerpoint/2010/main" val="286311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 Date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5347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600" dirty="0">
                <a:ea typeface="Calibri"/>
                <a:cs typeface="Calibri"/>
              </a:rPr>
              <a:t>Thursday 13 May 2027</a:t>
            </a:r>
          </a:p>
          <a:p>
            <a:pPr marL="0" indent="0">
              <a:buNone/>
            </a:pPr>
            <a:r>
              <a:rPr lang="en-GB" sz="3600" dirty="0">
                <a:ea typeface="Calibri"/>
                <a:cs typeface="Calibri"/>
              </a:rPr>
              <a:t>        9:00-10:30</a:t>
            </a:r>
          </a:p>
        </p:txBody>
      </p:sp>
      <p:pic>
        <p:nvPicPr>
          <p:cNvPr id="4" name="Picture 3" descr="EOI and Communication: English TESTS &amp; EXAM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694" y="1027908"/>
            <a:ext cx="381000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31119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F65F5-0DE0-0743-AE57-8402712B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QS Assignment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4819E-9C6C-9B49-B2F6-3B2183DCB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2014311"/>
            <a:ext cx="10515600" cy="354466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Worth 30 marks (22% of the overall grade)</a:t>
            </a:r>
          </a:p>
          <a:p>
            <a:pPr marL="0" indent="0">
              <a:buNone/>
            </a:pPr>
            <a:endParaRPr lang="en-US" sz="3600" dirty="0">
              <a:solidFill>
                <a:srgbClr val="000000"/>
              </a:solidFill>
            </a:endParaRPr>
          </a:p>
          <a:p>
            <a:r>
              <a:rPr lang="en-US" sz="3600" dirty="0">
                <a:solidFill>
                  <a:srgbClr val="000000"/>
                </a:solidFill>
              </a:rPr>
              <a:t>Pupils independently choose their topic</a:t>
            </a:r>
          </a:p>
          <a:p>
            <a:endParaRPr lang="en-US" sz="3600" dirty="0">
              <a:solidFill>
                <a:srgbClr val="000000"/>
              </a:solidFill>
            </a:endParaRPr>
          </a:p>
          <a:p>
            <a:r>
              <a:rPr lang="en-US" sz="3600" dirty="0">
                <a:solidFill>
                  <a:srgbClr val="000000"/>
                </a:solidFill>
              </a:rPr>
              <a:t>Pupils have 5 hours for this project </a:t>
            </a:r>
          </a:p>
          <a:p>
            <a:pPr marL="0" indent="0">
              <a:buNone/>
            </a:pPr>
            <a:endParaRPr lang="en-US" sz="3600" dirty="0">
              <a:solidFill>
                <a:srgbClr val="000000"/>
              </a:solidFill>
            </a:endParaRPr>
          </a:p>
          <a:p>
            <a:r>
              <a:rPr lang="en-US" sz="3600" dirty="0">
                <a:solidFill>
                  <a:srgbClr val="000000"/>
                </a:solidFill>
              </a:rPr>
              <a:t>Begin writing it in </a:t>
            </a:r>
            <a:r>
              <a:rPr lang="en-US" sz="3600" u="sng">
                <a:solidFill>
                  <a:srgbClr val="000000"/>
                </a:solidFill>
              </a:rPr>
              <a:t>February 2027</a:t>
            </a:r>
            <a:endParaRPr lang="en-US" sz="3600" u="sng" dirty="0">
              <a:solidFill>
                <a:srgbClr val="000000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5" name="32-Point Star 4">
            <a:extLst>
              <a:ext uri="{FF2B5EF4-FFF2-40B4-BE49-F238E27FC236}">
                <a16:creationId xmlns:a16="http://schemas.microsoft.com/office/drawing/2014/main" id="{5B48B1E0-F3E2-1F46-85FF-FC0CBDE3660C}"/>
              </a:ext>
            </a:extLst>
          </p:cNvPr>
          <p:cNvSpPr/>
          <p:nvPr/>
        </p:nvSpPr>
        <p:spPr>
          <a:xfrm>
            <a:off x="8825960" y="2532431"/>
            <a:ext cx="2397211" cy="2508421"/>
          </a:xfrm>
          <a:prstGeom prst="star3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Will be due March 2027</a:t>
            </a:r>
          </a:p>
        </p:txBody>
      </p:sp>
    </p:spTree>
    <p:extLst>
      <p:ext uri="{BB962C8B-B14F-4D97-AF65-F5344CB8AC3E}">
        <p14:creationId xmlns:p14="http://schemas.microsoft.com/office/powerpoint/2010/main" val="14020499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EBC3F-0D76-0A46-B129-039083763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6F20C-A3C7-CC4B-8E9B-0F79C03D3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433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assignment gives pupils the opportunity to demonstrate their ability to: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Select an appropriate business topic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Research &amp; gather suitable business information from a range of sources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Apply knowledge and understanding of business concepts to explain and analyse key features of their topic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Draw valid conclusions and/or recommendations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Produce an appropriately formatted business report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863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AD9C4-E869-B54F-8847-C743F6F27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Class Assessment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ABC67-1A5D-C344-BDBD-138355C5B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5459"/>
            <a:ext cx="1051560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Pupils will be assessed in class by the following methods: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End of Unit assessments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Weekly exam style starter questions</a:t>
            </a:r>
          </a:p>
          <a:p>
            <a:pPr>
              <a:buFont typeface="Wingdings" pitchFamily="2" charset="2"/>
              <a:buChar char="ü"/>
            </a:pPr>
            <a:endParaRPr lang="en-US" dirty="0">
              <a:cs typeface="Calibri"/>
            </a:endParaRPr>
          </a:p>
          <a:p>
            <a:pPr>
              <a:buFont typeface="Wingdings" pitchFamily="2" charset="2"/>
              <a:buChar char="ü"/>
            </a:pPr>
            <a:r>
              <a:rPr lang="en-US" dirty="0">
                <a:cs typeface="Calibri"/>
              </a:rPr>
              <a:t>15 Minute Thursday/Friday</a:t>
            </a:r>
          </a:p>
          <a:p>
            <a:pPr>
              <a:buFont typeface="Wingdings" pitchFamily="2" charset="2"/>
              <a:buChar char="ü"/>
            </a:pPr>
            <a:endParaRPr lang="en-US" dirty="0">
              <a:cs typeface="Calibri"/>
            </a:endParaRPr>
          </a:p>
          <a:p>
            <a:pPr>
              <a:buFont typeface="Wingdings" pitchFamily="2" charset="2"/>
              <a:buChar char="ü"/>
            </a:pPr>
            <a:r>
              <a:rPr lang="en-US" dirty="0">
                <a:cs typeface="Calibri"/>
              </a:rPr>
              <a:t>October assessment and prelim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7E4FD6-7825-E241-BECC-2922E84A70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502"/>
          <a:stretch/>
        </p:blipFill>
        <p:spPr>
          <a:xfrm>
            <a:off x="7446843" y="3005657"/>
            <a:ext cx="3998580" cy="148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16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B2AB7-87F2-6844-B78A-A8F64003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B19F6-D426-2341-941A-9D56BFC6A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Bi-Weekly homework issued to pupils via </a:t>
            </a:r>
            <a:r>
              <a:rPr lang="en-US" b="1" dirty="0"/>
              <a:t>Teams</a:t>
            </a:r>
            <a:r>
              <a:rPr lang="en-US" dirty="0"/>
              <a:t> (printed copy can be requested from teacher) </a:t>
            </a:r>
          </a:p>
          <a:p>
            <a:endParaRPr lang="en-US" dirty="0"/>
          </a:p>
          <a:p>
            <a:r>
              <a:rPr lang="en-US" dirty="0"/>
              <a:t>Pupils should complete homework in their Jotters</a:t>
            </a:r>
          </a:p>
          <a:p>
            <a:endParaRPr lang="en-US" dirty="0"/>
          </a:p>
          <a:p>
            <a:r>
              <a:rPr lang="en-US" dirty="0"/>
              <a:t>Pupils have a </a:t>
            </a:r>
            <a:r>
              <a:rPr lang="en-US" b="1" dirty="0"/>
              <a:t>week</a:t>
            </a:r>
            <a:r>
              <a:rPr lang="en-US" dirty="0"/>
              <a:t> to complete the homework </a:t>
            </a:r>
          </a:p>
          <a:p>
            <a:endParaRPr lang="en-US" dirty="0"/>
          </a:p>
          <a:p>
            <a:r>
              <a:rPr lang="en-US" dirty="0"/>
              <a:t>Pupils should take time to read over </a:t>
            </a:r>
            <a:r>
              <a:rPr lang="en-US" b="1" dirty="0"/>
              <a:t>teacher feedback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25A555-BA21-C244-B5BB-4A6FD33B2E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79" r="24059"/>
          <a:stretch/>
        </p:blipFill>
        <p:spPr>
          <a:xfrm>
            <a:off x="9753600" y="3478848"/>
            <a:ext cx="1953491" cy="182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37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CABB7-E3E3-AC4C-ADCF-68DEB9450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Supported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6F24-E680-294C-A4B4-5C31F6579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64" y="1569504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Supported study will be available to pupils on a </a:t>
            </a:r>
            <a:r>
              <a:rPr lang="en-US" b="1" dirty="0"/>
              <a:t>weekly</a:t>
            </a:r>
            <a:r>
              <a:rPr lang="en-US" dirty="0"/>
              <a:t> basis with all teachers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Pupils should try to attend as often as they can </a:t>
            </a:r>
          </a:p>
          <a:p>
            <a:endParaRPr lang="en-US" dirty="0"/>
          </a:p>
        </p:txBody>
      </p:sp>
      <p:pic>
        <p:nvPicPr>
          <p:cNvPr id="4" name="Picture 2" descr="Port Glasgow High - Supported Study Zone">
            <a:extLst>
              <a:ext uri="{FF2B5EF4-FFF2-40B4-BE49-F238E27FC236}">
                <a16:creationId xmlns:a16="http://schemas.microsoft.com/office/drawing/2014/main" id="{63CC30C7-F211-E54E-BB07-FA78569F5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775" y="3429000"/>
            <a:ext cx="2093819" cy="139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333277-EA72-D5E6-6355-0D4F9AE31E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718"/>
          <a:stretch>
            <a:fillRect/>
          </a:stretch>
        </p:blipFill>
        <p:spPr>
          <a:xfrm>
            <a:off x="683964" y="3050025"/>
            <a:ext cx="8151058" cy="139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579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E5352-036E-9B4A-8E65-A3E3EF6A1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will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5FEEB-AD17-1547-B54B-FDEDB1F16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Consolidating </a:t>
            </a:r>
            <a:r>
              <a:rPr lang="en-US" b="1" dirty="0">
                <a:solidFill>
                  <a:srgbClr val="000000"/>
                </a:solidFill>
              </a:rPr>
              <a:t>notes</a:t>
            </a:r>
            <a:r>
              <a:rPr lang="en-US" dirty="0">
                <a:solidFill>
                  <a:srgbClr val="000000"/>
                </a:solidFill>
              </a:rPr>
              <a:t> at home regularly (through Teams/One Drive)</a:t>
            </a:r>
          </a:p>
          <a:p>
            <a:r>
              <a:rPr lang="en-US" dirty="0">
                <a:solidFill>
                  <a:srgbClr val="000000"/>
                </a:solidFill>
              </a:rPr>
              <a:t>Watching/reading the </a:t>
            </a:r>
            <a:r>
              <a:rPr lang="en-US" b="1" dirty="0">
                <a:solidFill>
                  <a:srgbClr val="000000"/>
                </a:solidFill>
              </a:rPr>
              <a:t>news</a:t>
            </a:r>
            <a:r>
              <a:rPr lang="en-US" dirty="0">
                <a:solidFill>
                  <a:srgbClr val="000000"/>
                </a:solidFill>
              </a:rPr>
              <a:t> – to put what we are learning into context</a:t>
            </a:r>
          </a:p>
          <a:p>
            <a:r>
              <a:rPr lang="en-US" dirty="0">
                <a:solidFill>
                  <a:srgbClr val="000000"/>
                </a:solidFill>
              </a:rPr>
              <a:t>Create key terminology flashcards/posters/graphic </a:t>
            </a:r>
            <a:r>
              <a:rPr lang="en-US" dirty="0" err="1">
                <a:solidFill>
                  <a:srgbClr val="000000"/>
                </a:solidFill>
              </a:rPr>
              <a:t>organisers</a:t>
            </a:r>
            <a:r>
              <a:rPr lang="en-US" dirty="0">
                <a:solidFill>
                  <a:srgbClr val="000000"/>
                </a:solidFill>
              </a:rPr>
              <a:t> as they go through the course </a:t>
            </a:r>
          </a:p>
          <a:p>
            <a:r>
              <a:rPr lang="en-US" dirty="0">
                <a:solidFill>
                  <a:srgbClr val="000000"/>
                </a:solidFill>
              </a:rPr>
              <a:t>Use a </a:t>
            </a:r>
            <a:r>
              <a:rPr lang="en-US" b="1" dirty="0">
                <a:solidFill>
                  <a:srgbClr val="000000"/>
                </a:solidFill>
              </a:rPr>
              <a:t>study timetable </a:t>
            </a:r>
          </a:p>
          <a:p>
            <a:r>
              <a:rPr lang="en-US" b="1" dirty="0">
                <a:solidFill>
                  <a:srgbClr val="000000"/>
                </a:solidFill>
              </a:rPr>
              <a:t>Past Paper </a:t>
            </a:r>
            <a:r>
              <a:rPr lang="en-US" dirty="0">
                <a:solidFill>
                  <a:srgbClr val="000000"/>
                </a:solidFill>
              </a:rPr>
              <a:t>questions (hand in for marking)</a:t>
            </a:r>
          </a:p>
          <a:p>
            <a:r>
              <a:rPr lang="en-US" b="1" dirty="0">
                <a:solidFill>
                  <a:srgbClr val="000000"/>
                </a:solidFill>
              </a:rPr>
              <a:t>Timed </a:t>
            </a:r>
            <a:r>
              <a:rPr lang="en-US" dirty="0">
                <a:solidFill>
                  <a:srgbClr val="000000"/>
                </a:solidFill>
              </a:rPr>
              <a:t>practice</a:t>
            </a:r>
            <a:endParaRPr lang="en-US" b="1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128CC0-0298-2E43-B299-0B173A8B1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1312" y="59356"/>
            <a:ext cx="1766269" cy="176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960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CC0AF-B81B-1049-9EBB-6A650187E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08" y="439736"/>
            <a:ext cx="10515600" cy="1325563"/>
          </a:xfrm>
        </p:spPr>
        <p:txBody>
          <a:bodyPr/>
          <a:lstStyle/>
          <a:p>
            <a:r>
              <a:rPr lang="en-US" b="1" dirty="0"/>
              <a:t>Course Textbooks</a:t>
            </a:r>
          </a:p>
        </p:txBody>
      </p:sp>
      <p:sp>
        <p:nvSpPr>
          <p:cNvPr id="9" name="32-Point Star 8">
            <a:extLst>
              <a:ext uri="{FF2B5EF4-FFF2-40B4-BE49-F238E27FC236}">
                <a16:creationId xmlns:a16="http://schemas.microsoft.com/office/drawing/2014/main" id="{2B5E51C4-A35D-8E45-8562-FE6BDCB1B600}"/>
              </a:ext>
            </a:extLst>
          </p:cNvPr>
          <p:cNvSpPr/>
          <p:nvPr/>
        </p:nvSpPr>
        <p:spPr>
          <a:xfrm>
            <a:off x="3474945" y="1531345"/>
            <a:ext cx="4930926" cy="4429359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Pupils can gain access to these through teacher and have access to a wealth of notes and information on teams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918" y="196096"/>
            <a:ext cx="1558343" cy="2201468"/>
          </a:xfrm>
          <a:prstGeom prst="rect">
            <a:avLst/>
          </a:prstGeom>
        </p:spPr>
      </p:pic>
      <p:pic>
        <p:nvPicPr>
          <p:cNvPr id="1026" name="Picture 2" descr="National 5 Business Management Course Notes for New 2019 Exams: For ...">
            <a:extLst>
              <a:ext uri="{FF2B5EF4-FFF2-40B4-BE49-F238E27FC236}">
                <a16:creationId xmlns:a16="http://schemas.microsoft.com/office/drawing/2014/main" id="{A94E37C2-0E78-DAA3-6F1C-DED4A4AEB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85" y="2686828"/>
            <a:ext cx="2028825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ter Hagan N5 BM 2014 | Download Free PDF | Business | Customer">
            <a:extLst>
              <a:ext uri="{FF2B5EF4-FFF2-40B4-BE49-F238E27FC236}">
                <a16:creationId xmlns:a16="http://schemas.microsoft.com/office/drawing/2014/main" id="{459F6977-2EDE-BA5D-57EB-1DA34B005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86" y="2008939"/>
            <a:ext cx="1856836" cy="247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0950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3D73E-0911-4941-99B7-07424CB54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Useful Links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ECF63-6BAD-D748-9AAC-9008CABD4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9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hlinkClick r:id="rId2"/>
              </a:rPr>
              <a:t>BBC Bitesize </a:t>
            </a:r>
            <a:endParaRPr lang="en-US" sz="3200" dirty="0"/>
          </a:p>
          <a:p>
            <a:pPr marL="0" indent="0">
              <a:buNone/>
            </a:pPr>
            <a:r>
              <a:rPr lang="en-US" sz="3200" dirty="0">
                <a:hlinkClick r:id="rId3"/>
              </a:rPr>
              <a:t>Quizlet</a:t>
            </a:r>
            <a:endParaRPr lang="en-US" sz="3200" dirty="0"/>
          </a:p>
          <a:p>
            <a:pPr marL="0" indent="0">
              <a:buNone/>
            </a:pPr>
            <a:r>
              <a:rPr lang="en-US" sz="3200" dirty="0">
                <a:hlinkClick r:id="rId4"/>
              </a:rPr>
              <a:t>QS Past Paper</a:t>
            </a:r>
            <a:endParaRPr lang="en-US" sz="3200" dirty="0"/>
          </a:p>
          <a:p>
            <a:pPr marL="0" indent="0">
              <a:buNone/>
            </a:pPr>
            <a:r>
              <a:rPr lang="en-US" sz="3200" dirty="0">
                <a:hlinkClick r:id="rId5"/>
              </a:rPr>
              <a:t>Two  Teacher YouTube Channel </a:t>
            </a:r>
            <a:endParaRPr lang="en-US" sz="3200" dirty="0"/>
          </a:p>
          <a:p>
            <a:pPr marL="0" indent="0">
              <a:buNone/>
            </a:pPr>
            <a:r>
              <a:rPr lang="en-US" sz="3200" dirty="0">
                <a:hlinkClick r:id="rId6"/>
              </a:rPr>
              <a:t>Business as Usual Podcasts </a:t>
            </a:r>
            <a:endParaRPr lang="en-US" sz="3200" dirty="0"/>
          </a:p>
          <a:p>
            <a:pPr marL="0" indent="0">
              <a:buNone/>
            </a:pPr>
            <a:r>
              <a:rPr lang="en-US" u="sng" dirty="0" err="1">
                <a:solidFill>
                  <a:srgbClr val="0070C0"/>
                </a:solidFill>
              </a:rPr>
              <a:t>Clickview</a:t>
            </a:r>
            <a:r>
              <a:rPr lang="en-US" u="sng" dirty="0">
                <a:solidFill>
                  <a:srgbClr val="0070C0"/>
                </a:solidFill>
              </a:rPr>
              <a:t> and </a:t>
            </a:r>
            <a:r>
              <a:rPr lang="en-US" u="sng" dirty="0" err="1">
                <a:solidFill>
                  <a:srgbClr val="0070C0"/>
                </a:solidFill>
              </a:rPr>
              <a:t>WestOS</a:t>
            </a:r>
            <a:r>
              <a:rPr lang="en-US" u="sng" dirty="0">
                <a:solidFill>
                  <a:srgbClr val="0070C0"/>
                </a:solidFill>
              </a:rPr>
              <a:t> videos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243E55-7029-E644-8BA5-74B082D913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5625" y="633695"/>
            <a:ext cx="1527427" cy="15274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B462A2-D66D-6F4B-9D50-DB3D2B6983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5161" y="1515747"/>
            <a:ext cx="2546725" cy="116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2180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can you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Encourage pupils to apply their learning to real life situations on the news etc.</a:t>
            </a:r>
          </a:p>
          <a:p>
            <a:r>
              <a:rPr lang="en-GB" dirty="0"/>
              <a:t>Encourage attendance at supported study </a:t>
            </a:r>
          </a:p>
          <a:p>
            <a:r>
              <a:rPr lang="en-GB" dirty="0"/>
              <a:t>Remind pupils about homework requirements</a:t>
            </a:r>
          </a:p>
          <a:p>
            <a:r>
              <a:rPr lang="en-GB" dirty="0"/>
              <a:t>Assist pupils to create a study timetable</a:t>
            </a:r>
          </a:p>
        </p:txBody>
      </p:sp>
    </p:spTree>
    <p:extLst>
      <p:ext uri="{BB962C8B-B14F-4D97-AF65-F5344CB8AC3E}">
        <p14:creationId xmlns:p14="http://schemas.microsoft.com/office/powerpoint/2010/main" val="70629867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68AADF623E3C4B9383A2CC27464A76" ma:contentTypeVersion="13" ma:contentTypeDescription="Create a new document." ma:contentTypeScope="" ma:versionID="b1a614e49f51d70e68f3d0ae02e44470">
  <xsd:schema xmlns:xsd="http://www.w3.org/2001/XMLSchema" xmlns:xs="http://www.w3.org/2001/XMLSchema" xmlns:p="http://schemas.microsoft.com/office/2006/metadata/properties" xmlns:ns3="9e1f80e4-fa0d-495a-841e-c9e5ed0cab3d" xmlns:ns4="9e31ec64-e099-408c-a39b-a585004bff71" targetNamespace="http://schemas.microsoft.com/office/2006/metadata/properties" ma:root="true" ma:fieldsID="cea226b581f8880b3f244a3dd6b4bebf" ns3:_="" ns4:_="">
    <xsd:import namespace="9e1f80e4-fa0d-495a-841e-c9e5ed0cab3d"/>
    <xsd:import namespace="9e31ec64-e099-408c-a39b-a585004bff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1f80e4-fa0d-495a-841e-c9e5ed0cab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31ec64-e099-408c-a39b-a585004bff7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F72B0FE-166C-4518-88C5-0FCE664AF6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1f80e4-fa0d-495a-841e-c9e5ed0cab3d"/>
    <ds:schemaRef ds:uri="9e31ec64-e099-408c-a39b-a585004bff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CC96DE-5813-41FE-99C2-4501396E7A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F8C1D2-980B-4C04-99C3-75E3B5580344}">
  <ds:schemaRefs>
    <ds:schemaRef ds:uri="9e1f80e4-fa0d-495a-841e-c9e5ed0cab3d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9e31ec64-e099-408c-a39b-a585004bff7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431</Words>
  <Application>Microsoft Office PowerPoint</Application>
  <PresentationFormat>Widescreen</PresentationFormat>
  <Paragraphs>79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1_Office Theme</vt:lpstr>
      <vt:lpstr>PowerPoint Presentation</vt:lpstr>
      <vt:lpstr>Unit Topics </vt:lpstr>
      <vt:lpstr>QS Exam</vt:lpstr>
      <vt:lpstr>Exam Date 2026</vt:lpstr>
      <vt:lpstr>QS Assignment </vt:lpstr>
      <vt:lpstr>Assignment</vt:lpstr>
      <vt:lpstr>Class Assessment </vt:lpstr>
      <vt:lpstr>Homework</vt:lpstr>
      <vt:lpstr>Supported Study</vt:lpstr>
      <vt:lpstr>What will help?</vt:lpstr>
      <vt:lpstr>Course Textbooks</vt:lpstr>
      <vt:lpstr>Useful Links </vt:lpstr>
      <vt:lpstr>How can you help?</vt:lpstr>
    </vt:vector>
  </TitlesOfParts>
  <Company>Dumfries and Galloway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McColl</dc:creator>
  <cp:lastModifiedBy>Kelsey Garton</cp:lastModifiedBy>
  <cp:revision>34</cp:revision>
  <dcterms:created xsi:type="dcterms:W3CDTF">2020-09-15T07:18:31Z</dcterms:created>
  <dcterms:modified xsi:type="dcterms:W3CDTF">2026-10-09T07:31:54Z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0x0101009368AADF623E3C4B9383A2CC27464A76</vt:lpwstr>
  </property>
</Properties>
</file>