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5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C12FA4-CF5C-4CF2-9805-7A66647E5D5D}" v="266" dt="2025-09-23T17:09:51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4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FA95FC0-7ECA-4F46-BA21-91F2A555CEBD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1FE4D9EF-A749-6E47-AE8A-9F4F9B69B3D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How to Pass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National Biology</a:t>
            </a:r>
          </a:p>
          <a:p>
            <a:r>
              <a:rPr lang="en-US" sz="2400" dirty="0">
                <a:solidFill>
                  <a:schemeClr val="tx1"/>
                </a:solidFill>
              </a:rPr>
              <a:t>September 2026</a:t>
            </a:r>
          </a:p>
        </p:txBody>
      </p:sp>
      <p:pic>
        <p:nvPicPr>
          <p:cNvPr id="4" name="Picture 3" descr="Screen Shot 2021-09-14 at 12.33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664" y="65980"/>
            <a:ext cx="5221840" cy="1727885"/>
          </a:xfrm>
          <a:prstGeom prst="rect">
            <a:avLst/>
          </a:prstGeom>
        </p:spPr>
      </p:pic>
      <p:pic>
        <p:nvPicPr>
          <p:cNvPr id="5" name="Picture 4" descr="Screen Shot 2021-09-14 at 12.34.3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759" y="4519764"/>
            <a:ext cx="1895867" cy="233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DHS Biology Department</a:t>
            </a:r>
          </a:p>
        </p:txBody>
      </p:sp>
      <p:sp>
        <p:nvSpPr>
          <p:cNvPr id="4" name="Cloud 3"/>
          <p:cNvSpPr/>
          <p:nvPr/>
        </p:nvSpPr>
        <p:spPr>
          <a:xfrm>
            <a:off x="239007" y="1659900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Miss </a:t>
            </a:r>
            <a:r>
              <a:rPr lang="en-US" sz="2300" b="1" dirty="0" err="1"/>
              <a:t>Caldow</a:t>
            </a:r>
            <a:endParaRPr lang="en-US" sz="2300" b="1" dirty="0"/>
          </a:p>
        </p:txBody>
      </p:sp>
      <p:sp>
        <p:nvSpPr>
          <p:cNvPr id="5" name="Cloud 4"/>
          <p:cNvSpPr/>
          <p:nvPr/>
        </p:nvSpPr>
        <p:spPr>
          <a:xfrm>
            <a:off x="6020476" y="4107820"/>
            <a:ext cx="3014496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Miss MacPherson</a:t>
            </a:r>
          </a:p>
        </p:txBody>
      </p:sp>
      <p:sp>
        <p:nvSpPr>
          <p:cNvPr id="6" name="Cloud 5"/>
          <p:cNvSpPr/>
          <p:nvPr/>
        </p:nvSpPr>
        <p:spPr>
          <a:xfrm>
            <a:off x="6150454" y="1584431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Miss Johnstone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167281E-4A02-84A5-F4F7-9A36B51FAE42}"/>
              </a:ext>
            </a:extLst>
          </p:cNvPr>
          <p:cNvSpPr/>
          <p:nvPr/>
        </p:nvSpPr>
        <p:spPr>
          <a:xfrm>
            <a:off x="3193143" y="2886228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Mrs Downie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F13CC17-CA47-DFC7-57B7-FF3C490C14D3}"/>
              </a:ext>
            </a:extLst>
          </p:cNvPr>
          <p:cNvSpPr/>
          <p:nvPr/>
        </p:nvSpPr>
        <p:spPr>
          <a:xfrm>
            <a:off x="289284" y="4224865"/>
            <a:ext cx="2754540" cy="1946469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/>
              <a:t>Miss McLeod</a:t>
            </a:r>
          </a:p>
        </p:txBody>
      </p:sp>
    </p:spTree>
    <p:extLst>
      <p:ext uri="{BB962C8B-B14F-4D97-AF65-F5344CB8AC3E}">
        <p14:creationId xmlns:p14="http://schemas.microsoft.com/office/powerpoint/2010/main" val="349415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1859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 National 5 Biology course consists of 3 units: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Unit 1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Cell Biology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Unit 2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Multicellular Organisms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Unit 3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Life on Earth</a:t>
            </a:r>
          </a:p>
        </p:txBody>
      </p:sp>
      <p:pic>
        <p:nvPicPr>
          <p:cNvPr id="4" name="Picture 3" descr="Screen Shot 2021-09-14 at 12.39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87" y="2292873"/>
            <a:ext cx="1289049" cy="1360358"/>
          </a:xfrm>
          <a:prstGeom prst="rect">
            <a:avLst/>
          </a:prstGeom>
        </p:spPr>
      </p:pic>
      <p:pic>
        <p:nvPicPr>
          <p:cNvPr id="5" name="Picture 4" descr="Screen Shot 2021-09-14 at 12.40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423" y="3042898"/>
            <a:ext cx="1606128" cy="2123508"/>
          </a:xfrm>
          <a:prstGeom prst="rect">
            <a:avLst/>
          </a:prstGeom>
        </p:spPr>
      </p:pic>
      <p:pic>
        <p:nvPicPr>
          <p:cNvPr id="6" name="Picture 5" descr="Screen Shot 2021-09-14 at 12.41.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87" y="4884042"/>
            <a:ext cx="1526241" cy="171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students will be doing in class</a:t>
            </a:r>
            <a:r>
              <a:rPr lang="mr-IN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66321"/>
            <a:ext cx="8042276" cy="4343400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Covering the course content using a variety of methodologies.</a:t>
            </a:r>
          </a:p>
          <a:p>
            <a:r>
              <a:rPr lang="en-US" dirty="0">
                <a:solidFill>
                  <a:schemeClr val="tx1"/>
                </a:solidFill>
              </a:rPr>
              <a:t>Carrying out experiments to reinforce coursework.</a:t>
            </a:r>
          </a:p>
          <a:p>
            <a:r>
              <a:rPr lang="en-US" dirty="0">
                <a:solidFill>
                  <a:schemeClr val="tx1"/>
                </a:solidFill>
              </a:rPr>
              <a:t>Undergoing research tasks.</a:t>
            </a:r>
          </a:p>
          <a:p>
            <a:r>
              <a:rPr lang="en-US" dirty="0">
                <a:solidFill>
                  <a:schemeClr val="tx1"/>
                </a:solidFill>
              </a:rPr>
              <a:t>Past paper questions and analysis of data.</a:t>
            </a:r>
          </a:p>
          <a:p>
            <a:r>
              <a:rPr lang="en-US" dirty="0">
                <a:solidFill>
                  <a:schemeClr val="tx1"/>
                </a:solidFill>
              </a:rPr>
              <a:t>Revision and exam preparation.</a:t>
            </a:r>
          </a:p>
        </p:txBody>
      </p:sp>
      <p:pic>
        <p:nvPicPr>
          <p:cNvPr id="4" name="Picture 3" descr="Screen Shot 2021-09-14 at 12.44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581" y="4918921"/>
            <a:ext cx="1903213" cy="176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5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End of unit tests (September 26, December 26 and March 27) </a:t>
            </a:r>
          </a:p>
          <a:p>
            <a:r>
              <a:rPr lang="en-US" sz="2800" dirty="0">
                <a:solidFill>
                  <a:schemeClr val="tx1"/>
                </a:solidFill>
              </a:rPr>
              <a:t>October Assessment</a:t>
            </a:r>
          </a:p>
          <a:p>
            <a:r>
              <a:rPr lang="en-US" sz="2800" dirty="0">
                <a:solidFill>
                  <a:schemeClr val="tx1"/>
                </a:solidFill>
              </a:rPr>
              <a:t>N5 Prelim (January 2027 </a:t>
            </a:r>
            <a:r>
              <a:rPr lang="mr-IN" sz="2800" dirty="0">
                <a:solidFill>
                  <a:schemeClr val="tx1"/>
                </a:solidFill>
              </a:rPr>
              <a:t>–</a:t>
            </a:r>
            <a:r>
              <a:rPr lang="en-US" sz="2800" dirty="0">
                <a:solidFill>
                  <a:schemeClr val="tx1"/>
                </a:solidFill>
              </a:rPr>
              <a:t> unit 1 and 3 content) 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N5 Exam </a:t>
            </a:r>
            <a:r>
              <a:rPr lang="en-GB" sz="2800" dirty="0">
                <a:solidFill>
                  <a:schemeClr val="tx1"/>
                </a:solidFill>
              </a:rPr>
              <a:t>- </a:t>
            </a:r>
            <a:r>
              <a:rPr lang="en-US" sz="2800" dirty="0">
                <a:solidFill>
                  <a:schemeClr val="tx1"/>
                </a:solidFill>
              </a:rPr>
              <a:t> (Wed 12 May 2027)</a:t>
            </a:r>
          </a:p>
          <a:p>
            <a:r>
              <a:rPr lang="en-US" sz="2800" dirty="0">
                <a:solidFill>
                  <a:schemeClr val="tx1"/>
                </a:solidFill>
              </a:rPr>
              <a:t>N5 Assignment – (Nov/Dec 2026)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CF851-9338-CE9E-DED9-245608785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020" y="3771901"/>
            <a:ext cx="2295845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Qualifications Scotland 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N5 Biology Exam </a:t>
            </a:r>
            <a:r>
              <a:rPr lang="en-US" dirty="0">
                <a:solidFill>
                  <a:schemeClr val="tx1"/>
                </a:solidFill>
              </a:rPr>
              <a:t>- 2 hours (80% of course grade)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multiple-choice questions</a:t>
            </a:r>
          </a:p>
          <a:p>
            <a:r>
              <a:rPr lang="en-GB" dirty="0">
                <a:solidFill>
                  <a:schemeClr val="tx1"/>
                </a:solidFill>
              </a:rPr>
              <a:t>structured and extended response questions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N5 Biology Assignment </a:t>
            </a:r>
            <a:r>
              <a:rPr lang="en-US" dirty="0">
                <a:solidFill>
                  <a:schemeClr val="tx1"/>
                </a:solidFill>
              </a:rPr>
              <a:t>- 1 hour 30 minutes (20% of course grade)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an individually produced piece of work from each candidate </a:t>
            </a:r>
          </a:p>
          <a:p>
            <a:r>
              <a:rPr lang="en-GB" dirty="0">
                <a:solidFill>
                  <a:schemeClr val="tx1"/>
                </a:solidFill>
              </a:rPr>
              <a:t>started at an appropriate point in the course </a:t>
            </a:r>
          </a:p>
          <a:p>
            <a:r>
              <a:rPr lang="en-GB" dirty="0">
                <a:solidFill>
                  <a:schemeClr val="tx1"/>
                </a:solidFill>
              </a:rPr>
              <a:t>conducted under controlled conditions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tx1"/>
                </a:solidFill>
              </a:rPr>
              <a:t>Both marked by Qualifications Scotland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EA516-1D39-9DC6-9963-E279C773D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706" y="5349582"/>
            <a:ext cx="2295845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74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Pupil Responsibility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01076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Revise notes on a regular basis</a:t>
            </a:r>
          </a:p>
          <a:p>
            <a:r>
              <a:rPr lang="en-US" dirty="0">
                <a:solidFill>
                  <a:schemeClr val="tx1"/>
                </a:solidFill>
              </a:rPr>
              <a:t>Ensure homework is submitted on time. </a:t>
            </a:r>
          </a:p>
          <a:p>
            <a:r>
              <a:rPr lang="en-US" dirty="0">
                <a:solidFill>
                  <a:schemeClr val="tx1"/>
                </a:solidFill>
              </a:rPr>
              <a:t>Read homework feedback thoroughly to learn from mistakes. </a:t>
            </a:r>
          </a:p>
          <a:p>
            <a:r>
              <a:rPr lang="en-US" dirty="0">
                <a:solidFill>
                  <a:schemeClr val="tx1"/>
                </a:solidFill>
              </a:rPr>
              <a:t>Seek help when difficulties arise – be active in learning. </a:t>
            </a:r>
          </a:p>
          <a:p>
            <a:r>
              <a:rPr lang="en-US" dirty="0">
                <a:solidFill>
                  <a:schemeClr val="tx1"/>
                </a:solidFill>
              </a:rPr>
              <a:t>Attend study support if required; especially in the run up to assessments and exams. </a:t>
            </a:r>
          </a:p>
          <a:p>
            <a:r>
              <a:rPr lang="en-US" dirty="0">
                <a:solidFill>
                  <a:schemeClr val="tx1"/>
                </a:solidFill>
              </a:rPr>
              <a:t>Ensure all relevant materials are brought to class. </a:t>
            </a:r>
          </a:p>
          <a:p>
            <a:r>
              <a:rPr lang="en-US" dirty="0">
                <a:solidFill>
                  <a:schemeClr val="tx1"/>
                </a:solidFill>
              </a:rPr>
              <a:t>Biology department use Microsoft Teams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where all resources will be uploaded for any student to catch up with work missed due to absence</a:t>
            </a:r>
            <a:r>
              <a:rPr lang="en-US" dirty="0"/>
              <a:t>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172" t="10257" r="11733" b="3085"/>
          <a:stretch/>
        </p:blipFill>
        <p:spPr>
          <a:xfrm>
            <a:off x="7413201" y="294134"/>
            <a:ext cx="1178350" cy="149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0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Teacher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847633"/>
            <a:ext cx="8042276" cy="349690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Homework will be marked in a timely manner with feedback given. </a:t>
            </a:r>
          </a:p>
          <a:p>
            <a:r>
              <a:rPr lang="en-US" dirty="0">
                <a:solidFill>
                  <a:schemeClr val="tx1"/>
                </a:solidFill>
              </a:rPr>
              <a:t>Offer study support sessions weekly.  </a:t>
            </a:r>
          </a:p>
          <a:p>
            <a:r>
              <a:rPr lang="en-US" dirty="0">
                <a:solidFill>
                  <a:schemeClr val="tx1"/>
                </a:solidFill>
              </a:rPr>
              <a:t>Monitor and track progress for each individual. </a:t>
            </a:r>
          </a:p>
          <a:p>
            <a:r>
              <a:rPr lang="en-US" dirty="0">
                <a:solidFill>
                  <a:schemeClr val="tx1"/>
                </a:solidFill>
              </a:rPr>
              <a:t>Pupil support/home contacted when any concerns arise – most likely following October assessment.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277" y="5344538"/>
            <a:ext cx="1367199" cy="141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4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help at home?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Encourage students to ask for help if they are struggling with any of the work. </a:t>
            </a:r>
          </a:p>
          <a:p>
            <a:r>
              <a:rPr lang="en-US" dirty="0">
                <a:solidFill>
                  <a:schemeClr val="tx1"/>
                </a:solidFill>
              </a:rPr>
              <a:t>Assist with revision before assessments </a:t>
            </a:r>
            <a:r>
              <a:rPr lang="mr-IN" dirty="0">
                <a:solidFill>
                  <a:schemeClr val="tx1"/>
                </a:solidFill>
              </a:rPr>
              <a:t>–</a:t>
            </a:r>
            <a:r>
              <a:rPr lang="en-US" dirty="0">
                <a:solidFill>
                  <a:schemeClr val="tx1"/>
                </a:solidFill>
              </a:rPr>
              <a:t> help create a revision timetable or test their knowledge by asking questions from their notes. </a:t>
            </a:r>
          </a:p>
          <a:p>
            <a:r>
              <a:rPr lang="en-US" dirty="0">
                <a:solidFill>
                  <a:schemeClr val="tx1"/>
                </a:solidFill>
              </a:rPr>
              <a:t>Encourage students to access revision materials (BBC Bite size, Microsoft Teams, Revision books etc.)</a:t>
            </a:r>
          </a:p>
        </p:txBody>
      </p:sp>
    </p:spTree>
    <p:extLst>
      <p:ext uri="{BB962C8B-B14F-4D97-AF65-F5344CB8AC3E}">
        <p14:creationId xmlns:p14="http://schemas.microsoft.com/office/powerpoint/2010/main" val="405411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-156352"/>
            <a:ext cx="8042276" cy="1336956"/>
          </a:xfrm>
        </p:spPr>
        <p:txBody>
          <a:bodyPr/>
          <a:lstStyle/>
          <a:p>
            <a:r>
              <a:rPr lang="en-US" dirty="0"/>
              <a:t>Revision Materials</a:t>
            </a:r>
          </a:p>
        </p:txBody>
      </p:sp>
      <p:pic>
        <p:nvPicPr>
          <p:cNvPr id="4" name="Picture 3" descr="Screen Shot 2021-09-14 at 12.59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81" y="1444532"/>
            <a:ext cx="1651000" cy="2527300"/>
          </a:xfrm>
          <a:prstGeom prst="rect">
            <a:avLst/>
          </a:prstGeom>
        </p:spPr>
      </p:pic>
      <p:pic>
        <p:nvPicPr>
          <p:cNvPr id="6" name="Picture 5" descr="Screen Shot 2021-09-14 at 12.59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602" y="1444532"/>
            <a:ext cx="1765300" cy="2552700"/>
          </a:xfrm>
          <a:prstGeom prst="rect">
            <a:avLst/>
          </a:prstGeom>
        </p:spPr>
      </p:pic>
      <p:pic>
        <p:nvPicPr>
          <p:cNvPr id="7" name="Picture 6" descr="Screen Shot 2021-09-14 at 13.00.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041" y="1444532"/>
            <a:ext cx="1701800" cy="2362200"/>
          </a:xfrm>
          <a:prstGeom prst="rect">
            <a:avLst/>
          </a:prstGeom>
        </p:spPr>
      </p:pic>
      <p:pic>
        <p:nvPicPr>
          <p:cNvPr id="8" name="Picture 7" descr="Screen Shot 2021-09-14 at 13.00.4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674" y="1444532"/>
            <a:ext cx="1866900" cy="2438400"/>
          </a:xfrm>
          <a:prstGeom prst="rect">
            <a:avLst/>
          </a:prstGeom>
        </p:spPr>
      </p:pic>
      <p:pic>
        <p:nvPicPr>
          <p:cNvPr id="9" name="Picture 8" descr="Screen Shot 2021-09-14 at 13.00.5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1" y="4197522"/>
            <a:ext cx="1816100" cy="2527300"/>
          </a:xfrm>
          <a:prstGeom prst="rect">
            <a:avLst/>
          </a:prstGeom>
        </p:spPr>
      </p:pic>
      <p:pic>
        <p:nvPicPr>
          <p:cNvPr id="11" name="Picture 10" descr="Screen Shot 2021-09-14 at 13.01.1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194" y="4318310"/>
            <a:ext cx="1993900" cy="1917700"/>
          </a:xfrm>
          <a:prstGeom prst="rect">
            <a:avLst/>
          </a:prstGeom>
        </p:spPr>
      </p:pic>
      <p:pic>
        <p:nvPicPr>
          <p:cNvPr id="12" name="Picture 11" descr="Screen Shot 2021-09-14 at 13.00.5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941" y="4197522"/>
            <a:ext cx="1625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01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7B6D553BBD01468EF17298F5E5422F" ma:contentTypeVersion="18" ma:contentTypeDescription="Create a new document." ma:contentTypeScope="" ma:versionID="1add2d102c74a8780c8e3e8624d8972b">
  <xsd:schema xmlns:xsd="http://www.w3.org/2001/XMLSchema" xmlns:xs="http://www.w3.org/2001/XMLSchema" xmlns:p="http://schemas.microsoft.com/office/2006/metadata/properties" xmlns:ns2="1fd7de28-5c2c-4a29-afb7-8b8cdc2dca96" xmlns:ns3="ae985db1-d84e-427c-8ed0-10cd2be10404" targetNamespace="http://schemas.microsoft.com/office/2006/metadata/properties" ma:root="true" ma:fieldsID="272d755eee32021994f198123554b819" ns2:_="" ns3:_="">
    <xsd:import namespace="1fd7de28-5c2c-4a29-afb7-8b8cdc2dca96"/>
    <xsd:import namespace="ae985db1-d84e-427c-8ed0-10cd2be104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d7de28-5c2c-4a29-afb7-8b8cdc2dca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85db1-d84e-427c-8ed0-10cd2be104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30f42c6-30bd-43fc-ba53-6b1c3ede846c}" ma:internalName="TaxCatchAll" ma:showField="CatchAllData" ma:web="ae985db1-d84e-427c-8ed0-10cd2be104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985db1-d84e-427c-8ed0-10cd2be10404" xsi:nil="true"/>
    <lcf76f155ced4ddcb4097134ff3c332f xmlns="1fd7de28-5c2c-4a29-afb7-8b8cdc2dca9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7CD02E-9DFE-45B4-88B2-594790FB1A50}"/>
</file>

<file path=customXml/itemProps2.xml><?xml version="1.0" encoding="utf-8"?>
<ds:datastoreItem xmlns:ds="http://schemas.openxmlformats.org/officeDocument/2006/customXml" ds:itemID="{03FECE39-4C34-4ABB-8FD3-03D24005B568}">
  <ds:schemaRefs>
    <ds:schemaRef ds:uri="http://purl.org/dc/terms/"/>
    <ds:schemaRef ds:uri="ae985db1-d84e-427c-8ed0-10cd2be1040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1fd7de28-5c2c-4a29-afb7-8b8cdc2dca9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D2342F-5800-4917-9668-F407FB09D5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501</TotalTime>
  <Words>397</Words>
  <Application>Microsoft Office PowerPoint</Application>
  <PresentationFormat>On-screen Show (4:3)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News Gothic MT</vt:lpstr>
      <vt:lpstr>Wingdings 2</vt:lpstr>
      <vt:lpstr>Breeze</vt:lpstr>
      <vt:lpstr>How to Pass </vt:lpstr>
      <vt:lpstr>DHS Biology Department</vt:lpstr>
      <vt:lpstr>Course Content</vt:lpstr>
      <vt:lpstr>What the students will be doing in class…</vt:lpstr>
      <vt:lpstr>Assessment Timeline</vt:lpstr>
      <vt:lpstr>Qualifications Scotland  Assessment</vt:lpstr>
      <vt:lpstr>Pupil Responsibility</vt:lpstr>
      <vt:lpstr>Teacher Responsibilities</vt:lpstr>
      <vt:lpstr>How can you help at home?</vt:lpstr>
      <vt:lpstr>Revision Materials</vt:lpstr>
    </vt:vector>
  </TitlesOfParts>
  <Company>Dumfries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Pass</dc:title>
  <dc:creator>Hayley Johnstone</dc:creator>
  <cp:lastModifiedBy>Mrs Downie</cp:lastModifiedBy>
  <cp:revision>12</cp:revision>
  <dcterms:created xsi:type="dcterms:W3CDTF">2021-09-14T11:27:24Z</dcterms:created>
  <dcterms:modified xsi:type="dcterms:W3CDTF">2026-09-17T09:37:46Z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0x010100FF7B6D553BBD01468EF17298F5E5422F</vt:lpwstr>
  </property>
  <property fmtid="{D5CDD505-2E9C-101B-9397-08002B2CF9AE}" pid="3" name="MediaServiceImageTags">
    <vt:lpwstr/>
  </property>
</Properties>
</file>