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11.xml" ContentType="application/vnd.openxmlformats-officedocument.presentationml.tags+xml"/>
  <Override PartName="/ppt/tags/tag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3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4"/>
  </p:notesMasterIdLst>
  <p:handoutMasterIdLst>
    <p:handoutMasterId r:id="rId25"/>
  </p:handoutMasterIdLst>
  <p:sldIdLst>
    <p:sldId id="274" r:id="rId2"/>
    <p:sldId id="277" r:id="rId3"/>
    <p:sldId id="268" r:id="rId4"/>
    <p:sldId id="275" r:id="rId5"/>
    <p:sldId id="276" r:id="rId6"/>
    <p:sldId id="271" r:id="rId7"/>
    <p:sldId id="278" r:id="rId8"/>
    <p:sldId id="258" r:id="rId9"/>
    <p:sldId id="280" r:id="rId10"/>
    <p:sldId id="279" r:id="rId11"/>
    <p:sldId id="282" r:id="rId12"/>
    <p:sldId id="281" r:id="rId13"/>
    <p:sldId id="264" r:id="rId14"/>
    <p:sldId id="265" r:id="rId15"/>
    <p:sldId id="270" r:id="rId16"/>
    <p:sldId id="269" r:id="rId17"/>
    <p:sldId id="283" r:id="rId18"/>
    <p:sldId id="284" r:id="rId19"/>
    <p:sldId id="285" r:id="rId20"/>
    <p:sldId id="286" r:id="rId21"/>
    <p:sldId id="273" r:id="rId22"/>
    <p:sldId id="287" r:id="rId23"/>
  </p:sldIdLst>
  <p:sldSz cx="9144000" cy="6858000" type="screen4x3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7" autoAdjust="0"/>
    <p:restoredTop sz="94479"/>
  </p:normalViewPr>
  <p:slideViewPr>
    <p:cSldViewPr>
      <p:cViewPr varScale="1">
        <p:scale>
          <a:sx n="68" d="100"/>
          <a:sy n="68" d="100"/>
        </p:scale>
        <p:origin x="34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8DE42-143F-453C-A3D3-EDB0BA7FEA2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C80DC-3615-4F4E-A0B9-7EFA2B786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6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298AC-A8CD-49A8-B5FC-2B218F01223A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2923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0B907-955E-413E-B6E8-7D3ED6D8A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94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u="none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or </a:t>
            </a:r>
            <a:r>
              <a:rPr lang="en-GB" sz="1200" b="0" u="none" dirty="0" err="1" smtClean="0">
                <a:solidFill>
                  <a:srgbClr val="7030A0"/>
                </a:solidFill>
                <a:latin typeface="Century Gothic" panose="020B0502020202020204" pitchFamily="34" charset="0"/>
              </a:rPr>
              <a:t>Christianityor</a:t>
            </a:r>
            <a:r>
              <a:rPr lang="en-GB" sz="1200" b="0" u="none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Medical Ethics or </a:t>
            </a:r>
            <a:r>
              <a:rPr lang="en-GB" sz="1200" b="0" u="none" dirty="0" err="1" smtClean="0">
                <a:solidFill>
                  <a:srgbClr val="7030A0"/>
                </a:solidFill>
                <a:latin typeface="Century Gothic" panose="020B0502020202020204" pitchFamily="34" charset="0"/>
              </a:rPr>
              <a:t>Conflictor</a:t>
            </a:r>
            <a:r>
              <a:rPr lang="en-GB" sz="1200" b="0" u="none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                Evil &amp; Suffering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0B907-955E-413E-B6E8-7D3ED6D8A27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61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2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9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3641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67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204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8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11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5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8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9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7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8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3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63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qa.org.uk/sqa/47421.html" TargetMode="External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rmps.com/tag/national-5/" TargetMode="External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s://www.bbc.co.uk/bitesize/subjects/z782fg8" TargetMode="External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650" y="0"/>
            <a:ext cx="4728935" cy="2803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43164"/>
            <a:ext cx="9144000" cy="889622"/>
          </a:xfrm>
        </p:spPr>
        <p:txBody>
          <a:bodyPr/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RMPS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Image result for  justice punish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79895" cy="29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89" b="100000" l="23849" r="97908"/>
                    </a14:imgEffect>
                  </a14:imgLayer>
                </a14:imgProps>
              </a:ext>
            </a:extLst>
          </a:blip>
          <a:srcRect l="22502" t="18889"/>
          <a:stretch/>
        </p:blipFill>
        <p:spPr>
          <a:xfrm>
            <a:off x="2667000" y="1194328"/>
            <a:ext cx="4502156" cy="3548836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7585" y="6507650"/>
            <a:ext cx="1872254" cy="35035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Mrs Snailham</a:t>
            </a: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658853"/>
      </p:ext>
    </p:extLst>
  </p:cSld>
  <p:clrMapOvr>
    <a:masterClrMapping/>
  </p:clrMapOvr>
  <p:transition spd="slow" advTm="17037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524000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solidFill>
                  <a:srgbClr val="FFD5FF"/>
                </a:solidFill>
                <a:latin typeface="Century Gothic" panose="020B0502020202020204" pitchFamily="34" charset="0"/>
              </a:rPr>
              <a:t>Assignment:</a:t>
            </a:r>
            <a:r>
              <a:rPr lang="en-GB" dirty="0" smtClean="0">
                <a:solidFill>
                  <a:srgbClr val="FFD5FF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Century Gothic" panose="020B0502020202020204" pitchFamily="34" charset="0"/>
              </a:rPr>
              <a:t>N5 </a:t>
            </a:r>
            <a:r>
              <a:rPr lang="en-GB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–20 marks/ </a:t>
            </a:r>
            <a:r>
              <a:rPr lang="en-GB" dirty="0">
                <a:solidFill>
                  <a:srgbClr val="FF0000"/>
                </a:solidFill>
                <a:latin typeface="Century Gothic" panose="020B0502020202020204" pitchFamily="34" charset="0"/>
              </a:rPr>
              <a:t>20% of your overall grade</a:t>
            </a:r>
            <a:br>
              <a:rPr lang="en-GB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GB" dirty="0">
                <a:solidFill>
                  <a:srgbClr val="FF0000"/>
                </a:solidFill>
                <a:latin typeface="Century Gothic" panose="020B0502020202020204" pitchFamily="34" charset="0"/>
              </a:rPr>
              <a:t>Word Count 1000 to 1200</a:t>
            </a:r>
            <a:br>
              <a:rPr lang="en-GB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endParaRPr lang="en-GB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2590800"/>
            <a:ext cx="6858001" cy="312810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There is an opportunity for individual research of a religious, moral or philosophical 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assignment </a:t>
            </a:r>
            <a:r>
              <a:rPr lang="en-GB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– personalised question/title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You must 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complete this report within 1 </a:t>
            </a:r>
            <a:r>
              <a:rPr lang="en-GB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hour under 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exam conditions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985803"/>
      </p:ext>
    </p:extLst>
  </p:cSld>
  <p:clrMapOvr>
    <a:masterClrMapping/>
  </p:clrMapOvr>
  <p:transition spd="slow" advTm="9314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52400"/>
            <a:ext cx="6347713" cy="1320800"/>
          </a:xfrm>
        </p:spPr>
        <p:txBody>
          <a:bodyPr/>
          <a:lstStyle/>
          <a:p>
            <a:r>
              <a:rPr lang="en-GB" u="sng" dirty="0" smtClean="0">
                <a:solidFill>
                  <a:srgbClr val="FFD5FF"/>
                </a:solidFill>
                <a:latin typeface="Century Gothic" panose="020B0502020202020204" pitchFamily="34" charset="0"/>
              </a:rPr>
              <a:t>N4 Unit assessments</a:t>
            </a:r>
            <a:endParaRPr lang="en-GB" u="sng" dirty="0">
              <a:solidFill>
                <a:srgbClr val="FFD5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73200"/>
            <a:ext cx="7162799" cy="3880773"/>
          </a:xfrm>
        </p:spPr>
        <p:txBody>
          <a:bodyPr>
            <a:no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To achieve the National 4 Religious, Moral and Philosophical Studies Course, </a:t>
            </a:r>
            <a:r>
              <a:rPr lang="en-GB" sz="2400" dirty="0" smtClean="0">
                <a:latin typeface="Century Gothic" panose="020B0502020202020204" pitchFamily="34" charset="0"/>
              </a:rPr>
              <a:t>pupils must </a:t>
            </a:r>
            <a:r>
              <a:rPr lang="en-GB" sz="2400" dirty="0">
                <a:latin typeface="Century Gothic" panose="020B0502020202020204" pitchFamily="34" charset="0"/>
              </a:rPr>
              <a:t>pass all of the required Units, including the Added Value </a:t>
            </a:r>
            <a:r>
              <a:rPr lang="en-GB" sz="2400" dirty="0" smtClean="0">
                <a:latin typeface="Century Gothic" panose="020B0502020202020204" pitchFamily="34" charset="0"/>
              </a:rPr>
              <a:t>Unit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The first Formal Assessment will be October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Each unit is assessed separately</a:t>
            </a:r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 smtClean="0">
                <a:latin typeface="Century Gothic" panose="020B0502020202020204" pitchFamily="34" charset="0"/>
              </a:rPr>
              <a:t>Individual pupils may sit assessments as and when they are ready in order to achieve their best outcome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681282"/>
      </p:ext>
    </p:extLst>
  </p:cSld>
  <p:clrMapOvr>
    <a:masterClrMapping/>
  </p:clrMapOvr>
  <p:transition spd="slow" advTm="25062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524000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solidFill>
                  <a:srgbClr val="FFD5FF"/>
                </a:solidFill>
                <a:latin typeface="Century Gothic" panose="020B0502020202020204" pitchFamily="34" charset="0"/>
              </a:rPr>
              <a:t>N4 AVU:</a:t>
            </a:r>
            <a:r>
              <a:rPr lang="en-GB" dirty="0" smtClean="0">
                <a:solidFill>
                  <a:srgbClr val="FFD5FF"/>
                </a:solidFill>
                <a:latin typeface="Century Gothic" panose="020B0502020202020204" pitchFamily="34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pass or fail (teacher marked)</a:t>
            </a:r>
            <a:r>
              <a:rPr lang="en-GB" dirty="0">
                <a:solidFill>
                  <a:srgbClr val="FF0000"/>
                </a:solidFill>
                <a:latin typeface="Century Gothic" panose="020B0502020202020204" pitchFamily="34" charset="0"/>
              </a:rPr>
              <a:t/>
            </a:r>
            <a:br>
              <a:rPr lang="en-GB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endParaRPr lang="en-GB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2590800"/>
            <a:ext cx="6858001" cy="312810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There is an opportunity for individual research of a religious, moral or philosophical 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assignment </a:t>
            </a:r>
            <a:r>
              <a:rPr lang="en-GB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– the question is a personal choice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pupils must 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complete this report </a:t>
            </a:r>
            <a:r>
              <a:rPr lang="en-GB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and log book by a TBC deadline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523879"/>
      </p:ext>
    </p:extLst>
  </p:cSld>
  <p:clrMapOvr>
    <a:masterClrMapping/>
  </p:clrMapOvr>
  <p:transition spd="slow" advTm="9314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268"/>
            <a:ext cx="8229600" cy="1143000"/>
          </a:xfrm>
        </p:spPr>
        <p:txBody>
          <a:bodyPr/>
          <a:lstStyle/>
          <a:p>
            <a:r>
              <a:rPr lang="en-GB" u="sng" dirty="0" smtClean="0">
                <a:solidFill>
                  <a:srgbClr val="FFD5FF"/>
                </a:solidFill>
                <a:latin typeface="Century Gothic" panose="020B0502020202020204" pitchFamily="34" charset="0"/>
              </a:rPr>
              <a:t>Homework</a:t>
            </a:r>
            <a:r>
              <a:rPr lang="en-GB" u="sng" dirty="0" smtClean="0">
                <a:latin typeface="Arial Rounded MT Bold" panose="020F0704030504030204" pitchFamily="34" charset="0"/>
              </a:rPr>
              <a:t> </a:t>
            </a:r>
            <a:endParaRPr lang="en-GB" u="sng" dirty="0"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3877" y="823491"/>
            <a:ext cx="8229600" cy="5295530"/>
          </a:xfrm>
        </p:spPr>
        <p:txBody>
          <a:bodyPr>
            <a:normAutofit lnSpcReduction="10000"/>
          </a:bodyPr>
          <a:lstStyle/>
          <a:p>
            <a:r>
              <a:rPr lang="en-GB" sz="2400" b="1" dirty="0" smtClean="0">
                <a:latin typeface="Century Gothic" panose="020B0502020202020204" pitchFamily="34" charset="0"/>
              </a:rPr>
              <a:t>vital </a:t>
            </a:r>
            <a:r>
              <a:rPr lang="en-GB" sz="2400" b="1" dirty="0">
                <a:latin typeface="Century Gothic" panose="020B0502020202020204" pitchFamily="34" charset="0"/>
              </a:rPr>
              <a:t>part of the course </a:t>
            </a:r>
            <a:r>
              <a:rPr lang="en-GB" sz="2400" dirty="0">
                <a:latin typeface="Century Gothic" panose="020B0502020202020204" pitchFamily="34" charset="0"/>
              </a:rPr>
              <a:t>– pupils </a:t>
            </a:r>
            <a:r>
              <a:rPr lang="en-GB" sz="2400" dirty="0" smtClean="0">
                <a:latin typeface="Century Gothic" panose="020B0502020202020204" pitchFamily="34" charset="0"/>
              </a:rPr>
              <a:t>should complete it and meet deadlines. </a:t>
            </a:r>
          </a:p>
          <a:p>
            <a:r>
              <a:rPr lang="en-GB" sz="2400" b="1" dirty="0" smtClean="0">
                <a:latin typeface="Century Gothic" panose="020B0502020202020204" pitchFamily="34" charset="0"/>
              </a:rPr>
              <a:t>extended questions / AE Essays </a:t>
            </a:r>
            <a:r>
              <a:rPr lang="en-GB" sz="2400" dirty="0" smtClean="0">
                <a:latin typeface="Century Gothic" panose="020B0502020202020204" pitchFamily="34" charset="0"/>
              </a:rPr>
              <a:t>, including past </a:t>
            </a:r>
            <a:r>
              <a:rPr lang="en-GB" sz="2400" dirty="0">
                <a:latin typeface="Century Gothic" panose="020B0502020202020204" pitchFamily="34" charset="0"/>
              </a:rPr>
              <a:t>paper questions </a:t>
            </a:r>
            <a:r>
              <a:rPr lang="en-GB" sz="2400" dirty="0" smtClean="0">
                <a:latin typeface="Century Gothic" panose="020B0502020202020204" pitchFamily="34" charset="0"/>
              </a:rPr>
              <a:t>to give pupils </a:t>
            </a:r>
            <a:r>
              <a:rPr lang="en-GB" sz="2400" dirty="0">
                <a:latin typeface="Century Gothic" panose="020B0502020202020204" pitchFamily="34" charset="0"/>
              </a:rPr>
              <a:t>exam practice.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 smtClean="0">
                <a:latin typeface="Century Gothic" panose="020B0502020202020204" pitchFamily="34" charset="0"/>
              </a:rPr>
              <a:t>important that homework </a:t>
            </a:r>
            <a:r>
              <a:rPr lang="en-GB" sz="2400" dirty="0">
                <a:latin typeface="Century Gothic" panose="020B0502020202020204" pitchFamily="34" charset="0"/>
              </a:rPr>
              <a:t>is done with </a:t>
            </a:r>
            <a:r>
              <a:rPr lang="en-GB" sz="2400" b="1" dirty="0">
                <a:latin typeface="Century Gothic" panose="020B0502020202020204" pitchFamily="34" charset="0"/>
              </a:rPr>
              <a:t>full effort at all times</a:t>
            </a:r>
            <a:r>
              <a:rPr lang="en-GB" sz="2400" dirty="0">
                <a:latin typeface="Century Gothic" panose="020B0502020202020204" pitchFamily="34" charset="0"/>
              </a:rPr>
              <a:t> to </a:t>
            </a:r>
            <a:r>
              <a:rPr lang="en-GB" sz="2400" b="1" dirty="0">
                <a:latin typeface="Century Gothic" panose="020B0502020202020204" pitchFamily="34" charset="0"/>
              </a:rPr>
              <a:t>allow me, and the pupil, to assess their strengths and </a:t>
            </a:r>
            <a:r>
              <a:rPr lang="en-GB" sz="2400" b="1" dirty="0" smtClean="0">
                <a:latin typeface="Century Gothic" panose="020B0502020202020204" pitchFamily="34" charset="0"/>
              </a:rPr>
              <a:t>weaknesses</a:t>
            </a:r>
            <a:r>
              <a:rPr lang="en-GB" sz="2400" dirty="0" smtClean="0">
                <a:latin typeface="Century Gothic" panose="020B0502020202020204" pitchFamily="34" charset="0"/>
              </a:rPr>
              <a:t>, and </a:t>
            </a:r>
            <a:r>
              <a:rPr lang="en-GB" sz="2400" b="1" dirty="0" smtClean="0">
                <a:latin typeface="Century Gothic" panose="020B0502020202020204" pitchFamily="34" charset="0"/>
              </a:rPr>
              <a:t>offer help </a:t>
            </a:r>
            <a:r>
              <a:rPr lang="en-GB" sz="2400" dirty="0" smtClean="0">
                <a:latin typeface="Century Gothic" panose="020B0502020202020204" pitchFamily="34" charset="0"/>
              </a:rPr>
              <a:t>and guidance where it’s needed.</a:t>
            </a:r>
            <a:endParaRPr lang="en-GB" sz="2400" dirty="0">
              <a:latin typeface="Century Gothic" panose="020B0502020202020204" pitchFamily="34" charset="0"/>
            </a:endParaRP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b="1" dirty="0">
                <a:latin typeface="Century Gothic" panose="020B0502020202020204" pitchFamily="34" charset="0"/>
              </a:rPr>
              <a:t>Pupils </a:t>
            </a:r>
            <a:r>
              <a:rPr lang="en-GB" sz="2400" b="1" dirty="0" smtClean="0">
                <a:latin typeface="Century Gothic" panose="020B0502020202020204" pitchFamily="34" charset="0"/>
              </a:rPr>
              <a:t>must </a:t>
            </a:r>
            <a:r>
              <a:rPr lang="en-GB" sz="2400" b="1" dirty="0">
                <a:latin typeface="Century Gothic" panose="020B0502020202020204" pitchFamily="34" charset="0"/>
              </a:rPr>
              <a:t>also </a:t>
            </a:r>
            <a:r>
              <a:rPr lang="en-GB" sz="2400" b="1" dirty="0" smtClean="0">
                <a:latin typeface="Century Gothic" panose="020B0502020202020204" pitchFamily="34" charset="0"/>
              </a:rPr>
              <a:t> review topics regularly  </a:t>
            </a:r>
            <a:r>
              <a:rPr lang="en-GB" sz="2400" dirty="0" smtClean="0">
                <a:latin typeface="Century Gothic" panose="020B0502020202020204" pitchFamily="34" charset="0"/>
              </a:rPr>
              <a:t>and  keep their </a:t>
            </a:r>
            <a:r>
              <a:rPr lang="en-GB" sz="2400" b="1" dirty="0" smtClean="0">
                <a:latin typeface="Century Gothic" panose="020B0502020202020204" pitchFamily="34" charset="0"/>
              </a:rPr>
              <a:t>work and notes orderly</a:t>
            </a:r>
            <a:r>
              <a:rPr lang="en-GB" sz="2400" dirty="0" smtClean="0">
                <a:latin typeface="Century Gothic" panose="020B0502020202020204" pitchFamily="34" charset="0"/>
              </a:rPr>
              <a:t>, which will help to nip any issues in the bud asap..</a:t>
            </a:r>
            <a:endParaRPr lang="en-GB" sz="2400" dirty="0">
              <a:latin typeface="Century Gothic" panose="020B0502020202020204" pitchFamily="34" charset="0"/>
            </a:endParaRP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endParaRPr lang="en-GB" sz="24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2907651"/>
      </p:ext>
    </p:extLst>
  </p:cSld>
  <p:clrMapOvr>
    <a:masterClrMapping/>
  </p:clrMapOvr>
  <p:transition spd="slow" advTm="19961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925" r="10742"/>
          <a:stretch/>
        </p:blipFill>
        <p:spPr>
          <a:xfrm rot="21227880">
            <a:off x="2927785" y="440559"/>
            <a:ext cx="2386410" cy="357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250" r="12500"/>
          <a:stretch/>
        </p:blipFill>
        <p:spPr>
          <a:xfrm rot="540264">
            <a:off x="4789478" y="307384"/>
            <a:ext cx="2978028" cy="3905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9569">
            <a:off x="293230" y="3132747"/>
            <a:ext cx="2783592" cy="3610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0" y="110126"/>
            <a:ext cx="2743200" cy="3610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38400" y="5889287"/>
            <a:ext cx="5914919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  <a:hlinkClick r:id="rId8"/>
              </a:rPr>
              <a:t>Religious, Moral and Philosophical Studies – SQA</a:t>
            </a:r>
          </a:p>
          <a:p>
            <a:r>
              <a:rPr lang="en-GB" sz="2200" b="1" dirty="0" smtClean="0">
                <a:solidFill>
                  <a:srgbClr val="FF0000"/>
                </a:solidFill>
                <a:latin typeface="Century Gothic" panose="020B0502020202020204" pitchFamily="34" charset="0"/>
                <a:hlinkClick r:id="rId8"/>
              </a:rPr>
              <a:t>https</a:t>
            </a:r>
            <a:r>
              <a:rPr lang="en-GB" sz="2200" b="1" dirty="0">
                <a:solidFill>
                  <a:srgbClr val="FF0000"/>
                </a:solidFill>
                <a:latin typeface="Century Gothic" panose="020B0502020202020204" pitchFamily="34" charset="0"/>
                <a:hlinkClick r:id="rId8"/>
              </a:rPr>
              <a:t>://</a:t>
            </a:r>
            <a:r>
              <a:rPr lang="en-GB" sz="2200" b="1" dirty="0" smtClean="0">
                <a:solidFill>
                  <a:srgbClr val="FF0000"/>
                </a:solidFill>
                <a:latin typeface="Century Gothic" panose="020B0502020202020204" pitchFamily="34" charset="0"/>
                <a:hlinkClick r:id="rId8"/>
              </a:rPr>
              <a:t>www.sqa.org.uk/sqa/47421.html</a:t>
            </a:r>
            <a:r>
              <a:rPr lang="en-GB" sz="2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GB" sz="2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9750" y="4217095"/>
            <a:ext cx="2330788" cy="101566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entury Gothic" panose="020B0502020202020204" pitchFamily="34" charset="0"/>
              </a:rPr>
              <a:t>more on course content and Past Papers practice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8590">
            <a:off x="6432815" y="1812056"/>
            <a:ext cx="261937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4165864"/>
      </p:ext>
    </p:extLst>
  </p:cSld>
  <p:clrMapOvr>
    <a:masterClrMapping/>
  </p:clrMapOvr>
  <p:transition spd="slow" advTm="17766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119081"/>
            <a:ext cx="8686800" cy="107468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D5FF"/>
                </a:solidFill>
                <a:latin typeface="Century Gothic" panose="020B0502020202020204" pitchFamily="34" charset="0"/>
              </a:rPr>
              <a:t>Additionally, there are a number of interesting and useful resources to access.</a:t>
            </a:r>
            <a:endParaRPr lang="en-GB" dirty="0">
              <a:solidFill>
                <a:srgbClr val="FFD5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048000" y="5168346"/>
            <a:ext cx="4040188" cy="14097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RMPS </a:t>
            </a:r>
            <a:r>
              <a:rPr lang="en-GB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Bitesize</a:t>
            </a:r>
            <a:r>
              <a:rPr lang="en-GB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page</a:t>
            </a:r>
          </a:p>
          <a:p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hlinkClick r:id="rId4"/>
              </a:rPr>
              <a:t>https://</a:t>
            </a:r>
            <a:r>
              <a:rPr lang="en-GB" dirty="0" smtClean="0">
                <a:solidFill>
                  <a:schemeClr val="tx1"/>
                </a:solidFill>
                <a:latin typeface="Century Gothic" panose="020B0502020202020204" pitchFamily="34" charset="0"/>
                <a:hlinkClick r:id="rId4"/>
              </a:rPr>
              <a:t>www.bbc.co.uk/bitesize/subjects/z782fg8</a:t>
            </a:r>
            <a:r>
              <a:rPr lang="en-GB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5715000" y="638452"/>
            <a:ext cx="76200" cy="76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5410200" y="3286587"/>
            <a:ext cx="76200" cy="76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6097110" y="990600"/>
            <a:ext cx="76200" cy="76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5676900" y="2895600"/>
            <a:ext cx="76200" cy="76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-Point Star 11"/>
          <p:cNvSpPr/>
          <p:nvPr/>
        </p:nvSpPr>
        <p:spPr>
          <a:xfrm>
            <a:off x="5410200" y="3657600"/>
            <a:ext cx="76200" cy="76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5-Point Star 12"/>
          <p:cNvSpPr/>
          <p:nvPr/>
        </p:nvSpPr>
        <p:spPr>
          <a:xfrm>
            <a:off x="6173310" y="2095500"/>
            <a:ext cx="76200" cy="76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5-Point Star 13"/>
          <p:cNvSpPr/>
          <p:nvPr/>
        </p:nvSpPr>
        <p:spPr>
          <a:xfrm>
            <a:off x="5943600" y="4800600"/>
            <a:ext cx="76200" cy="76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5-Point Star 14"/>
          <p:cNvSpPr/>
          <p:nvPr/>
        </p:nvSpPr>
        <p:spPr>
          <a:xfrm>
            <a:off x="5486400" y="5181600"/>
            <a:ext cx="76200" cy="76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https://yt3.ggpht.com/ytc/AKedOLTzajgh6kg2SqprRbxcpKaQ_LPkAJC0JVAh60aOVQ=s88-c-k-c0x00ffffff-no-rj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2" b="18293"/>
          <a:stretch/>
        </p:blipFill>
        <p:spPr bwMode="auto">
          <a:xfrm>
            <a:off x="304800" y="1370176"/>
            <a:ext cx="1916396" cy="171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97750" y="1813040"/>
            <a:ext cx="5380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D5FF"/>
                </a:solidFill>
                <a:latin typeface="Century Gothic" panose="020B0502020202020204" pitchFamily="34" charset="0"/>
              </a:rPr>
              <a:t>RMPS Resources </a:t>
            </a:r>
            <a:r>
              <a:rPr lang="en-GB" sz="2400" dirty="0" err="1" smtClean="0">
                <a:latin typeface="Century Gothic" panose="020B0502020202020204" pitchFamily="34" charset="0"/>
              </a:rPr>
              <a:t>Youtube</a:t>
            </a:r>
            <a:r>
              <a:rPr lang="en-GB" sz="2400" dirty="0" smtClean="0">
                <a:latin typeface="Century Gothic" panose="020B0502020202020204" pitchFamily="34" charset="0"/>
              </a:rPr>
              <a:t> </a:t>
            </a:r>
            <a:r>
              <a:rPr lang="en-GB" sz="2400" dirty="0">
                <a:latin typeface="Century Gothic" panose="020B0502020202020204" pitchFamily="34" charset="0"/>
              </a:rPr>
              <a:t>channel</a:t>
            </a:r>
            <a:endParaRPr lang="en-GB" sz="2400" dirty="0">
              <a:solidFill>
                <a:srgbClr val="FFD5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463" y="4967551"/>
            <a:ext cx="2352675" cy="1714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94" y="3311199"/>
            <a:ext cx="3143250" cy="147710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238877" y="3898803"/>
            <a:ext cx="5143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  <a:hlinkClick r:id="rId8"/>
              </a:rPr>
              <a:t>https</a:t>
            </a:r>
            <a:r>
              <a:rPr lang="en-GB" dirty="0">
                <a:latin typeface="Century Gothic" panose="020B0502020202020204" pitchFamily="34" charset="0"/>
                <a:hlinkClick r:id="rId8"/>
              </a:rPr>
              <a:t>://learningrmps.com/tag/national-5</a:t>
            </a:r>
            <a:r>
              <a:rPr lang="en-GB" dirty="0" smtClean="0">
                <a:latin typeface="Century Gothic" panose="020B0502020202020204" pitchFamily="34" charset="0"/>
                <a:hlinkClick r:id="rId8"/>
              </a:rPr>
              <a:t>/</a:t>
            </a:r>
            <a:r>
              <a:rPr lang="en-GB" dirty="0" smtClean="0">
                <a:latin typeface="Century Gothic" panose="020B0502020202020204" pitchFamily="34" charset="0"/>
              </a:rPr>
              <a:t> 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60459" y="3428964"/>
            <a:ext cx="3230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entury Gothic" panose="020B0502020202020204" pitchFamily="34" charset="0"/>
              </a:rPr>
              <a:t>– Learning RMPS website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06934"/>
      </p:ext>
    </p:extLst>
  </p:cSld>
  <p:clrMapOvr>
    <a:masterClrMapping/>
  </p:clrMapOvr>
  <p:transition spd="slow" advTm="1487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8176" y="188346"/>
            <a:ext cx="8229600" cy="880774"/>
          </a:xfrm>
        </p:spPr>
        <p:txBody>
          <a:bodyPr/>
          <a:lstStyle/>
          <a:p>
            <a:r>
              <a:rPr lang="en-GB" u="sng" dirty="0" smtClean="0">
                <a:solidFill>
                  <a:srgbClr val="FFD5FF"/>
                </a:solidFill>
                <a:effectLst/>
                <a:latin typeface="Century Gothic" panose="020B0502020202020204" pitchFamily="34" charset="0"/>
              </a:rPr>
              <a:t>How </a:t>
            </a:r>
            <a:r>
              <a:rPr lang="en-GB" u="sng" dirty="0" smtClean="0">
                <a:solidFill>
                  <a:srgbClr val="FFD5FF"/>
                </a:solidFill>
                <a:latin typeface="Century Gothic" panose="020B0502020202020204" pitchFamily="34" charset="0"/>
              </a:rPr>
              <a:t>you can help</a:t>
            </a:r>
            <a:endParaRPr lang="en-GB" u="sng" dirty="0">
              <a:solidFill>
                <a:srgbClr val="FFD5FF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5600" y="721908"/>
            <a:ext cx="8229600" cy="5983691"/>
          </a:xfrm>
        </p:spPr>
        <p:txBody>
          <a:bodyPr>
            <a:no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Encourage your son/daughter to </a:t>
            </a:r>
            <a:r>
              <a:rPr lang="en-GB" sz="2400" b="1" dirty="0" smtClean="0">
                <a:latin typeface="Century Gothic" panose="020B0502020202020204" pitchFamily="34" charset="0"/>
              </a:rPr>
              <a:t>review their class notes </a:t>
            </a:r>
            <a:r>
              <a:rPr lang="en-GB" sz="2400" b="1" dirty="0">
                <a:latin typeface="Century Gothic" panose="020B0502020202020204" pitchFamily="34" charset="0"/>
              </a:rPr>
              <a:t>regularly</a:t>
            </a:r>
            <a:r>
              <a:rPr lang="en-GB" sz="2400" dirty="0">
                <a:latin typeface="Century Gothic" panose="020B0502020202020204" pitchFamily="34" charset="0"/>
              </a:rPr>
              <a:t> at home </a:t>
            </a:r>
            <a:r>
              <a:rPr lang="en-GB" sz="2400" dirty="0" smtClean="0">
                <a:latin typeface="Century Gothic" panose="020B0502020202020204" pitchFamily="34" charset="0"/>
              </a:rPr>
              <a:t>whether they </a:t>
            </a:r>
            <a:r>
              <a:rPr lang="en-GB" sz="2400" dirty="0">
                <a:latin typeface="Century Gothic" panose="020B0502020202020204" pitchFamily="34" charset="0"/>
              </a:rPr>
              <a:t>have homework or </a:t>
            </a:r>
            <a:r>
              <a:rPr lang="en-GB" sz="2400" dirty="0" smtClean="0">
                <a:latin typeface="Century Gothic" panose="020B0502020202020204" pitchFamily="34" charset="0"/>
              </a:rPr>
              <a:t>not.</a:t>
            </a:r>
          </a:p>
          <a:p>
            <a:endParaRPr lang="en-GB" sz="1050" dirty="0">
              <a:latin typeface="Century Gothic" panose="020B0502020202020204" pitchFamily="34" charset="0"/>
            </a:endParaRPr>
          </a:p>
          <a:p>
            <a:r>
              <a:rPr lang="en-GB" sz="2400" dirty="0" smtClean="0">
                <a:latin typeface="Century Gothic" panose="020B0502020202020204" pitchFamily="34" charset="0"/>
              </a:rPr>
              <a:t>Ensure </a:t>
            </a:r>
            <a:r>
              <a:rPr lang="en-GB" sz="2400" dirty="0">
                <a:latin typeface="Century Gothic" panose="020B0502020202020204" pitchFamily="34" charset="0"/>
              </a:rPr>
              <a:t>resources are </a:t>
            </a:r>
            <a:r>
              <a:rPr lang="en-GB" sz="2400" b="1" dirty="0">
                <a:latin typeface="Century Gothic" panose="020B0502020202020204" pitchFamily="34" charset="0"/>
              </a:rPr>
              <a:t>organised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smtClean="0">
                <a:latin typeface="Century Gothic" panose="020B0502020202020204" pitchFamily="34" charset="0"/>
              </a:rPr>
              <a:t>and your son/daughter has </a:t>
            </a:r>
            <a:r>
              <a:rPr lang="en-GB" sz="2400" b="1" dirty="0" smtClean="0">
                <a:latin typeface="Century Gothic" panose="020B0502020202020204" pitchFamily="34" charset="0"/>
              </a:rPr>
              <a:t>access to Teams and email</a:t>
            </a:r>
          </a:p>
          <a:p>
            <a:endParaRPr lang="en-GB" sz="1050" b="1" dirty="0">
              <a:latin typeface="Century Gothic" panose="020B0502020202020204" pitchFamily="34" charset="0"/>
            </a:endParaRPr>
          </a:p>
          <a:p>
            <a:r>
              <a:rPr lang="en-GB" sz="2400" b="1" dirty="0" smtClean="0">
                <a:latin typeface="Century Gothic" panose="020B0502020202020204" pitchFamily="34" charset="0"/>
              </a:rPr>
              <a:t>Discuss</a:t>
            </a:r>
            <a:r>
              <a:rPr lang="en-GB" sz="2400" dirty="0" smtClean="0">
                <a:latin typeface="Century Gothic" panose="020B0502020202020204" pitchFamily="34" charset="0"/>
              </a:rPr>
              <a:t> </a:t>
            </a:r>
            <a:r>
              <a:rPr lang="en-GB" sz="2400" dirty="0">
                <a:latin typeface="Century Gothic" panose="020B0502020202020204" pitchFamily="34" charset="0"/>
              </a:rPr>
              <a:t>topic related issues with </a:t>
            </a:r>
            <a:r>
              <a:rPr lang="en-GB" sz="2400" dirty="0" smtClean="0">
                <a:latin typeface="Century Gothic" panose="020B0502020202020204" pitchFamily="34" charset="0"/>
              </a:rPr>
              <a:t>them – </a:t>
            </a:r>
          </a:p>
          <a:p>
            <a:r>
              <a:rPr lang="en-GB" sz="2400" b="1" dirty="0" smtClean="0">
                <a:latin typeface="Century Gothic" panose="020B0502020202020204" pitchFamily="34" charset="0"/>
              </a:rPr>
              <a:t>Read over </a:t>
            </a:r>
            <a:r>
              <a:rPr lang="en-GB" sz="2400" dirty="0">
                <a:latin typeface="Century Gothic" panose="020B0502020202020204" pitchFamily="34" charset="0"/>
              </a:rPr>
              <a:t>homework questions and </a:t>
            </a:r>
            <a:r>
              <a:rPr lang="en-GB" sz="2400" dirty="0" smtClean="0">
                <a:latin typeface="Century Gothic" panose="020B0502020202020204" pitchFamily="34" charset="0"/>
              </a:rPr>
              <a:t>answers – </a:t>
            </a:r>
          </a:p>
          <a:p>
            <a:r>
              <a:rPr lang="en-GB" sz="2400" b="1" dirty="0" smtClean="0">
                <a:latin typeface="Century Gothic" panose="020B0502020202020204" pitchFamily="34" charset="0"/>
              </a:rPr>
              <a:t>Test</a:t>
            </a:r>
            <a:r>
              <a:rPr lang="en-GB" sz="2400" dirty="0" smtClean="0">
                <a:latin typeface="Century Gothic" panose="020B0502020202020204" pitchFamily="34" charset="0"/>
              </a:rPr>
              <a:t> your son/daughter using </a:t>
            </a:r>
            <a:r>
              <a:rPr lang="en-GB" sz="2400" dirty="0">
                <a:latin typeface="Century Gothic" panose="020B0502020202020204" pitchFamily="34" charset="0"/>
              </a:rPr>
              <a:t>core notes and </a:t>
            </a:r>
            <a:r>
              <a:rPr lang="en-GB" sz="2400" dirty="0" smtClean="0">
                <a:latin typeface="Century Gothic" panose="020B0502020202020204" pitchFamily="34" charset="0"/>
              </a:rPr>
              <a:t>textbooks so they become ever more familiar with the topics.</a:t>
            </a:r>
          </a:p>
          <a:p>
            <a:endParaRPr lang="en-GB" sz="1050" dirty="0" smtClean="0">
              <a:latin typeface="Century Gothic" panose="020B0502020202020204" pitchFamily="34" charset="0"/>
            </a:endParaRPr>
          </a:p>
          <a:p>
            <a:r>
              <a:rPr lang="en-GB" sz="2400" dirty="0" smtClean="0">
                <a:latin typeface="Century Gothic" panose="020B0502020202020204" pitchFamily="34" charset="0"/>
              </a:rPr>
              <a:t>Please do </a:t>
            </a:r>
            <a:r>
              <a:rPr lang="en-GB" sz="2400" b="1" dirty="0" smtClean="0">
                <a:latin typeface="Century Gothic" panose="020B0502020202020204" pitchFamily="34" charset="0"/>
              </a:rPr>
              <a:t>contact</a:t>
            </a:r>
            <a:r>
              <a:rPr lang="en-GB" sz="2400" dirty="0" smtClean="0">
                <a:latin typeface="Century Gothic" panose="020B0502020202020204" pitchFamily="34" charset="0"/>
              </a:rPr>
              <a:t> me (Mrs Snailham) if you need clarification of any subject work related issue</a:t>
            </a:r>
            <a:endParaRPr lang="en-GB" sz="2400" dirty="0">
              <a:latin typeface="Century Gothic" panose="020B0502020202020204" pitchFamily="34" charset="0"/>
            </a:endParaRPr>
          </a:p>
          <a:p>
            <a:endParaRPr lang="en-GB" sz="24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3915055"/>
      </p:ext>
    </p:extLst>
  </p:cSld>
  <p:clrMapOvr>
    <a:masterClrMapping/>
  </p:clrMapOvr>
  <p:transition spd="slow" advTm="24074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96541"/>
            <a:ext cx="7315200" cy="50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21829" cy="59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7961016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1625"/>
            <a:ext cx="7467600" cy="44926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Units /Course Content</a:t>
            </a:r>
            <a:endParaRPr lang="en-GB" b="1" u="sng" dirty="0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65906"/>
          </a:xfrm>
        </p:spPr>
        <p:txBody>
          <a:bodyPr>
            <a:normAutofit/>
          </a:bodyPr>
          <a:lstStyle/>
          <a:p>
            <a:pPr lvl="1"/>
            <a:endParaRPr lang="en-GB" sz="2800" dirty="0" smtClean="0">
              <a:latin typeface="Arial Rounded MT Bold" panose="020F0704030504030204" pitchFamily="34" charset="0"/>
            </a:endParaRPr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015189"/>
              </p:ext>
            </p:extLst>
          </p:nvPr>
        </p:nvGraphicFramePr>
        <p:xfrm>
          <a:off x="102150" y="1143000"/>
          <a:ext cx="868093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323">
                  <a:extLst>
                    <a:ext uri="{9D8B030D-6E8A-4147-A177-3AD203B41FA5}">
                      <a16:colId xmlns:a16="http://schemas.microsoft.com/office/drawing/2014/main" val="572186825"/>
                    </a:ext>
                  </a:extLst>
                </a:gridCol>
                <a:gridCol w="3117511">
                  <a:extLst>
                    <a:ext uri="{9D8B030D-6E8A-4147-A177-3AD203B41FA5}">
                      <a16:colId xmlns:a16="http://schemas.microsoft.com/office/drawing/2014/main" val="4094867140"/>
                    </a:ext>
                  </a:extLst>
                </a:gridCol>
                <a:gridCol w="3037104">
                  <a:extLst>
                    <a:ext uri="{9D8B030D-6E8A-4147-A177-3AD203B41FA5}">
                      <a16:colId xmlns:a16="http://schemas.microsoft.com/office/drawing/2014/main" val="2756940001"/>
                    </a:ext>
                  </a:extLst>
                </a:gridCol>
              </a:tblGrid>
              <a:tr h="333756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u="none" dirty="0" smtClean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World Religion: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u="none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Buddhism</a:t>
                      </a:r>
                      <a:r>
                        <a:rPr lang="en-GB" sz="2800" b="0" u="none" dirty="0" smtClean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sz="2800" b="0" u="none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u="none" dirty="0" smtClean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800" b="1" u="none" dirty="0" smtClean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800" b="1" u="none" dirty="0" smtClean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800" b="1" u="none" dirty="0" smtClean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Morality &amp; Belief:</a:t>
                      </a:r>
                    </a:p>
                    <a:p>
                      <a:pPr algn="ctr"/>
                      <a:r>
                        <a:rPr lang="en-GB" sz="3600" b="1" u="none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Justice</a:t>
                      </a:r>
                      <a:r>
                        <a:rPr lang="en-GB" sz="2800" b="0" u="none" dirty="0" smtClean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sz="2800" b="0" u="none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u="none" dirty="0" smtClean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u="none" dirty="0" smtClean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u="none" dirty="0" smtClean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u="none" dirty="0" smtClean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u="none" dirty="0" smtClean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u="none" dirty="0" smtClean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u="none" dirty="0" smtClean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Religious &amp; Philosophical Questions: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u="none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Origins</a:t>
                      </a:r>
                      <a:r>
                        <a:rPr lang="en-GB" sz="2800" b="0" u="none" dirty="0" smtClean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0785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81938636"/>
      </p:ext>
    </p:extLst>
  </p:cSld>
  <p:clrMapOvr>
    <a:masterClrMapping/>
  </p:clrMapOvr>
  <p:transition spd="slow" advTm="1625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Careers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32" y="304800"/>
            <a:ext cx="8905068" cy="6172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705" y="2596923"/>
            <a:ext cx="2613487" cy="2727383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19D0"/>
                </a:solidFill>
              </a:rPr>
              <a:t>Information, Culture and Heritage</a:t>
            </a:r>
          </a:p>
          <a:p>
            <a:endParaRPr lang="en-GB" dirty="0">
              <a:solidFill>
                <a:srgbClr val="0019D0"/>
              </a:solidFill>
            </a:endParaRPr>
          </a:p>
          <a:p>
            <a:r>
              <a:rPr lang="en-GB" dirty="0">
                <a:solidFill>
                  <a:srgbClr val="0019D0"/>
                </a:solidFill>
              </a:rPr>
              <a:t>Law</a:t>
            </a:r>
          </a:p>
          <a:p>
            <a:endParaRPr lang="en-GB" dirty="0">
              <a:solidFill>
                <a:srgbClr val="0019D0"/>
              </a:solidFill>
            </a:endParaRPr>
          </a:p>
          <a:p>
            <a:r>
              <a:rPr lang="en-GB" dirty="0">
                <a:solidFill>
                  <a:srgbClr val="0019D0"/>
                </a:solidFill>
              </a:rPr>
              <a:t>Social, Caring and Advisory Services</a:t>
            </a:r>
          </a:p>
        </p:txBody>
      </p:sp>
    </p:spTree>
    <p:extLst>
      <p:ext uri="{BB962C8B-B14F-4D97-AF65-F5344CB8AC3E}">
        <p14:creationId xmlns:p14="http://schemas.microsoft.com/office/powerpoint/2010/main" val="209564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480" y="1951457"/>
            <a:ext cx="4728935" cy="2803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480" y="35169"/>
            <a:ext cx="4594120" cy="1755775"/>
          </a:xfrm>
        </p:spPr>
        <p:txBody>
          <a:bodyPr/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RMPS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Image result for  justice punish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291244"/>
            <a:ext cx="4379895" cy="29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89" b="100000" l="23849" r="97908"/>
                    </a14:imgEffect>
                  </a14:imgLayer>
                </a14:imgProps>
              </a:ext>
            </a:extLst>
          </a:blip>
          <a:srcRect l="22502" t="18889"/>
          <a:stretch/>
        </p:blipFill>
        <p:spPr>
          <a:xfrm>
            <a:off x="2698988" y="2668896"/>
            <a:ext cx="4082812" cy="321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25742"/>
      </p:ext>
    </p:extLst>
  </p:cSld>
  <p:clrMapOvr>
    <a:masterClrMapping/>
  </p:clrMapOvr>
  <p:transition spd="slow" advTm="2909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handouts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RMPS Timeline planner – schedule of topics and assessment dates</a:t>
            </a:r>
          </a:p>
          <a:p>
            <a:r>
              <a:rPr lang="en-GB" dirty="0" smtClean="0"/>
              <a:t>SQA Exam papers</a:t>
            </a:r>
          </a:p>
          <a:p>
            <a:r>
              <a:rPr lang="en-GB" dirty="0" smtClean="0"/>
              <a:t>ASSIGNMENT/AVU guidance booklets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Any Q&amp;As?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50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5"/>
            <a:ext cx="7467600" cy="44926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Units /Course Content</a:t>
            </a:r>
            <a:endParaRPr lang="en-GB" b="1" u="sng" dirty="0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65906"/>
          </a:xfrm>
        </p:spPr>
        <p:txBody>
          <a:bodyPr>
            <a:normAutofit/>
          </a:bodyPr>
          <a:lstStyle/>
          <a:p>
            <a:pPr lvl="1"/>
            <a:endParaRPr lang="en-GB" sz="2800" dirty="0" smtClean="0">
              <a:latin typeface="Arial Rounded MT Bold" panose="020F0704030504030204" pitchFamily="34" charset="0"/>
            </a:endParaRPr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222440"/>
              </p:ext>
            </p:extLst>
          </p:nvPr>
        </p:nvGraphicFramePr>
        <p:xfrm>
          <a:off x="1219200" y="851687"/>
          <a:ext cx="6858000" cy="5032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572186825"/>
                    </a:ext>
                  </a:extLst>
                </a:gridCol>
              </a:tblGrid>
              <a:tr h="107030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dirty="0" smtClean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World Religion: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Buddhism</a:t>
                      </a:r>
                      <a:endParaRPr lang="en-GB" sz="2400" b="0" u="none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07850"/>
                  </a:ext>
                </a:extLst>
              </a:tr>
              <a:tr h="396240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dirty="0" smtClean="0">
                          <a:latin typeface="Century Gothic" panose="020B0502020202020204" pitchFamily="34" charset="0"/>
                        </a:rPr>
                        <a:t>*</a:t>
                      </a:r>
                      <a:r>
                        <a:rPr lang="en-GB" sz="2800" dirty="0" smtClean="0"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en-GB" sz="28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dirty="0" smtClean="0">
                          <a:latin typeface="Century Gothic" panose="020B0502020202020204" pitchFamily="34" charset="0"/>
                        </a:rPr>
                        <a:t>impact, relevance and significance of a Religion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800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e.g. the Buddha’s impact on the world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800" dirty="0" smtClean="0">
                          <a:latin typeface="Century Gothic" panose="020B0502020202020204" pitchFamily="34" charset="0"/>
                        </a:rPr>
                        <a:t>*Key beliefs and practices of a world religion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800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e.g. </a:t>
                      </a:r>
                      <a:r>
                        <a:rPr lang="en-GB" sz="2800" dirty="0" err="1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Kamma</a:t>
                      </a:r>
                      <a:r>
                        <a:rPr lang="en-GB" sz="2800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; law of cause and effect</a:t>
                      </a:r>
                    </a:p>
                    <a:p>
                      <a:r>
                        <a:rPr lang="en-GB" sz="2800" dirty="0" smtClean="0">
                          <a:latin typeface="Century Gothic" panose="020B0502020202020204" pitchFamily="34" charset="0"/>
                        </a:rPr>
                        <a:t>*The religious lives of the followers</a:t>
                      </a:r>
                    </a:p>
                    <a:p>
                      <a:r>
                        <a:rPr lang="en-GB" sz="2800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e.g. meditation; seeing of the true nature of things</a:t>
                      </a:r>
                      <a:endParaRPr lang="en-GB" sz="280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36791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10433346"/>
      </p:ext>
    </p:extLst>
  </p:cSld>
  <p:clrMapOvr>
    <a:masterClrMapping/>
  </p:clrMapOvr>
  <p:transition spd="slow" advTm="9505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5"/>
            <a:ext cx="7467600" cy="44926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Units /Course Content</a:t>
            </a:r>
            <a:endParaRPr lang="en-GB" b="1" u="sng" dirty="0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65906"/>
          </a:xfrm>
        </p:spPr>
        <p:txBody>
          <a:bodyPr>
            <a:normAutofit/>
          </a:bodyPr>
          <a:lstStyle/>
          <a:p>
            <a:pPr lvl="1"/>
            <a:endParaRPr lang="en-GB" sz="2800" dirty="0" smtClean="0">
              <a:latin typeface="Arial Rounded MT Bold" panose="020F0704030504030204" pitchFamily="34" charset="0"/>
            </a:endParaRPr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491623"/>
              </p:ext>
            </p:extLst>
          </p:nvPr>
        </p:nvGraphicFramePr>
        <p:xfrm>
          <a:off x="838200" y="836447"/>
          <a:ext cx="7340600" cy="5056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0600">
                  <a:extLst>
                    <a:ext uri="{9D8B030D-6E8A-4147-A177-3AD203B41FA5}">
                      <a16:colId xmlns:a16="http://schemas.microsoft.com/office/drawing/2014/main" val="4094867140"/>
                    </a:ext>
                  </a:extLst>
                </a:gridCol>
              </a:tblGrid>
              <a:tr h="996850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none" dirty="0" smtClean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Morality &amp; Belief:</a:t>
                      </a:r>
                    </a:p>
                    <a:p>
                      <a:pPr algn="ctr"/>
                      <a:r>
                        <a:rPr lang="en-GB" sz="2400" b="1" u="none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Justice</a:t>
                      </a:r>
                      <a:endParaRPr lang="en-GB" sz="2400" b="0" u="none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07850"/>
                  </a:ext>
                </a:extLst>
              </a:tr>
              <a:tr h="4059503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Century Gothic" panose="020B0502020202020204" pitchFamily="34" charset="0"/>
                        </a:rPr>
                        <a:t>*One major contemporary moral issue </a:t>
                      </a:r>
                    </a:p>
                    <a:p>
                      <a:r>
                        <a:rPr lang="en-GB" sz="2800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e.g. capital punishment debate</a:t>
                      </a:r>
                    </a:p>
                    <a:p>
                      <a:r>
                        <a:rPr lang="en-GB" sz="2800" dirty="0" smtClean="0">
                          <a:latin typeface="Century Gothic" panose="020B0502020202020204" pitchFamily="34" charset="0"/>
                        </a:rPr>
                        <a:t>*Implications of and responses to that</a:t>
                      </a:r>
                      <a:r>
                        <a:rPr lang="en-GB" sz="2800" baseline="0" dirty="0" smtClean="0">
                          <a:latin typeface="Century Gothic" panose="020B0502020202020204" pitchFamily="34" charset="0"/>
                        </a:rPr>
                        <a:t> issue</a:t>
                      </a:r>
                    </a:p>
                    <a:p>
                      <a:r>
                        <a:rPr lang="en-GB" sz="2800" baseline="0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e.g. Purposes of punishment ; moral questions</a:t>
                      </a:r>
                    </a:p>
                    <a:p>
                      <a:r>
                        <a:rPr lang="en-GB" sz="2800" dirty="0" smtClean="0">
                          <a:latin typeface="Century Gothic" panose="020B0502020202020204" pitchFamily="34" charset="0"/>
                        </a:rPr>
                        <a:t>*Religious and Non-religious perspectives</a:t>
                      </a:r>
                    </a:p>
                    <a:p>
                      <a:r>
                        <a:rPr lang="en-GB" sz="2800" baseline="0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e.g. Christian responses to sentencing; forgiveness</a:t>
                      </a:r>
                      <a:endParaRPr lang="en-GB" sz="28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36791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65581122"/>
      </p:ext>
    </p:extLst>
  </p:cSld>
  <p:clrMapOvr>
    <a:masterClrMapping/>
  </p:clrMapOvr>
  <p:transition spd="slow" advTm="8605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5"/>
            <a:ext cx="7467600" cy="44926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Units /Course Content</a:t>
            </a:r>
            <a:endParaRPr lang="en-GB" b="1" u="sng" dirty="0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65906"/>
          </a:xfrm>
        </p:spPr>
        <p:txBody>
          <a:bodyPr>
            <a:normAutofit/>
          </a:bodyPr>
          <a:lstStyle/>
          <a:p>
            <a:pPr lvl="1"/>
            <a:endParaRPr lang="en-GB" sz="2800" dirty="0" smtClean="0">
              <a:latin typeface="Arial Rounded MT Bold" panose="020F0704030504030204" pitchFamily="34" charset="0"/>
            </a:endParaRPr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638036"/>
              </p:ext>
            </p:extLst>
          </p:nvPr>
        </p:nvGraphicFramePr>
        <p:xfrm>
          <a:off x="457200" y="701040"/>
          <a:ext cx="8229600" cy="5032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756940001"/>
                    </a:ext>
                  </a:extLst>
                </a:gridCol>
              </a:tblGrid>
              <a:tr h="107030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dirty="0" smtClean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Religious &amp; Philosophical Questions: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Origins</a:t>
                      </a:r>
                      <a:endParaRPr lang="en-GB" sz="2400" b="0" u="none" dirty="0" smtClean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07850"/>
                  </a:ext>
                </a:extLst>
              </a:tr>
              <a:tr h="396240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entury Gothic" panose="020B0502020202020204" pitchFamily="34" charset="0"/>
                        </a:rPr>
                        <a:t>*</a:t>
                      </a:r>
                      <a:r>
                        <a:rPr lang="en-GB" sz="2800" dirty="0" smtClean="0">
                          <a:latin typeface="Century Gothic" panose="020B0502020202020204" pitchFamily="34" charset="0"/>
                        </a:rPr>
                        <a:t>Issues raised by religious/philosophical questions </a:t>
                      </a:r>
                    </a:p>
                    <a:p>
                      <a:r>
                        <a:rPr lang="en-GB" sz="2800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e.g. what is origin of the Universe / Life?</a:t>
                      </a:r>
                    </a:p>
                    <a:p>
                      <a:r>
                        <a:rPr lang="en-GB" sz="2800" dirty="0" smtClean="0">
                          <a:latin typeface="Century Gothic" panose="020B0502020202020204" pitchFamily="34" charset="0"/>
                        </a:rPr>
                        <a:t>*Implications of and responses to those questions</a:t>
                      </a:r>
                    </a:p>
                    <a:p>
                      <a:r>
                        <a:rPr lang="en-GB" sz="2800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e.g. compatibility of religion and science?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800" dirty="0" smtClean="0">
                          <a:latin typeface="Century Gothic" panose="020B0502020202020204" pitchFamily="34" charset="0"/>
                        </a:rPr>
                        <a:t>*Religious and Non- religious perspectives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2800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E.g. Genesis and the Big Bang Theory</a:t>
                      </a:r>
                      <a:endParaRPr lang="en-GB" sz="280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36791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13180877"/>
      </p:ext>
    </p:extLst>
  </p:cSld>
  <p:clrMapOvr>
    <a:masterClrMapping/>
  </p:clrMapOvr>
  <p:transition spd="slow" advTm="12245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FFD5FF"/>
                </a:solidFill>
                <a:latin typeface="Century Gothic" panose="020B0502020202020204" pitchFamily="34" charset="0"/>
              </a:rPr>
              <a:t>DHS Assessments</a:t>
            </a:r>
            <a:endParaRPr lang="en-GB" u="sng" dirty="0">
              <a:solidFill>
                <a:srgbClr val="FFD5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8" y="1371600"/>
            <a:ext cx="6629401" cy="4648200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Century Gothic" panose="020B0502020202020204" pitchFamily="34" charset="0"/>
              </a:rPr>
              <a:t>formal assessments and timed questions </a:t>
            </a:r>
            <a:r>
              <a:rPr lang="en-GB" sz="2400" dirty="0">
                <a:latin typeface="Century Gothic" panose="020B0502020202020204" pitchFamily="34" charset="0"/>
              </a:rPr>
              <a:t>at </a:t>
            </a:r>
            <a:r>
              <a:rPr lang="en-GB" sz="2400" dirty="0" smtClean="0">
                <a:latin typeface="Century Gothic" panose="020B0502020202020204" pitchFamily="34" charset="0"/>
              </a:rPr>
              <a:t>several times each month (Thursday lessons) to </a:t>
            </a:r>
            <a:r>
              <a:rPr lang="en-GB" sz="2400" dirty="0">
                <a:latin typeface="Century Gothic" panose="020B0502020202020204" pitchFamily="34" charset="0"/>
              </a:rPr>
              <a:t>determine </a:t>
            </a:r>
            <a:r>
              <a:rPr lang="en-GB" sz="2400" dirty="0" smtClean="0">
                <a:latin typeface="Century Gothic" panose="020B0502020202020204" pitchFamily="34" charset="0"/>
              </a:rPr>
              <a:t>pupil progress and level they are achieving.</a:t>
            </a:r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 smtClean="0">
                <a:latin typeface="Century Gothic" panose="020B0502020202020204" pitchFamily="34" charset="0"/>
              </a:rPr>
              <a:t>October assessment</a:t>
            </a:r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January Prelim</a:t>
            </a:r>
            <a:r>
              <a:rPr lang="en-GB" sz="2400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Assignment write-ups early March</a:t>
            </a:r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 smtClean="0">
                <a:latin typeface="Century Gothic" panose="020B0502020202020204" pitchFamily="34" charset="0"/>
              </a:rPr>
              <a:t>There may be a 2</a:t>
            </a:r>
            <a:r>
              <a:rPr lang="en-GB" sz="2400" baseline="30000" dirty="0" smtClean="0">
                <a:latin typeface="Century Gothic" panose="020B0502020202020204" pitchFamily="34" charset="0"/>
              </a:rPr>
              <a:t>nd</a:t>
            </a:r>
            <a:r>
              <a:rPr lang="en-GB" sz="2400" dirty="0" smtClean="0">
                <a:latin typeface="Century Gothic" panose="020B0502020202020204" pitchFamily="34" charset="0"/>
              </a:rPr>
              <a:t> </a:t>
            </a:r>
            <a:r>
              <a:rPr lang="en-GB" sz="2400" dirty="0">
                <a:latin typeface="Century Gothic" panose="020B0502020202020204" pitchFamily="34" charset="0"/>
              </a:rPr>
              <a:t>Prelim </a:t>
            </a:r>
            <a:r>
              <a:rPr lang="en-GB" sz="2400" dirty="0" smtClean="0">
                <a:latin typeface="Century Gothic" panose="020B0502020202020204" pitchFamily="34" charset="0"/>
              </a:rPr>
              <a:t>to assess the whole course.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N4 AVU write up is early April </a:t>
            </a:r>
            <a:endParaRPr lang="en-GB" sz="2400" dirty="0">
              <a:latin typeface="Century Gothic" panose="020B0502020202020204" pitchFamily="34" charset="0"/>
            </a:endParaRPr>
          </a:p>
          <a:p>
            <a:endParaRPr lang="en-GB" sz="24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6213212"/>
      </p:ext>
    </p:extLst>
  </p:cSld>
  <p:clrMapOvr>
    <a:masterClrMapping/>
  </p:clrMapOvr>
  <p:transition spd="slow" advTm="19377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52400"/>
            <a:ext cx="6347713" cy="1320800"/>
          </a:xfrm>
        </p:spPr>
        <p:txBody>
          <a:bodyPr/>
          <a:lstStyle/>
          <a:p>
            <a:r>
              <a:rPr lang="en-GB" u="sng" dirty="0" smtClean="0">
                <a:solidFill>
                  <a:srgbClr val="FFD5FF"/>
                </a:solidFill>
                <a:latin typeface="Century Gothic" panose="020B0502020202020204" pitchFamily="34" charset="0"/>
              </a:rPr>
              <a:t>Higher Exam</a:t>
            </a:r>
            <a:endParaRPr lang="en-GB" u="sng" dirty="0">
              <a:solidFill>
                <a:srgbClr val="FFD5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7162799" cy="3880773"/>
          </a:xfrm>
        </p:spPr>
        <p:txBody>
          <a:bodyPr>
            <a:no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The exam </a:t>
            </a:r>
            <a:r>
              <a:rPr lang="en-GB" sz="2400" dirty="0" smtClean="0">
                <a:latin typeface="Century Gothic" panose="020B0502020202020204" pitchFamily="34" charset="0"/>
              </a:rPr>
              <a:t>has 2 question papers 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There are 80 marks available.</a:t>
            </a:r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 smtClean="0">
                <a:latin typeface="Century Gothic" panose="020B0502020202020204" pitchFamily="34" charset="0"/>
              </a:rPr>
              <a:t>Paper 1 is 2 hours 15 </a:t>
            </a:r>
            <a:r>
              <a:rPr lang="en-GB" sz="2400" dirty="0" err="1" smtClean="0">
                <a:latin typeface="Century Gothic" panose="020B0502020202020204" pitchFamily="34" charset="0"/>
              </a:rPr>
              <a:t>mins</a:t>
            </a:r>
            <a:r>
              <a:rPr lang="en-GB" sz="2400" dirty="0" smtClean="0">
                <a:latin typeface="Century Gothic" panose="020B0502020202020204" pitchFamily="34" charset="0"/>
              </a:rPr>
              <a:t> and has 2 sections,  covering Morality and World religions units, with 2 essays per section.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Paper 2 is 45 </a:t>
            </a:r>
            <a:r>
              <a:rPr lang="en-GB" sz="2400" dirty="0" err="1" smtClean="0">
                <a:latin typeface="Century Gothic" panose="020B0502020202020204" pitchFamily="34" charset="0"/>
              </a:rPr>
              <a:t>mins</a:t>
            </a:r>
            <a:r>
              <a:rPr lang="en-GB" sz="2400" dirty="0" smtClean="0">
                <a:latin typeface="Century Gothic" panose="020B0502020202020204" pitchFamily="34" charset="0"/>
              </a:rPr>
              <a:t> and covers the philosophical unit. There is one essay to complete.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9674274"/>
      </p:ext>
    </p:extLst>
  </p:cSld>
  <p:clrMapOvr>
    <a:masterClrMapping/>
  </p:clrMapOvr>
  <p:transition spd="slow" advTm="25062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FFD5FF"/>
                </a:solidFill>
                <a:latin typeface="Century Gothic" panose="020B0502020202020204" pitchFamily="34" charset="0"/>
              </a:rPr>
              <a:t>Assignment:</a:t>
            </a:r>
            <a:r>
              <a:rPr lang="en-GB" dirty="0" smtClean="0">
                <a:solidFill>
                  <a:srgbClr val="FFD5FF"/>
                </a:solidFill>
                <a:latin typeface="Century Gothic" panose="020B0502020202020204" pitchFamily="34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higher  - 2000+ word count</a:t>
            </a:r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endParaRPr lang="en-GB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8" y="1901092"/>
            <a:ext cx="6705601" cy="373770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There is an opportunity for individual research of a religious, moral or philosophical 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assignment – worth 30 marks – </a:t>
            </a:r>
            <a:r>
              <a:rPr lang="en-GB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personalised question/title 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essay 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written under exam conditions in school; 8 hours + 1 hour 30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4457460"/>
      </p:ext>
    </p:extLst>
  </p:cSld>
  <p:clrMapOvr>
    <a:masterClrMapping/>
  </p:clrMapOvr>
  <p:transition spd="slow" advTm="9314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52400"/>
            <a:ext cx="6347713" cy="1320800"/>
          </a:xfrm>
        </p:spPr>
        <p:txBody>
          <a:bodyPr/>
          <a:lstStyle/>
          <a:p>
            <a:r>
              <a:rPr lang="en-GB" u="sng" dirty="0" smtClean="0">
                <a:solidFill>
                  <a:srgbClr val="FFD5FF"/>
                </a:solidFill>
                <a:latin typeface="Century Gothic" panose="020B0502020202020204" pitchFamily="34" charset="0"/>
              </a:rPr>
              <a:t>N5 Exam</a:t>
            </a:r>
            <a:endParaRPr lang="en-GB" u="sng" dirty="0">
              <a:solidFill>
                <a:srgbClr val="FFD5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14400"/>
            <a:ext cx="7162799" cy="3880773"/>
          </a:xfrm>
        </p:spPr>
        <p:txBody>
          <a:bodyPr>
            <a:no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The exam </a:t>
            </a:r>
            <a:r>
              <a:rPr lang="en-GB" sz="2400" dirty="0" smtClean="0">
                <a:latin typeface="Century Gothic" panose="020B0502020202020204" pitchFamily="34" charset="0"/>
              </a:rPr>
              <a:t>has 1 question paper 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There are 80 marks available.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Century Gothic" panose="020B0502020202020204" pitchFamily="34" charset="0"/>
            </a:endParaRPr>
          </a:p>
          <a:p>
            <a:r>
              <a:rPr lang="en-GB" sz="2400" dirty="0" smtClean="0">
                <a:latin typeface="Century Gothic" panose="020B0502020202020204" pitchFamily="34" charset="0"/>
              </a:rPr>
              <a:t>The Paper is 2 hours 20 </a:t>
            </a:r>
            <a:r>
              <a:rPr lang="en-GB" sz="2400" dirty="0" err="1" smtClean="0">
                <a:latin typeface="Century Gothic" panose="020B0502020202020204" pitchFamily="34" charset="0"/>
              </a:rPr>
              <a:t>mins</a:t>
            </a:r>
            <a:r>
              <a:rPr lang="en-GB" sz="2400" dirty="0" smtClean="0">
                <a:latin typeface="Century Gothic" panose="020B0502020202020204" pitchFamily="34" charset="0"/>
              </a:rPr>
              <a:t> and has 3 sections,  covering Morality, World religions philosophical units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Each section has a series of approx. 6 questions to complete, covering the KU, AE skills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4946723"/>
      </p:ext>
    </p:extLst>
  </p:cSld>
  <p:clrMapOvr>
    <a:masterClrMapping/>
  </p:clrMapOvr>
  <p:transition spd="slow" advTm="25062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4.9|4.9|2.5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8.2|19.9|3.9|2.3|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3|2.9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3|1.4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4.9|4.9|2.5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4.9|4.9|2.5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4.9|4.9|2.5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31.3|3.9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8.2|19.9|3.9|2.3|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8.2|19.9|3.9|2.3|5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"/>
</p:tagLst>
</file>

<file path=ppt/theme/theme1.xml><?xml version="1.0" encoding="utf-8"?>
<a:theme xmlns:a="http://schemas.openxmlformats.org/drawingml/2006/main" name="Fac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570DAD8D2BBA4199123A34CF857C77" ma:contentTypeVersion="7" ma:contentTypeDescription="Create a new document." ma:contentTypeScope="" ma:versionID="9425aa1398c16387a81f4ab603851514">
  <xsd:schema xmlns:xsd="http://www.w3.org/2001/XMLSchema" xmlns:xs="http://www.w3.org/2001/XMLSchema" xmlns:p="http://schemas.microsoft.com/office/2006/metadata/properties" xmlns:ns2="3f7cc8fe-e779-4be3-a430-815dd703cd4a" xmlns:ns3="83763025-89ab-4ca0-b2bc-d83207a6ac14" targetNamespace="http://schemas.microsoft.com/office/2006/metadata/properties" ma:root="true" ma:fieldsID="2b0853c8dc3a5bf62e7f49513fae12fe" ns2:_="" ns3:_="">
    <xsd:import namespace="3f7cc8fe-e779-4be3-a430-815dd703cd4a"/>
    <xsd:import namespace="83763025-89ab-4ca0-b2bc-d83207a6ac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cc8fe-e779-4be3-a430-815dd703cd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63025-89ab-4ca0-b2bc-d83207a6ac1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E7761D-AD0A-4096-847C-12AAE9F371BE}"/>
</file>

<file path=customXml/itemProps2.xml><?xml version="1.0" encoding="utf-8"?>
<ds:datastoreItem xmlns:ds="http://schemas.openxmlformats.org/officeDocument/2006/customXml" ds:itemID="{BC05186B-8F13-480C-BDA5-BD87F5EDDF2B}"/>
</file>

<file path=customXml/itemProps3.xml><?xml version="1.0" encoding="utf-8"?>
<ds:datastoreItem xmlns:ds="http://schemas.openxmlformats.org/officeDocument/2006/customXml" ds:itemID="{5C941F68-A811-4AAE-A309-1A5CA9ED8816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569</TotalTime>
  <Words>816</Words>
  <Application>Microsoft Office PowerPoint</Application>
  <PresentationFormat>On-screen Show (4:3)</PresentationFormat>
  <Paragraphs>121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Rounded MT Bold</vt:lpstr>
      <vt:lpstr>Calibri</vt:lpstr>
      <vt:lpstr>Century Gothic</vt:lpstr>
      <vt:lpstr>Trebuchet MS</vt:lpstr>
      <vt:lpstr>Wingdings 3</vt:lpstr>
      <vt:lpstr>Facet</vt:lpstr>
      <vt:lpstr>RMPS</vt:lpstr>
      <vt:lpstr>Units /Course Content</vt:lpstr>
      <vt:lpstr>Units /Course Content</vt:lpstr>
      <vt:lpstr>Units /Course Content</vt:lpstr>
      <vt:lpstr>Units /Course Content</vt:lpstr>
      <vt:lpstr>DHS Assessments</vt:lpstr>
      <vt:lpstr>Higher Exam</vt:lpstr>
      <vt:lpstr>Assignment: higher  - 2000+ word count </vt:lpstr>
      <vt:lpstr>N5 Exam</vt:lpstr>
      <vt:lpstr>Assignment: N5 –20 marks/ 20% of your overall grade Word Count 1000 to 1200  </vt:lpstr>
      <vt:lpstr>N4 Unit assessments</vt:lpstr>
      <vt:lpstr>N4 AVU: pass or fail (teacher marked)  </vt:lpstr>
      <vt:lpstr>Homework </vt:lpstr>
      <vt:lpstr>PowerPoint Presentation</vt:lpstr>
      <vt:lpstr>Additionally, there are a number of interesting and useful resources to access.</vt:lpstr>
      <vt:lpstr>How you can help</vt:lpstr>
      <vt:lpstr>PowerPoint Presentation</vt:lpstr>
      <vt:lpstr>PowerPoint Presentation</vt:lpstr>
      <vt:lpstr>PowerPoint Presentation</vt:lpstr>
      <vt:lpstr>Careers </vt:lpstr>
      <vt:lpstr>RMPS</vt:lpstr>
      <vt:lpstr>handouts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5 Geography</dc:title>
  <dc:creator>Catherine Scott</dc:creator>
  <cp:lastModifiedBy>Jacqueline Snailham</cp:lastModifiedBy>
  <cp:revision>81</cp:revision>
  <cp:lastPrinted>2015-10-06T08:33:55Z</cp:lastPrinted>
  <dcterms:created xsi:type="dcterms:W3CDTF">2006-08-16T00:00:00Z</dcterms:created>
  <dcterms:modified xsi:type="dcterms:W3CDTF">2023-09-14T10:46:12Z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0x0101006B570DAD8D2BBA4199123A34CF857C77</vt:lpwstr>
  </property>
</Properties>
</file>