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30" r:id="rId5"/>
    <p:sldId id="334" r:id="rId6"/>
    <p:sldId id="335" r:id="rId7"/>
    <p:sldId id="336" r:id="rId8"/>
    <p:sldId id="337" r:id="rId9"/>
    <p:sldId id="328" r:id="rId10"/>
    <p:sldId id="329" r:id="rId11"/>
    <p:sldId id="260" r:id="rId12"/>
    <p:sldId id="331" r:id="rId13"/>
    <p:sldId id="332" r:id="rId14"/>
    <p:sldId id="333" r:id="rId15"/>
    <p:sldId id="261" r:id="rId16"/>
    <p:sldId id="262" r:id="rId17"/>
    <p:sldId id="263" r:id="rId18"/>
    <p:sldId id="319" r:id="rId19"/>
    <p:sldId id="300" r:id="rId20"/>
    <p:sldId id="305" r:id="rId21"/>
    <p:sldId id="298" r:id="rId22"/>
    <p:sldId id="318" r:id="rId23"/>
    <p:sldId id="271" r:id="rId24"/>
    <p:sldId id="273" r:id="rId25"/>
    <p:sldId id="306" r:id="rId26"/>
    <p:sldId id="274" r:id="rId27"/>
    <p:sldId id="309" r:id="rId28"/>
    <p:sldId id="275" r:id="rId29"/>
    <p:sldId id="277" r:id="rId30"/>
    <p:sldId id="307" r:id="rId31"/>
    <p:sldId id="303" r:id="rId32"/>
    <p:sldId id="299" r:id="rId33"/>
    <p:sldId id="301" r:id="rId34"/>
    <p:sldId id="308" r:id="rId35"/>
    <p:sldId id="302" r:id="rId36"/>
    <p:sldId id="264" r:id="rId37"/>
    <p:sldId id="265" r:id="rId38"/>
    <p:sldId id="310" r:id="rId39"/>
    <p:sldId id="311" r:id="rId40"/>
    <p:sldId id="312" r:id="rId41"/>
    <p:sldId id="313" r:id="rId42"/>
    <p:sldId id="314" r:id="rId43"/>
    <p:sldId id="315" r:id="rId44"/>
    <p:sldId id="316" r:id="rId45"/>
    <p:sldId id="317" r:id="rId46"/>
    <p:sldId id="266" r:id="rId47"/>
    <p:sldId id="267" r:id="rId48"/>
    <p:sldId id="321" r:id="rId49"/>
    <p:sldId id="322" r:id="rId50"/>
    <p:sldId id="323" r:id="rId51"/>
    <p:sldId id="324" r:id="rId52"/>
    <p:sldId id="325" r:id="rId53"/>
    <p:sldId id="326" r:id="rId54"/>
    <p:sldId id="327" r:id="rId55"/>
    <p:sldId id="320" r:id="rId56"/>
    <p:sldId id="297" r:id="rId57"/>
    <p:sldId id="286" r:id="rId58"/>
    <p:sldId id="288" r:id="rId59"/>
    <p:sldId id="287" r:id="rId60"/>
    <p:sldId id="289" r:id="rId61"/>
    <p:sldId id="290" r:id="rId62"/>
    <p:sldId id="291" r:id="rId63"/>
    <p:sldId id="292" r:id="rId64"/>
    <p:sldId id="293" r:id="rId65"/>
    <p:sldId id="294" r:id="rId66"/>
    <p:sldId id="295" r:id="rId67"/>
    <p:sldId id="296" r:id="rId68"/>
  </p:sldIdLst>
  <p:sldSz cx="9144000" cy="6858000" type="screen4x3"/>
  <p:notesSz cx="6797675" cy="9856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FBBD0-8AF8-4CDF-B889-C99CA1D0ADE3}" v="207" dt="2023-09-18T11:36:22.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7-10-10T09:27:45.130"/>
    </inkml:context>
    <inkml:brush xml:id="br0">
      <inkml:brushProperty name="width" value="0.06667" units="cm"/>
      <inkml:brushProperty name="height" value="0.06667" units="cm"/>
      <inkml:brushProperty name="fitToCurve" value="1"/>
    </inkml:brush>
  </inkml:definitions>
  <inkml:trace contextRef="#ctx0" brushRef="#br0">0 0,'44'0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2115DA-4C3C-4996-9563-341AD26ABD4C}"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57636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115DA-4C3C-4996-9563-341AD26ABD4C}"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230311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115DA-4C3C-4996-9563-341AD26ABD4C}"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12299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115DA-4C3C-4996-9563-341AD26ABD4C}"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80219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115DA-4C3C-4996-9563-341AD26ABD4C}"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283718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2115DA-4C3C-4996-9563-341AD26ABD4C}"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361096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F2115DA-4C3C-4996-9563-341AD26ABD4C}" type="datetimeFigureOut">
              <a:rPr lang="en-GB" smtClean="0"/>
              <a:t>20/09/2023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80684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2115DA-4C3C-4996-9563-341AD26ABD4C}" type="datetimeFigureOut">
              <a:rPr lang="en-GB" smtClean="0"/>
              <a:t>20/09/2023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212515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115DA-4C3C-4996-9563-341AD26ABD4C}" type="datetimeFigureOut">
              <a:rPr lang="en-GB" smtClean="0"/>
              <a:t>20/09/2023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1167242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115DA-4C3C-4996-9563-341AD26ABD4C}"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422461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115DA-4C3C-4996-9563-341AD26ABD4C}"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F1D495-B613-4B78-8749-D67F711B9EB6}" type="slidenum">
              <a:rPr lang="en-GB" smtClean="0"/>
              <a:t>‹#›</a:t>
            </a:fld>
            <a:endParaRPr lang="en-GB"/>
          </a:p>
        </p:txBody>
      </p:sp>
    </p:spTree>
    <p:extLst>
      <p:ext uri="{BB962C8B-B14F-4D97-AF65-F5344CB8AC3E}">
        <p14:creationId xmlns:p14="http://schemas.microsoft.com/office/powerpoint/2010/main" val="295302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115DA-4C3C-4996-9563-341AD26ABD4C}" type="datetimeFigureOut">
              <a:rPr lang="en-GB" smtClean="0"/>
              <a:t>20/09/2023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1D495-B613-4B78-8749-D67F711B9EB6}" type="slidenum">
              <a:rPr lang="en-GB" smtClean="0"/>
              <a:t>‹#›</a:t>
            </a:fld>
            <a:endParaRPr lang="en-GB"/>
          </a:p>
        </p:txBody>
      </p:sp>
    </p:spTree>
    <p:extLst>
      <p:ext uri="{BB962C8B-B14F-4D97-AF65-F5344CB8AC3E}">
        <p14:creationId xmlns:p14="http://schemas.microsoft.com/office/powerpoint/2010/main" val="3718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10233"/>
          <a:stretch/>
        </p:blipFill>
        <p:spPr bwMode="auto">
          <a:xfrm>
            <a:off x="2767" y="0"/>
            <a:ext cx="9111794"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347864" y="4293096"/>
            <a:ext cx="5758408" cy="1584176"/>
          </a:xfrm>
        </p:spPr>
        <p:txBody>
          <a:bodyPr>
            <a:noAutofit/>
          </a:bodyPr>
          <a:lstStyle/>
          <a:p>
            <a:pPr algn="r"/>
            <a:r>
              <a:rPr lang="en-GB" sz="6600" b="1" dirty="0"/>
              <a:t>Graphic Communication</a:t>
            </a:r>
          </a:p>
        </p:txBody>
      </p:sp>
      <p:sp>
        <p:nvSpPr>
          <p:cNvPr id="3" name="Subtitle 2"/>
          <p:cNvSpPr>
            <a:spLocks noGrp="1"/>
          </p:cNvSpPr>
          <p:nvPr>
            <p:ph type="subTitle" idx="1"/>
          </p:nvPr>
        </p:nvSpPr>
        <p:spPr>
          <a:xfrm>
            <a:off x="0" y="6026773"/>
            <a:ext cx="9144000" cy="831227"/>
          </a:xfrm>
          <a:solidFill>
            <a:srgbClr val="00B0F0"/>
          </a:solidFill>
        </p:spPr>
        <p:txBody>
          <a:bodyPr>
            <a:normAutofit/>
          </a:bodyPr>
          <a:lstStyle/>
          <a:p>
            <a:pPr algn="r"/>
            <a:r>
              <a:rPr lang="en-GB" sz="4000" dirty="0">
                <a:solidFill>
                  <a:schemeClr val="bg1"/>
                </a:solidFill>
              </a:rPr>
              <a:t>National 4&amp;5  - How To Pass Evening</a:t>
            </a:r>
          </a:p>
        </p:txBody>
      </p:sp>
    </p:spTree>
    <p:extLst>
      <p:ext uri="{BB962C8B-B14F-4D97-AF65-F5344CB8AC3E}">
        <p14:creationId xmlns:p14="http://schemas.microsoft.com/office/powerpoint/2010/main" val="44665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42888"/>
            <a:ext cx="8772525"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79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400600"/>
          </a:xfrm>
        </p:spPr>
        <p:txBody>
          <a:bodyPr>
            <a:normAutofit fontScale="92500" lnSpcReduction="10000"/>
          </a:bodyPr>
          <a:lstStyle/>
          <a:p>
            <a:pPr marL="0" indent="0">
              <a:buNone/>
            </a:pPr>
            <a:r>
              <a:rPr lang="en-GB" b="1" u="sng" dirty="0">
                <a:latin typeface="Maiandra GD" pitchFamily="34" charset="0"/>
              </a:rPr>
              <a:t>3D and Pictorial Graphic Communication</a:t>
            </a:r>
          </a:p>
          <a:p>
            <a:pPr marL="0" indent="0">
              <a:buNone/>
            </a:pPr>
            <a:r>
              <a:rPr lang="en-GB" sz="1400" u="sng" dirty="0">
                <a:latin typeface="Maiandra GD" pitchFamily="34" charset="0"/>
              </a:rPr>
              <a:t> </a:t>
            </a:r>
          </a:p>
          <a:p>
            <a:pPr marL="0" indent="0">
              <a:buNone/>
            </a:pPr>
            <a:r>
              <a:rPr lang="en-GB" sz="2000" b="1" dirty="0">
                <a:latin typeface="Maiandra GD" pitchFamily="34" charset="0"/>
              </a:rPr>
              <a:t>Outcome 1</a:t>
            </a:r>
            <a:endParaRPr lang="en-GB" sz="2000" dirty="0">
              <a:latin typeface="Maiandra GD" pitchFamily="34" charset="0"/>
            </a:endParaRPr>
          </a:p>
          <a:p>
            <a:r>
              <a:rPr lang="en-GB" sz="1800" dirty="0">
                <a:latin typeface="Maiandra GD" pitchFamily="34" charset="0"/>
              </a:rPr>
              <a:t>Candidates will:</a:t>
            </a:r>
          </a:p>
          <a:p>
            <a:pPr lvl="1"/>
            <a:r>
              <a:rPr lang="en-GB" b="1" dirty="0">
                <a:latin typeface="Maiandra GD" pitchFamily="34" charset="0"/>
              </a:rPr>
              <a:t>Produce and interpret pictorial sketches, pictorial drawings and 3D models </a:t>
            </a:r>
            <a:endParaRPr lang="en-GB" dirty="0">
              <a:latin typeface="Maiandra GD" pitchFamily="34" charset="0"/>
            </a:endParaRPr>
          </a:p>
          <a:p>
            <a:endParaRPr lang="en-GB" b="1" dirty="0">
              <a:latin typeface="Maiandra GD" pitchFamily="34" charset="0"/>
            </a:endParaRPr>
          </a:p>
          <a:p>
            <a:pPr marL="0" indent="0">
              <a:buNone/>
            </a:pPr>
            <a:r>
              <a:rPr lang="en-GB" sz="2000" b="1" dirty="0">
                <a:latin typeface="Maiandra GD" pitchFamily="34" charset="0"/>
              </a:rPr>
              <a:t>Outcome 2</a:t>
            </a:r>
            <a:endParaRPr lang="en-GB" sz="2000" dirty="0">
              <a:latin typeface="Maiandra GD" pitchFamily="34" charset="0"/>
            </a:endParaRPr>
          </a:p>
          <a:p>
            <a:r>
              <a:rPr lang="en-GB" sz="1800" dirty="0">
                <a:latin typeface="Maiandra GD" pitchFamily="34" charset="0"/>
              </a:rPr>
              <a:t>Candidates will:</a:t>
            </a:r>
            <a:endParaRPr lang="en-GB" sz="1800" b="1" dirty="0">
              <a:latin typeface="Maiandra GD" pitchFamily="34" charset="0"/>
            </a:endParaRPr>
          </a:p>
          <a:p>
            <a:pPr lvl="1"/>
            <a:r>
              <a:rPr lang="en-GB" b="1" dirty="0">
                <a:latin typeface="Maiandra GD" pitchFamily="34" charset="0"/>
              </a:rPr>
              <a:t>Produce pictorial and 3D colour illustrations</a:t>
            </a:r>
          </a:p>
          <a:p>
            <a:pPr marL="274320" lvl="1" indent="0">
              <a:buNone/>
            </a:pPr>
            <a:endParaRPr lang="en-GB" b="1" dirty="0">
              <a:latin typeface="Maiandra GD" pitchFamily="34" charset="0"/>
            </a:endParaRPr>
          </a:p>
          <a:p>
            <a:pPr marL="0" indent="0">
              <a:buNone/>
            </a:pPr>
            <a:r>
              <a:rPr lang="en-GB" sz="2000" b="1" dirty="0">
                <a:latin typeface="Maiandra GD" pitchFamily="34" charset="0"/>
              </a:rPr>
              <a:t>Outcome 3</a:t>
            </a:r>
            <a:endParaRPr lang="en-GB" sz="2000" dirty="0">
              <a:latin typeface="Maiandra GD" pitchFamily="34" charset="0"/>
            </a:endParaRPr>
          </a:p>
          <a:p>
            <a:r>
              <a:rPr lang="en-GB" sz="1800" dirty="0">
                <a:latin typeface="Maiandra GD" pitchFamily="34" charset="0"/>
              </a:rPr>
              <a:t>Candidates will:</a:t>
            </a:r>
            <a:endParaRPr lang="en-GB" sz="1800" b="1" dirty="0">
              <a:latin typeface="Maiandra GD" pitchFamily="34" charset="0"/>
            </a:endParaRPr>
          </a:p>
          <a:p>
            <a:pPr lvl="1"/>
            <a:r>
              <a:rPr lang="en-GB" b="1" dirty="0">
                <a:latin typeface="Maiandra GD" pitchFamily="34" charset="0"/>
              </a:rPr>
              <a:t>Create pictorial or 3D promotional displays</a:t>
            </a:r>
            <a:endParaRPr lang="en-GB" dirty="0">
              <a:latin typeface="Maiandra GD" pitchFamily="34" charset="0"/>
            </a:endParaRPr>
          </a:p>
          <a:p>
            <a:pPr marL="274320" lvl="1" indent="0">
              <a:buNone/>
            </a:pPr>
            <a:endParaRPr lang="en-GB" b="1" dirty="0">
              <a:latin typeface="Maiandra GD" pitchFamily="34" charset="0"/>
            </a:endParaRPr>
          </a:p>
        </p:txBody>
      </p:sp>
      <p:sp>
        <p:nvSpPr>
          <p:cNvPr id="4" name="Title 1"/>
          <p:cNvSpPr txBox="1">
            <a:spLocks/>
          </p:cNvSpPr>
          <p:nvPr/>
        </p:nvSpPr>
        <p:spPr>
          <a:xfrm>
            <a:off x="314714"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600" dirty="0">
                <a:latin typeface="Maiandra GD" pitchFamily="34" charset="0"/>
              </a:rPr>
              <a:t>National 4 - Units and Outcomes</a:t>
            </a:r>
          </a:p>
        </p:txBody>
      </p:sp>
    </p:spTree>
    <p:extLst>
      <p:ext uri="{BB962C8B-B14F-4D97-AF65-F5344CB8AC3E}">
        <p14:creationId xmlns:p14="http://schemas.microsoft.com/office/powerpoint/2010/main" val="131417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8" y="103188"/>
            <a:ext cx="8632825" cy="665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33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24" y="76081"/>
            <a:ext cx="8351340" cy="670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2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FSH-FS1\ALH Community$\Community\DEPARTMENTAL MATERIAL\Technical\Curriculum\Senior Phase\Graphic Communication\H Graphic Communciation\3D Modelling Unit\models of book pictures\egg in cup.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51" y="390763"/>
            <a:ext cx="8208912" cy="6156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C1FEA5-59A6-018C-D374-C0E743331951}"/>
              </a:ext>
            </a:extLst>
          </p:cNvPr>
          <p:cNvSpPr txBox="1"/>
          <p:nvPr/>
        </p:nvSpPr>
        <p:spPr>
          <a:xfrm>
            <a:off x="4973052" y="671763"/>
            <a:ext cx="372978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As well as learning various 3D modelling software techniques, processes and edits, pupils learn how to turn their models into </a:t>
            </a:r>
            <a:r>
              <a:rPr lang="en-GB" sz="2800">
                <a:cs typeface="Calibri"/>
              </a:rPr>
              <a:t>realistic</a:t>
            </a:r>
            <a:r>
              <a:rPr lang="en-GB" sz="2800" dirty="0">
                <a:cs typeface="Calibri"/>
              </a:rPr>
              <a:t> images, adding lighting, shadows, colours, materials, textures etc.</a:t>
            </a:r>
            <a:endParaRPr lang="en-GB" sz="2800" dirty="0"/>
          </a:p>
        </p:txBody>
      </p:sp>
    </p:spTree>
    <p:extLst>
      <p:ext uri="{BB962C8B-B14F-4D97-AF65-F5344CB8AC3E}">
        <p14:creationId xmlns:p14="http://schemas.microsoft.com/office/powerpoint/2010/main" val="39088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8160"/>
            <a:ext cx="8229600" cy="990600"/>
          </a:xfrm>
        </p:spPr>
        <p:txBody>
          <a:bodyPr/>
          <a:lstStyle/>
          <a:p>
            <a:r>
              <a:rPr lang="en-GB" dirty="0">
                <a:latin typeface="Maiandra GD" pitchFamily="34" charset="0"/>
              </a:rPr>
              <a:t>Unit Assessment</a:t>
            </a:r>
          </a:p>
        </p:txBody>
      </p:sp>
      <p:sp>
        <p:nvSpPr>
          <p:cNvPr id="3" name="Content Placeholder 2"/>
          <p:cNvSpPr>
            <a:spLocks noGrp="1"/>
          </p:cNvSpPr>
          <p:nvPr>
            <p:ph idx="1"/>
          </p:nvPr>
        </p:nvSpPr>
        <p:spPr>
          <a:xfrm>
            <a:off x="395536" y="1268760"/>
            <a:ext cx="8676456" cy="4876800"/>
          </a:xfrm>
        </p:spPr>
        <p:txBody>
          <a:bodyPr>
            <a:normAutofit fontScale="92500"/>
          </a:bodyPr>
          <a:lstStyle/>
          <a:p>
            <a:pPr marL="0" indent="0">
              <a:buNone/>
            </a:pPr>
            <a:r>
              <a:rPr lang="en-GB" sz="3200" dirty="0">
                <a:latin typeface="Maiandra GD" pitchFamily="34" charset="0"/>
              </a:rPr>
              <a:t>3 ways to approach assessment:</a:t>
            </a:r>
          </a:p>
          <a:p>
            <a:endParaRPr lang="en-GB" dirty="0">
              <a:latin typeface="Maiandra GD" pitchFamily="34" charset="0"/>
            </a:endParaRPr>
          </a:p>
          <a:p>
            <a:pPr lvl="1"/>
            <a:r>
              <a:rPr lang="en-GB" sz="2800" dirty="0">
                <a:latin typeface="Maiandra GD" pitchFamily="34" charset="0"/>
              </a:rPr>
              <a:t>Unit-by-Unit Approach – Standard </a:t>
            </a:r>
          </a:p>
          <a:p>
            <a:pPr lvl="1"/>
            <a:endParaRPr lang="en-GB" sz="2800" dirty="0">
              <a:latin typeface="Maiandra GD" pitchFamily="34" charset="0"/>
            </a:endParaRPr>
          </a:p>
          <a:p>
            <a:pPr lvl="1"/>
            <a:r>
              <a:rPr lang="en-GB" sz="2800" dirty="0">
                <a:latin typeface="Maiandra GD" pitchFamily="34" charset="0"/>
              </a:rPr>
              <a:t>Combined Approach – 5 Assessment tasks</a:t>
            </a:r>
          </a:p>
          <a:p>
            <a:pPr lvl="1"/>
            <a:endParaRPr lang="en-GB" sz="2800" dirty="0">
              <a:latin typeface="Maiandra GD" pitchFamily="34" charset="0"/>
            </a:endParaRPr>
          </a:p>
          <a:p>
            <a:pPr lvl="1">
              <a:lnSpc>
                <a:spcPct val="150000"/>
              </a:lnSpc>
            </a:pPr>
            <a:r>
              <a:rPr lang="en-GB" sz="2800" dirty="0">
                <a:latin typeface="Maiandra GD" pitchFamily="34" charset="0"/>
              </a:rPr>
              <a:t>Portfolio Approach – Open, less directed approach</a:t>
            </a:r>
          </a:p>
          <a:p>
            <a:pPr lvl="6">
              <a:lnSpc>
                <a:spcPct val="150000"/>
              </a:lnSpc>
            </a:pPr>
            <a:r>
              <a:rPr lang="en-GB" sz="2400" dirty="0">
                <a:latin typeface="Maiandra GD" pitchFamily="34" charset="0"/>
              </a:rPr>
              <a:t>Projects may have to first be verified by SQA</a:t>
            </a:r>
          </a:p>
        </p:txBody>
      </p:sp>
      <p:sp>
        <p:nvSpPr>
          <p:cNvPr id="4" name="Oval 3"/>
          <p:cNvSpPr/>
          <p:nvPr/>
        </p:nvSpPr>
        <p:spPr>
          <a:xfrm>
            <a:off x="323528" y="2924944"/>
            <a:ext cx="7416824" cy="122413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5634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400600"/>
          </a:xfrm>
        </p:spPr>
        <p:txBody>
          <a:bodyPr>
            <a:normAutofit/>
          </a:bodyPr>
          <a:lstStyle/>
          <a:p>
            <a:pPr marL="0" indent="0">
              <a:buNone/>
            </a:pPr>
            <a:r>
              <a:rPr lang="en-GB" dirty="0">
                <a:latin typeface="Maiandra GD" pitchFamily="34" charset="0"/>
              </a:rPr>
              <a:t>Assessment evidence can be gathered from the following 5 tasks. These tasks cover all outcomes required:</a:t>
            </a:r>
          </a:p>
          <a:p>
            <a:pPr marL="0" indent="0">
              <a:buNone/>
            </a:pPr>
            <a:r>
              <a:rPr lang="en-GB" sz="800" dirty="0">
                <a:latin typeface="Maiandra GD" pitchFamily="34" charset="0"/>
              </a:rPr>
              <a:t> </a:t>
            </a:r>
          </a:p>
          <a:p>
            <a:pPr lvl="1"/>
            <a:r>
              <a:rPr lang="en-GB" b="1" dirty="0">
                <a:latin typeface="Maiandra GD" pitchFamily="34" charset="0"/>
              </a:rPr>
              <a:t>3D cinema glasses case</a:t>
            </a:r>
          </a:p>
          <a:p>
            <a:pPr lvl="1"/>
            <a:r>
              <a:rPr lang="en-GB" b="1" dirty="0">
                <a:latin typeface="Maiandra GD" pitchFamily="34" charset="0"/>
              </a:rPr>
              <a:t>Mobile phone wall charging device</a:t>
            </a:r>
          </a:p>
          <a:p>
            <a:pPr lvl="1"/>
            <a:r>
              <a:rPr lang="en-GB" b="1" dirty="0">
                <a:latin typeface="Maiandra GD" pitchFamily="34" charset="0"/>
              </a:rPr>
              <a:t>Child’s toy</a:t>
            </a:r>
          </a:p>
          <a:p>
            <a:pPr lvl="1"/>
            <a:r>
              <a:rPr lang="en-GB" b="1" dirty="0">
                <a:latin typeface="Maiandra GD" pitchFamily="34" charset="0"/>
              </a:rPr>
              <a:t>Wall display</a:t>
            </a:r>
          </a:p>
          <a:p>
            <a:pPr lvl="1"/>
            <a:r>
              <a:rPr lang="en-GB" b="1" dirty="0">
                <a:latin typeface="Maiandra GD" pitchFamily="34" charset="0"/>
              </a:rPr>
              <a:t>Healthy living statistical graph</a:t>
            </a:r>
          </a:p>
          <a:p>
            <a:pPr marL="0" indent="0">
              <a:buNone/>
            </a:pPr>
            <a:r>
              <a:rPr lang="en-GB" sz="800" dirty="0">
                <a:latin typeface="Maiandra GD" pitchFamily="34" charset="0"/>
              </a:rPr>
              <a:t> </a:t>
            </a:r>
          </a:p>
          <a:p>
            <a:pPr marL="0" indent="0">
              <a:buNone/>
            </a:pPr>
            <a:r>
              <a:rPr lang="en-GB" sz="2000" dirty="0">
                <a:latin typeface="Maiandra GD" pitchFamily="34" charset="0"/>
              </a:rPr>
              <a:t>These tasks can be completed in any order and usually finished by </a:t>
            </a:r>
          </a:p>
          <a:p>
            <a:pPr marL="0" indent="0">
              <a:buNone/>
            </a:pPr>
            <a:r>
              <a:rPr lang="en-GB" dirty="0">
                <a:solidFill>
                  <a:srgbClr val="7030A0"/>
                </a:solidFill>
                <a:latin typeface="Maiandra GD" pitchFamily="34" charset="0"/>
              </a:rPr>
              <a:t>End of November.</a:t>
            </a:r>
          </a:p>
          <a:p>
            <a:pPr marL="0" indent="0">
              <a:buNone/>
            </a:pPr>
            <a:endParaRPr lang="en-GB" dirty="0">
              <a:latin typeface="Maiandra GD" pitchFamily="34" charset="0"/>
            </a:endParaRPr>
          </a:p>
        </p:txBody>
      </p:sp>
      <p:sp>
        <p:nvSpPr>
          <p:cNvPr id="4" name="Title 1"/>
          <p:cNvSpPr txBox="1">
            <a:spLocks/>
          </p:cNvSpPr>
          <p:nvPr/>
        </p:nvSpPr>
        <p:spPr>
          <a:xfrm>
            <a:off x="314714" y="260648"/>
            <a:ext cx="8721782"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600" dirty="0">
                <a:latin typeface="Maiandra GD" pitchFamily="34" charset="0"/>
              </a:rPr>
              <a:t>Assessment of Units – Combined Approach</a:t>
            </a:r>
          </a:p>
        </p:txBody>
      </p:sp>
    </p:spTree>
    <p:extLst>
      <p:ext uri="{BB962C8B-B14F-4D97-AF65-F5344CB8AC3E}">
        <p14:creationId xmlns:p14="http://schemas.microsoft.com/office/powerpoint/2010/main" val="166613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6968" t="27684" r="28738" b="26742"/>
          <a:stretch/>
        </p:blipFill>
        <p:spPr bwMode="auto">
          <a:xfrm>
            <a:off x="107504" y="116632"/>
            <a:ext cx="8856984" cy="6480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3445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38" y="44624"/>
            <a:ext cx="8972766" cy="664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40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17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4624"/>
            <a:ext cx="8229600" cy="990600"/>
          </a:xfrm>
        </p:spPr>
        <p:txBody>
          <a:bodyPr>
            <a:normAutofit/>
          </a:bodyPr>
          <a:lstStyle/>
          <a:p>
            <a:r>
              <a:rPr lang="en-GB" sz="3600" dirty="0">
                <a:latin typeface="Maiandra GD"/>
              </a:rPr>
              <a:t>National 4 &amp; 5 - Coursework</a:t>
            </a:r>
            <a:endParaRPr lang="en-GB" sz="3600" dirty="0">
              <a:latin typeface="Maiandra GD"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818369"/>
              </p:ext>
            </p:extLst>
          </p:nvPr>
        </p:nvGraphicFramePr>
        <p:xfrm>
          <a:off x="179512" y="908720"/>
          <a:ext cx="8748465" cy="5320487"/>
        </p:xfrm>
        <a:graphic>
          <a:graphicData uri="http://schemas.openxmlformats.org/drawingml/2006/table">
            <a:tbl>
              <a:tblPr firstRow="1" bandRow="1">
                <a:tableStyleId>{5C22544A-7EE6-4342-B048-85BDC9FD1C3A}</a:tableStyleId>
              </a:tblPr>
              <a:tblGrid>
                <a:gridCol w="2916155">
                  <a:extLst>
                    <a:ext uri="{9D8B030D-6E8A-4147-A177-3AD203B41FA5}">
                      <a16:colId xmlns:a16="http://schemas.microsoft.com/office/drawing/2014/main" val="20000"/>
                    </a:ext>
                  </a:extLst>
                </a:gridCol>
                <a:gridCol w="2916155">
                  <a:extLst>
                    <a:ext uri="{9D8B030D-6E8A-4147-A177-3AD203B41FA5}">
                      <a16:colId xmlns:a16="http://schemas.microsoft.com/office/drawing/2014/main" val="20001"/>
                    </a:ext>
                  </a:extLst>
                </a:gridCol>
                <a:gridCol w="2916155">
                  <a:extLst>
                    <a:ext uri="{9D8B030D-6E8A-4147-A177-3AD203B41FA5}">
                      <a16:colId xmlns:a16="http://schemas.microsoft.com/office/drawing/2014/main" val="20002"/>
                    </a:ext>
                  </a:extLst>
                </a:gridCol>
              </a:tblGrid>
              <a:tr h="610338">
                <a:tc>
                  <a:txBody>
                    <a:bodyPr/>
                    <a:lstStyle/>
                    <a:p>
                      <a:pPr algn="ctr"/>
                      <a:r>
                        <a:rPr lang="en-GB" sz="2800" dirty="0">
                          <a:latin typeface="Maiandra GD" pitchFamily="34" charset="0"/>
                        </a:rPr>
                        <a:t>National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latin typeface="Maiandra GD" pitchFamily="34" charset="0"/>
                        </a:rPr>
                        <a:t>National</a:t>
                      </a:r>
                      <a:r>
                        <a:rPr lang="en-GB" sz="2800" baseline="0" dirty="0">
                          <a:latin typeface="Maiandra GD" pitchFamily="34" charset="0"/>
                        </a:rPr>
                        <a:t> 5</a:t>
                      </a:r>
                      <a:endParaRPr lang="en-GB" sz="28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latin typeface="Maiandra GD" pitchFamily="34" charset="0"/>
                        </a:rPr>
                        <a:t>Time Allocation*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0162">
                <a:tc>
                  <a:txBody>
                    <a:bodyPr/>
                    <a:lstStyle/>
                    <a:p>
                      <a:pPr algn="ctr"/>
                      <a:r>
                        <a:rPr lang="en-GB" sz="2400" dirty="0">
                          <a:latin typeface="Maiandra GD" pitchFamily="34" charset="0"/>
                        </a:rPr>
                        <a:t>2D Graphic</a:t>
                      </a:r>
                      <a:r>
                        <a:rPr lang="en-GB" sz="2400" baseline="0" dirty="0">
                          <a:latin typeface="Maiandra GD" pitchFamily="34" charset="0"/>
                        </a:rPr>
                        <a:t> Communication</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2D Graphic</a:t>
                      </a:r>
                      <a:r>
                        <a:rPr lang="en-GB" sz="2400" baseline="0" dirty="0">
                          <a:latin typeface="Maiandra GD" pitchFamily="34" charset="0"/>
                        </a:rPr>
                        <a:t> Communication</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60hours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00929">
                <a:tc>
                  <a:txBody>
                    <a:bodyPr/>
                    <a:lstStyle/>
                    <a:p>
                      <a:pPr algn="ctr"/>
                      <a:r>
                        <a:rPr lang="en-GB" sz="2400" dirty="0">
                          <a:latin typeface="Maiandra GD" pitchFamily="34" charset="0"/>
                        </a:rPr>
                        <a:t>3D and Pictorial Graphic</a:t>
                      </a:r>
                      <a:r>
                        <a:rPr lang="en-GB" sz="2400" baseline="0" dirty="0">
                          <a:latin typeface="Maiandra GD" pitchFamily="34" charset="0"/>
                        </a:rPr>
                        <a:t> Communication</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3D and Pictorial Graphic</a:t>
                      </a:r>
                      <a:r>
                        <a:rPr lang="en-GB" sz="2400" baseline="0" dirty="0">
                          <a:latin typeface="Maiandra GD" pitchFamily="34" charset="0"/>
                        </a:rPr>
                        <a:t> Communication</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60hours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64778">
                <a:tc>
                  <a:txBody>
                    <a:bodyPr/>
                    <a:lstStyle/>
                    <a:p>
                      <a:pPr algn="ctr"/>
                      <a:r>
                        <a:rPr lang="en-GB" sz="2400" dirty="0">
                          <a:latin typeface="Maiandra GD" pitchFamily="34" charset="0"/>
                        </a:rPr>
                        <a:t>Added Value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Assignment (closed book, under exam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Nat 4 – 20hours </a:t>
                      </a:r>
                      <a:r>
                        <a:rPr lang="en-GB" sz="2400" dirty="0">
                          <a:solidFill>
                            <a:schemeClr val="tx1"/>
                          </a:solidFill>
                          <a:latin typeface="Maiandra GD" pitchFamily="34" charset="0"/>
                        </a:rPr>
                        <a:t>*</a:t>
                      </a:r>
                      <a:r>
                        <a:rPr lang="en-GB" sz="2400" baseline="0" dirty="0">
                          <a:latin typeface="Maiandra GD" pitchFamily="34" charset="0"/>
                        </a:rPr>
                        <a:t> </a:t>
                      </a:r>
                      <a:r>
                        <a:rPr lang="en-GB" sz="2400" dirty="0">
                          <a:latin typeface="Maiandra GD" pitchFamily="34" charset="0"/>
                        </a:rPr>
                        <a:t>Nat 5 – 8hours </a:t>
                      </a:r>
                      <a:r>
                        <a:rPr lang="en-GB" sz="2400" dirty="0">
                          <a:solidFill>
                            <a:schemeClr val="tx1"/>
                          </a:solidFill>
                          <a:latin typeface="Maiandra GD" pitchFamily="34" charset="0"/>
                        </a:rPr>
                        <a:t>*</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10338">
                <a:tc>
                  <a:txBody>
                    <a:bodyPr/>
                    <a:lstStyle/>
                    <a:p>
                      <a:pPr algn="ct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Final</a:t>
                      </a:r>
                      <a:r>
                        <a:rPr lang="en-GB" sz="2400" baseline="0" dirty="0">
                          <a:latin typeface="Maiandra GD" pitchFamily="34" charset="0"/>
                        </a:rPr>
                        <a:t> Exam</a:t>
                      </a:r>
                      <a:endParaRPr lang="en-GB" sz="2400" dirty="0">
                        <a:latin typeface="Maiandra G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Maiandra GD" pitchFamily="34" charset="0"/>
                        </a:rPr>
                        <a:t>2hours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3131840" y="596679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2000" dirty="0">
                <a:solidFill>
                  <a:schemeClr val="tx1"/>
                </a:solidFill>
                <a:latin typeface="Maiandra GD" pitchFamily="34" charset="0"/>
              </a:rPr>
              <a:t>* All work must be completed within this allocated time.</a:t>
            </a:r>
          </a:p>
        </p:txBody>
      </p:sp>
    </p:spTree>
    <p:extLst>
      <p:ext uri="{BB962C8B-B14F-4D97-AF65-F5344CB8AC3E}">
        <p14:creationId xmlns:p14="http://schemas.microsoft.com/office/powerpoint/2010/main" val="3034564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6968" t="27684" r="28738" b="26742"/>
          <a:stretch/>
        </p:blipFill>
        <p:spPr bwMode="auto">
          <a:xfrm>
            <a:off x="107504" y="116632"/>
            <a:ext cx="8856984" cy="6480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67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7163"/>
            <a:ext cx="9150350" cy="654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84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10674" y="-1075326"/>
            <a:ext cx="6813377" cy="905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64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clrChange>
              <a:clrFrom>
                <a:srgbClr val="EDEDD6"/>
              </a:clrFrom>
              <a:clrTo>
                <a:srgbClr val="EDEDD6">
                  <a:alpha val="0"/>
                </a:srgbClr>
              </a:clrTo>
            </a:clrChange>
            <a:extLst>
              <a:ext uri="{28A0092B-C50C-407E-A947-70E740481C1C}">
                <a14:useLocalDpi xmlns:a14="http://schemas.microsoft.com/office/drawing/2010/main" val="0"/>
              </a:ext>
            </a:extLst>
          </a:blip>
          <a:srcRect l="21065" t="22213" r="4285" b="11270"/>
          <a:stretch/>
        </p:blipFill>
        <p:spPr bwMode="auto">
          <a:xfrm>
            <a:off x="-1" y="188640"/>
            <a:ext cx="9166519" cy="6534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139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t="18146" r="5919" b="9858"/>
          <a:stretch/>
        </p:blipFill>
        <p:spPr bwMode="auto">
          <a:xfrm>
            <a:off x="0" y="116632"/>
            <a:ext cx="9144000" cy="644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95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6968" t="27684" r="28738" b="26742"/>
          <a:stretch/>
        </p:blipFill>
        <p:spPr bwMode="auto">
          <a:xfrm>
            <a:off x="107504" y="116632"/>
            <a:ext cx="8856984" cy="6480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670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clrChange>
              <a:clrFrom>
                <a:srgbClr val="EDEDD6"/>
              </a:clrFrom>
              <a:clrTo>
                <a:srgbClr val="EDEDD6">
                  <a:alpha val="0"/>
                </a:srgbClr>
              </a:clrTo>
            </a:clrChange>
            <a:extLst>
              <a:ext uri="{28A0092B-C50C-407E-A947-70E740481C1C}">
                <a14:useLocalDpi xmlns:a14="http://schemas.microsoft.com/office/drawing/2010/main" val="0"/>
              </a:ext>
            </a:extLst>
          </a:blip>
          <a:srcRect/>
          <a:stretch>
            <a:fillRect/>
          </a:stretch>
        </p:blipFill>
        <p:spPr bwMode="auto">
          <a:xfrm>
            <a:off x="-31124" y="188641"/>
            <a:ext cx="9204662" cy="648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075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23048"/>
            <a:ext cx="8640962" cy="521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91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6" y="188641"/>
            <a:ext cx="9089422" cy="648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714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32" t="21262" r="4472" b="14109"/>
          <a:stretch/>
        </p:blipFill>
        <p:spPr bwMode="auto">
          <a:xfrm>
            <a:off x="1979712" y="1052736"/>
            <a:ext cx="2304256" cy="149677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76" t="21623" r="4460" b="14170"/>
          <a:stretch/>
        </p:blipFill>
        <p:spPr bwMode="auto">
          <a:xfrm>
            <a:off x="323528" y="404664"/>
            <a:ext cx="2304256" cy="148759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997724"/>
            <a:ext cx="5153075" cy="367682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843808" y="220401"/>
            <a:ext cx="1512168" cy="369332"/>
          </a:xfrm>
          <a:prstGeom prst="rect">
            <a:avLst/>
          </a:prstGeom>
          <a:noFill/>
        </p:spPr>
        <p:txBody>
          <a:bodyPr wrap="square" rtlCol="0">
            <a:spAutoFit/>
          </a:bodyPr>
          <a:lstStyle/>
          <a:p>
            <a:r>
              <a:rPr lang="en-GB" dirty="0">
                <a:solidFill>
                  <a:srgbClr val="7030A0"/>
                </a:solidFill>
              </a:rPr>
              <a:t>Business Card</a:t>
            </a:r>
          </a:p>
        </p:txBody>
      </p:sp>
      <p:sp>
        <p:nvSpPr>
          <p:cNvPr id="5" name="Striped Right Arrow 4"/>
          <p:cNvSpPr/>
          <p:nvPr/>
        </p:nvSpPr>
        <p:spPr>
          <a:xfrm rot="7289149">
            <a:off x="2795018" y="740959"/>
            <a:ext cx="721057" cy="28950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701484" y="2559339"/>
            <a:ext cx="1512168" cy="369332"/>
          </a:xfrm>
          <a:prstGeom prst="rect">
            <a:avLst/>
          </a:prstGeom>
          <a:noFill/>
        </p:spPr>
        <p:txBody>
          <a:bodyPr wrap="square" rtlCol="0">
            <a:spAutoFit/>
          </a:bodyPr>
          <a:lstStyle/>
          <a:p>
            <a:r>
              <a:rPr lang="en-GB" dirty="0">
                <a:solidFill>
                  <a:srgbClr val="7030A0"/>
                </a:solidFill>
              </a:rPr>
              <a:t>Poster</a:t>
            </a:r>
          </a:p>
        </p:txBody>
      </p:sp>
      <p:sp>
        <p:nvSpPr>
          <p:cNvPr id="10" name="Striped Right Arrow 9"/>
          <p:cNvSpPr/>
          <p:nvPr/>
        </p:nvSpPr>
        <p:spPr>
          <a:xfrm rot="2549191">
            <a:off x="5142788" y="2900391"/>
            <a:ext cx="360528" cy="28950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24" t="18237" r="7760" b="12478"/>
          <a:stretch/>
        </p:blipFill>
        <p:spPr bwMode="auto">
          <a:xfrm>
            <a:off x="5757654" y="209814"/>
            <a:ext cx="3158108" cy="23396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4406801" y="516378"/>
            <a:ext cx="1512168" cy="369332"/>
          </a:xfrm>
          <a:prstGeom prst="rect">
            <a:avLst/>
          </a:prstGeom>
          <a:noFill/>
        </p:spPr>
        <p:txBody>
          <a:bodyPr wrap="square" rtlCol="0">
            <a:spAutoFit/>
          </a:bodyPr>
          <a:lstStyle/>
          <a:p>
            <a:r>
              <a:rPr lang="en-GB" dirty="0">
                <a:solidFill>
                  <a:srgbClr val="7030A0"/>
                </a:solidFill>
              </a:rPr>
              <a:t>Sales Charts</a:t>
            </a:r>
          </a:p>
        </p:txBody>
      </p:sp>
      <p:sp>
        <p:nvSpPr>
          <p:cNvPr id="13" name="Striped Right Arrow 12"/>
          <p:cNvSpPr/>
          <p:nvPr/>
        </p:nvSpPr>
        <p:spPr>
          <a:xfrm rot="2549191">
            <a:off x="5508004" y="907985"/>
            <a:ext cx="360528" cy="28950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5801" t="18948" r="24347" b="10615"/>
          <a:stretch/>
        </p:blipFill>
        <p:spPr bwMode="auto">
          <a:xfrm>
            <a:off x="407357" y="2750397"/>
            <a:ext cx="2796491" cy="395416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21128" y="2326705"/>
            <a:ext cx="1714568" cy="369332"/>
          </a:xfrm>
          <a:prstGeom prst="rect">
            <a:avLst/>
          </a:prstGeom>
          <a:noFill/>
        </p:spPr>
        <p:txBody>
          <a:bodyPr wrap="square" rtlCol="0">
            <a:spAutoFit/>
          </a:bodyPr>
          <a:lstStyle/>
          <a:p>
            <a:r>
              <a:rPr lang="en-GB" dirty="0">
                <a:solidFill>
                  <a:srgbClr val="7030A0"/>
                </a:solidFill>
              </a:rPr>
              <a:t>Magazine article</a:t>
            </a:r>
          </a:p>
        </p:txBody>
      </p:sp>
      <p:sp>
        <p:nvSpPr>
          <p:cNvPr id="15" name="Striped Right Arrow 14"/>
          <p:cNvSpPr/>
          <p:nvPr/>
        </p:nvSpPr>
        <p:spPr>
          <a:xfrm rot="4883528">
            <a:off x="1485331" y="2672130"/>
            <a:ext cx="360528" cy="28950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913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8160"/>
            <a:ext cx="8229600" cy="990600"/>
          </a:xfrm>
        </p:spPr>
        <p:txBody>
          <a:bodyPr>
            <a:normAutofit/>
          </a:bodyPr>
          <a:lstStyle/>
          <a:p>
            <a:r>
              <a:rPr lang="en-GB" sz="3600" dirty="0">
                <a:latin typeface="Maiandra GD" pitchFamily="34" charset="0"/>
              </a:rPr>
              <a:t>National 4 - Units and Outcomes</a:t>
            </a:r>
          </a:p>
        </p:txBody>
      </p:sp>
      <p:sp>
        <p:nvSpPr>
          <p:cNvPr id="3" name="Content Placeholder 2"/>
          <p:cNvSpPr>
            <a:spLocks noGrp="1"/>
          </p:cNvSpPr>
          <p:nvPr>
            <p:ph idx="1"/>
          </p:nvPr>
        </p:nvSpPr>
        <p:spPr>
          <a:xfrm>
            <a:off x="395536" y="1268760"/>
            <a:ext cx="8229600" cy="5400600"/>
          </a:xfrm>
        </p:spPr>
        <p:txBody>
          <a:bodyPr>
            <a:normAutofit fontScale="92500" lnSpcReduction="10000"/>
          </a:bodyPr>
          <a:lstStyle/>
          <a:p>
            <a:pPr marL="0" indent="0">
              <a:buNone/>
            </a:pPr>
            <a:r>
              <a:rPr lang="en-GB" b="1" u="sng" dirty="0">
                <a:latin typeface="Maiandra GD" pitchFamily="34" charset="0"/>
              </a:rPr>
              <a:t>2D Graphic Communication</a:t>
            </a:r>
          </a:p>
          <a:p>
            <a:pPr marL="0" indent="0">
              <a:buNone/>
            </a:pPr>
            <a:r>
              <a:rPr lang="en-GB" sz="1400" u="sng" dirty="0">
                <a:latin typeface="Maiandra GD" pitchFamily="34" charset="0"/>
              </a:rPr>
              <a:t> </a:t>
            </a:r>
          </a:p>
          <a:p>
            <a:pPr marL="0" indent="0">
              <a:buNone/>
            </a:pPr>
            <a:r>
              <a:rPr lang="en-GB" sz="2000" b="1" dirty="0">
                <a:latin typeface="Maiandra GD" pitchFamily="34" charset="0"/>
              </a:rPr>
              <a:t>Outcome 1</a:t>
            </a:r>
            <a:endParaRPr lang="en-GB" sz="2000" dirty="0">
              <a:latin typeface="Maiandra GD" pitchFamily="34" charset="0"/>
            </a:endParaRPr>
          </a:p>
          <a:p>
            <a:r>
              <a:rPr lang="en-GB" sz="1800" dirty="0">
                <a:latin typeface="Maiandra GD" pitchFamily="34" charset="0"/>
              </a:rPr>
              <a:t>Candidates will:</a:t>
            </a:r>
          </a:p>
          <a:p>
            <a:pPr lvl="1"/>
            <a:r>
              <a:rPr lang="en-GB" b="1" dirty="0">
                <a:latin typeface="Maiandra GD" pitchFamily="34" charset="0"/>
              </a:rPr>
              <a:t>Produce and interpret 2D sketches and drawings</a:t>
            </a:r>
          </a:p>
          <a:p>
            <a:pPr marL="274320" lvl="1" indent="0">
              <a:buNone/>
            </a:pPr>
            <a:endParaRPr lang="en-GB" b="1" dirty="0">
              <a:latin typeface="Maiandra GD" pitchFamily="34" charset="0"/>
            </a:endParaRPr>
          </a:p>
          <a:p>
            <a:pPr marL="0" indent="0">
              <a:buNone/>
            </a:pPr>
            <a:r>
              <a:rPr lang="en-GB" sz="2000" b="1" dirty="0">
                <a:latin typeface="Maiandra GD" pitchFamily="34" charset="0"/>
              </a:rPr>
              <a:t>Outcome 2</a:t>
            </a:r>
            <a:endParaRPr lang="en-GB" sz="2000" dirty="0">
              <a:latin typeface="Maiandra GD" pitchFamily="34" charset="0"/>
            </a:endParaRPr>
          </a:p>
          <a:p>
            <a:r>
              <a:rPr lang="en-GB" sz="1800" dirty="0">
                <a:latin typeface="Maiandra GD" pitchFamily="34" charset="0"/>
              </a:rPr>
              <a:t>Candidates will:</a:t>
            </a:r>
            <a:endParaRPr lang="en-GB" sz="1800" b="1" dirty="0">
              <a:latin typeface="Maiandra GD" pitchFamily="34" charset="0"/>
            </a:endParaRPr>
          </a:p>
          <a:p>
            <a:pPr lvl="1"/>
            <a:r>
              <a:rPr lang="en-GB" b="1" dirty="0">
                <a:latin typeface="Maiandra GD" pitchFamily="34" charset="0"/>
              </a:rPr>
              <a:t>Produce preliminary 2D colour designs and illustrations for single page promotional displays </a:t>
            </a:r>
          </a:p>
          <a:p>
            <a:pPr lvl="1"/>
            <a:endParaRPr lang="en-GB" b="1" dirty="0">
              <a:latin typeface="Maiandra GD" pitchFamily="34" charset="0"/>
            </a:endParaRPr>
          </a:p>
          <a:p>
            <a:pPr marL="0" indent="0">
              <a:buNone/>
            </a:pPr>
            <a:r>
              <a:rPr lang="en-GB" sz="2000" b="1" dirty="0">
                <a:latin typeface="Maiandra GD" pitchFamily="34" charset="0"/>
              </a:rPr>
              <a:t>Outcome 3</a:t>
            </a:r>
            <a:endParaRPr lang="en-GB" sz="2000" dirty="0">
              <a:latin typeface="Maiandra GD" pitchFamily="34" charset="0"/>
            </a:endParaRPr>
          </a:p>
          <a:p>
            <a:r>
              <a:rPr lang="en-GB" sz="1800" dirty="0">
                <a:latin typeface="Maiandra GD" pitchFamily="34" charset="0"/>
              </a:rPr>
              <a:t>Candidates will:</a:t>
            </a:r>
            <a:endParaRPr lang="en-GB" sz="1800" b="1" dirty="0">
              <a:latin typeface="Maiandra GD" pitchFamily="34" charset="0"/>
            </a:endParaRPr>
          </a:p>
          <a:p>
            <a:pPr lvl="1"/>
            <a:r>
              <a:rPr lang="en-GB" b="1" dirty="0">
                <a:latin typeface="Maiandra GD" pitchFamily="34" charset="0"/>
              </a:rPr>
              <a:t>Create 2D promotional graphic layouts</a:t>
            </a:r>
          </a:p>
          <a:p>
            <a:pPr marL="274320" lvl="1" indent="0">
              <a:buNone/>
            </a:pPr>
            <a:endParaRPr lang="en-GB" b="1" dirty="0">
              <a:latin typeface="Maiandra GD" pitchFamily="34" charset="0"/>
            </a:endParaRPr>
          </a:p>
        </p:txBody>
      </p:sp>
    </p:spTree>
    <p:extLst>
      <p:ext uri="{BB962C8B-B14F-4D97-AF65-F5344CB8AC3E}">
        <p14:creationId xmlns:p14="http://schemas.microsoft.com/office/powerpoint/2010/main" val="469122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6968" t="27684" r="28738" b="26742"/>
          <a:stretch/>
        </p:blipFill>
        <p:spPr bwMode="auto">
          <a:xfrm>
            <a:off x="107504" y="116632"/>
            <a:ext cx="8856984" cy="6480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67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677204"/>
            <a:ext cx="7343228" cy="55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75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76" y="-99391"/>
            <a:ext cx="9746050" cy="659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996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30" t="24607" r="6152" b="13440"/>
          <a:stretch/>
        </p:blipFill>
        <p:spPr bwMode="auto">
          <a:xfrm>
            <a:off x="4644008" y="2060848"/>
            <a:ext cx="4211002" cy="294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502" t="23995" r="5930" b="12973"/>
          <a:stretch/>
        </p:blipFill>
        <p:spPr bwMode="auto">
          <a:xfrm>
            <a:off x="179513" y="179281"/>
            <a:ext cx="4824536" cy="339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14" y="3650890"/>
            <a:ext cx="4449994" cy="301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629980"/>
            <a:ext cx="3490922" cy="369332"/>
          </a:xfrm>
          <a:prstGeom prst="rect">
            <a:avLst/>
          </a:prstGeom>
          <a:noFill/>
        </p:spPr>
        <p:txBody>
          <a:bodyPr wrap="square" rtlCol="0">
            <a:spAutoFit/>
          </a:bodyPr>
          <a:lstStyle/>
          <a:p>
            <a:r>
              <a:rPr lang="en-GB" dirty="0"/>
              <a:t>Components</a:t>
            </a:r>
          </a:p>
        </p:txBody>
      </p:sp>
      <p:sp>
        <p:nvSpPr>
          <p:cNvPr id="6" name="TextBox 5"/>
          <p:cNvSpPr txBox="1"/>
          <p:nvPr/>
        </p:nvSpPr>
        <p:spPr>
          <a:xfrm>
            <a:off x="5742779" y="1498321"/>
            <a:ext cx="3490922" cy="369332"/>
          </a:xfrm>
          <a:prstGeom prst="rect">
            <a:avLst/>
          </a:prstGeom>
          <a:noFill/>
        </p:spPr>
        <p:txBody>
          <a:bodyPr wrap="square" rtlCol="0">
            <a:spAutoFit/>
          </a:bodyPr>
          <a:lstStyle/>
          <a:p>
            <a:r>
              <a:rPr lang="en-GB" dirty="0"/>
              <a:t>Assembled</a:t>
            </a:r>
          </a:p>
        </p:txBody>
      </p:sp>
      <p:sp>
        <p:nvSpPr>
          <p:cNvPr id="7" name="TextBox 6"/>
          <p:cNvSpPr txBox="1"/>
          <p:nvPr/>
        </p:nvSpPr>
        <p:spPr>
          <a:xfrm>
            <a:off x="4865536" y="5950249"/>
            <a:ext cx="3490922" cy="369332"/>
          </a:xfrm>
          <a:prstGeom prst="rect">
            <a:avLst/>
          </a:prstGeom>
          <a:noFill/>
        </p:spPr>
        <p:txBody>
          <a:bodyPr wrap="square" rtlCol="0">
            <a:spAutoFit/>
          </a:bodyPr>
          <a:lstStyle/>
          <a:p>
            <a:r>
              <a:rPr lang="en-GB" dirty="0"/>
              <a:t>DTP advert/instructions</a:t>
            </a:r>
          </a:p>
        </p:txBody>
      </p:sp>
      <p:cxnSp>
        <p:nvCxnSpPr>
          <p:cNvPr id="8" name="Straight Arrow Connector 7"/>
          <p:cNvCxnSpPr>
            <a:stCxn id="5" idx="1"/>
          </p:cNvCxnSpPr>
          <p:nvPr/>
        </p:nvCxnSpPr>
        <p:spPr>
          <a:xfrm flipH="1">
            <a:off x="3635896" y="814646"/>
            <a:ext cx="1656184" cy="6836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72371" y="1747519"/>
            <a:ext cx="0" cy="81738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flipV="1">
            <a:off x="3441932" y="5839411"/>
            <a:ext cx="1423604" cy="295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438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6968" t="27684" r="28738" b="26742"/>
          <a:stretch/>
        </p:blipFill>
        <p:spPr bwMode="auto">
          <a:xfrm>
            <a:off x="107504" y="116632"/>
            <a:ext cx="8856984" cy="6480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670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59" y="188640"/>
            <a:ext cx="4490949" cy="322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06" t="8232" r="15576" b="16107"/>
          <a:stretch/>
        </p:blipFill>
        <p:spPr bwMode="auto">
          <a:xfrm>
            <a:off x="4283968" y="1052736"/>
            <a:ext cx="3833270" cy="292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611406"/>
            <a:ext cx="4536504" cy="300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917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256584"/>
          </a:xfrm>
        </p:spPr>
        <p:txBody>
          <a:bodyPr>
            <a:normAutofit fontScale="77500" lnSpcReduction="20000"/>
          </a:bodyPr>
          <a:lstStyle/>
          <a:p>
            <a:pPr marL="0" indent="0">
              <a:buNone/>
            </a:pPr>
            <a:r>
              <a:rPr lang="en-GB" u="sng" dirty="0">
                <a:latin typeface="Maiandra GD" pitchFamily="34" charset="0"/>
              </a:rPr>
              <a:t>Added Value Unit</a:t>
            </a:r>
          </a:p>
          <a:p>
            <a:pPr marL="0" indent="0">
              <a:buNone/>
            </a:pPr>
            <a:r>
              <a:rPr lang="en-GB" sz="1200" u="sng" dirty="0">
                <a:latin typeface="Maiandra GD" pitchFamily="34" charset="0"/>
              </a:rPr>
              <a:t> </a:t>
            </a:r>
          </a:p>
          <a:p>
            <a:pPr>
              <a:lnSpc>
                <a:spcPct val="150000"/>
              </a:lnSpc>
            </a:pPr>
            <a:r>
              <a:rPr lang="en-GB" dirty="0">
                <a:latin typeface="Maiandra GD" pitchFamily="34" charset="0"/>
              </a:rPr>
              <a:t>Individual assessment, assessed internally.</a:t>
            </a:r>
          </a:p>
          <a:p>
            <a:pPr>
              <a:lnSpc>
                <a:spcPct val="150000"/>
              </a:lnSpc>
            </a:pPr>
            <a:r>
              <a:rPr lang="en-GB" dirty="0">
                <a:latin typeface="Maiandra GD" pitchFamily="34" charset="0"/>
              </a:rPr>
              <a:t>Open book assessment – Electronic and/or Manual (amount of help considered during marking)</a:t>
            </a:r>
          </a:p>
          <a:p>
            <a:pPr>
              <a:lnSpc>
                <a:spcPct val="150000"/>
              </a:lnSpc>
            </a:pPr>
            <a:r>
              <a:rPr lang="en-GB" dirty="0">
                <a:latin typeface="Maiandra GD" pitchFamily="34" charset="0"/>
              </a:rPr>
              <a:t>Brief set by SQA</a:t>
            </a:r>
          </a:p>
          <a:p>
            <a:pPr>
              <a:lnSpc>
                <a:spcPct val="150000"/>
              </a:lnSpc>
            </a:pPr>
            <a:r>
              <a:rPr lang="en-GB" dirty="0">
                <a:latin typeface="Maiandra GD" pitchFamily="34" charset="0"/>
              </a:rPr>
              <a:t>Pupils analyse the brief, conduct research and produce ‘meaningful graphic items’ over a period of time.</a:t>
            </a:r>
          </a:p>
          <a:p>
            <a:pPr>
              <a:lnSpc>
                <a:spcPct val="150000"/>
              </a:lnSpc>
            </a:pPr>
            <a:r>
              <a:rPr lang="en-GB" dirty="0">
                <a:latin typeface="Maiandra GD" pitchFamily="34" charset="0"/>
              </a:rPr>
              <a:t>Pupils evaluate their work afterwards against the original brief.</a:t>
            </a:r>
          </a:p>
        </p:txBody>
      </p:sp>
      <p:sp>
        <p:nvSpPr>
          <p:cNvPr id="4" name="Title 1"/>
          <p:cNvSpPr txBox="1">
            <a:spLocks/>
          </p:cNvSpPr>
          <p:nvPr/>
        </p:nvSpPr>
        <p:spPr>
          <a:xfrm>
            <a:off x="314714"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600" dirty="0">
                <a:latin typeface="Maiandra GD" pitchFamily="34" charset="0"/>
              </a:rPr>
              <a:t>National 4 – Added Value Unit</a:t>
            </a:r>
          </a:p>
        </p:txBody>
      </p:sp>
    </p:spTree>
    <p:extLst>
      <p:ext uri="{BB962C8B-B14F-4D97-AF65-F5344CB8AC3E}">
        <p14:creationId xmlns:p14="http://schemas.microsoft.com/office/powerpoint/2010/main" val="3479082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5562128"/>
          </a:xfrm>
        </p:spPr>
        <p:txBody>
          <a:bodyPr>
            <a:normAutofit fontScale="85000" lnSpcReduction="20000"/>
          </a:bodyPr>
          <a:lstStyle/>
          <a:p>
            <a:pPr marL="0" indent="0">
              <a:buNone/>
            </a:pPr>
            <a:r>
              <a:rPr lang="en-GB" sz="2600" dirty="0">
                <a:latin typeface="Maiandra GD" pitchFamily="34" charset="0"/>
              </a:rPr>
              <a:t>Folio of evidence must contain:</a:t>
            </a:r>
          </a:p>
          <a:p>
            <a:pPr marL="0" indent="0">
              <a:buNone/>
            </a:pPr>
            <a:r>
              <a:rPr lang="en-GB" sz="1600" dirty="0">
                <a:latin typeface="Maiandra GD" pitchFamily="34" charset="0"/>
              </a:rPr>
              <a:t> </a:t>
            </a:r>
          </a:p>
          <a:p>
            <a:pPr lvl="0"/>
            <a:r>
              <a:rPr lang="en-GB" dirty="0">
                <a:latin typeface="Maiandra GD" pitchFamily="34" charset="0"/>
              </a:rPr>
              <a:t>No more than nine A3 pages (including the evaluation):</a:t>
            </a:r>
            <a:r>
              <a:rPr lang="en-GB" sz="1000" dirty="0">
                <a:latin typeface="Maiandra GD" pitchFamily="34" charset="0"/>
              </a:rPr>
              <a:t> </a:t>
            </a:r>
          </a:p>
          <a:p>
            <a:pPr lvl="0"/>
            <a:endParaRPr lang="en-GB" sz="1000" dirty="0">
              <a:latin typeface="Maiandra GD" pitchFamily="34" charset="0"/>
            </a:endParaRPr>
          </a:p>
          <a:p>
            <a:pPr lvl="1"/>
            <a:r>
              <a:rPr lang="en-GB" dirty="0">
                <a:latin typeface="Maiandra GD" pitchFamily="34" charset="0"/>
              </a:rPr>
              <a:t>Confirming and developing the requirements of the brief and investigations (one A3 page)</a:t>
            </a:r>
          </a:p>
          <a:p>
            <a:pPr lvl="1"/>
            <a:endParaRPr lang="en-GB" dirty="0">
              <a:latin typeface="Maiandra GD" pitchFamily="34" charset="0"/>
            </a:endParaRPr>
          </a:p>
          <a:p>
            <a:pPr lvl="1"/>
            <a:r>
              <a:rPr lang="en-GB" dirty="0">
                <a:latin typeface="Maiandra GD" pitchFamily="34" charset="0"/>
              </a:rPr>
              <a:t>Idea generation and producing preliminary graphics (1–2 A3 pages)</a:t>
            </a:r>
          </a:p>
          <a:p>
            <a:pPr lvl="1"/>
            <a:endParaRPr lang="en-GB" dirty="0">
              <a:latin typeface="Maiandra GD" pitchFamily="34" charset="0"/>
            </a:endParaRPr>
          </a:p>
          <a:p>
            <a:pPr lvl="1"/>
            <a:r>
              <a:rPr lang="en-GB" dirty="0">
                <a:latin typeface="Maiandra GD" pitchFamily="34" charset="0"/>
              </a:rPr>
              <a:t>Developing preliminary ideas into preliminary, production and promotional graphics (4–5 A3-sized pages)</a:t>
            </a:r>
          </a:p>
          <a:p>
            <a:pPr lvl="1"/>
            <a:endParaRPr lang="en-GB" dirty="0">
              <a:latin typeface="Maiandra GD" pitchFamily="34" charset="0"/>
            </a:endParaRPr>
          </a:p>
          <a:p>
            <a:pPr lvl="1"/>
            <a:r>
              <a:rPr lang="en-GB" dirty="0">
                <a:latin typeface="Maiandra GD" pitchFamily="34" charset="0"/>
              </a:rPr>
              <a:t>Identifying strengths and weaknesses of the final presentation relative to the brief (one A4-sized page)</a:t>
            </a:r>
          </a:p>
        </p:txBody>
      </p:sp>
      <p:sp>
        <p:nvSpPr>
          <p:cNvPr id="4" name="Title 1"/>
          <p:cNvSpPr txBox="1">
            <a:spLocks/>
          </p:cNvSpPr>
          <p:nvPr/>
        </p:nvSpPr>
        <p:spPr>
          <a:xfrm>
            <a:off x="314714"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600" dirty="0">
                <a:latin typeface="Maiandra GD" pitchFamily="34" charset="0"/>
              </a:rPr>
              <a:t>N4 Added Value -</a:t>
            </a:r>
          </a:p>
        </p:txBody>
      </p:sp>
    </p:spTree>
    <p:extLst>
      <p:ext uri="{BB962C8B-B14F-4D97-AF65-F5344CB8AC3E}">
        <p14:creationId xmlns:p14="http://schemas.microsoft.com/office/powerpoint/2010/main" val="2064195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descr="\\DFSH-FS1\ALH Community$\Community\DEPARTMENTAL MATERIAL\Technical\Curriculum\Senior Phase\Graphic Communication\National 5 Graphic Communicatrion\sqa approved examplars\nat 5 added value unit exemplars\Buzz it exemplar\LANA Buzz it 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2800" y="4581128"/>
            <a:ext cx="9144000" cy="614722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FSH-FS1\ALH Community$\Community\DEPARTMENTAL MATERIAL\Technical\Curriculum\Senior Phase\Graphic Communication\National 5 Graphic Communicatrion\sqa approved examplars\nat 5 added value unit exemplars\Buzz it exemplar\LANA Buzz i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0447"/>
            <a:ext cx="9144000" cy="59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2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fade">
                                      <p:cBhvr>
                                        <p:cTn id="7"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FSH-FS1\ALH Community$\Community\DEPARTMENTAL MATERIAL\Technical\Curriculum\Senior Phase\Graphic Communication\National 5 Graphic Communicatrion\sqa approved examplars\nat 5 added value unit exemplars\Buzz it exemplar\LANA Buzz it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99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26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865721" cy="512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AE3BEE4-B8F4-174B-889B-B7561B2E2F18}"/>
              </a:ext>
            </a:extLst>
          </p:cNvPr>
          <p:cNvSpPr txBox="1"/>
          <p:nvPr/>
        </p:nvSpPr>
        <p:spPr>
          <a:xfrm>
            <a:off x="4872789" y="591552"/>
            <a:ext cx="38902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Examples of work covered so far.</a:t>
            </a:r>
            <a:endParaRPr lang="en-GB" dirty="0"/>
          </a:p>
        </p:txBody>
      </p:sp>
    </p:spTree>
    <p:extLst>
      <p:ext uri="{BB962C8B-B14F-4D97-AF65-F5344CB8AC3E}">
        <p14:creationId xmlns:p14="http://schemas.microsoft.com/office/powerpoint/2010/main" val="108559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FSH-FS1\ALH Community$\Community\DEPARTMENTAL MATERIAL\Technical\Curriculum\Senior Phase\Graphic Communication\National 5 Graphic Communicatrion\sqa approved examplars\nat 5 added value unit exemplars\Buzz it exemplar\LANA Buzz it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6" y="332656"/>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FSH-FS1\ALH Community$\Community\DEPARTMENTAL MATERIAL\Technical\Curriculum\Senior Phase\Graphic Communication\National 5 Graphic Communicatrion\sqa approved examplars\nat 5 added value unit exemplars\Buzz it exemplar\LANA Buzz it 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56"/>
          <a:stretch/>
        </p:blipFill>
        <p:spPr bwMode="auto">
          <a:xfrm>
            <a:off x="-1" y="404664"/>
            <a:ext cx="9131107" cy="620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FSH-FS1\ALH Community$\Community\DEPARTMENTAL MATERIAL\Technical\Curriculum\Senior Phase\Graphic Communication\National 5 Graphic Communicatrion\sqa approved examplars\nat 5 added value unit exemplars\Buzz it exemplar\LANA Buzz it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44000" cy="599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FSH-FS1\ALH Community$\Community\DEPARTMENTAL MATERIAL\Technical\Curriculum\Senior Phase\Graphic Communication\National 5 Graphic Communicatrion\sqa approved examplars\nat 5 added value unit exemplars\Buzz it exemplar\LANA Buzz it 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15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50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363"/>
            <a:ext cx="9144000" cy="615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59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400600"/>
          </a:xfrm>
        </p:spPr>
        <p:txBody>
          <a:bodyPr>
            <a:normAutofit fontScale="92500" lnSpcReduction="20000"/>
          </a:bodyPr>
          <a:lstStyle/>
          <a:p>
            <a:pPr marL="0" indent="0">
              <a:buNone/>
            </a:pPr>
            <a:r>
              <a:rPr lang="en-GB" b="1" u="sng" dirty="0">
                <a:latin typeface="Maiandra GD" pitchFamily="34" charset="0"/>
              </a:rPr>
              <a:t>Assignment  </a:t>
            </a:r>
            <a:r>
              <a:rPr lang="en-GB" dirty="0">
                <a:latin typeface="Maiandra GD" pitchFamily="34" charset="0"/>
              </a:rPr>
              <a:t>40marks  (</a:t>
            </a:r>
            <a:r>
              <a:rPr lang="en-GB" dirty="0">
                <a:solidFill>
                  <a:srgbClr val="7030A0"/>
                </a:solidFill>
                <a:latin typeface="Maiandra GD" pitchFamily="34" charset="0"/>
              </a:rPr>
              <a:t>End</a:t>
            </a:r>
            <a:r>
              <a:rPr lang="en-GB" dirty="0">
                <a:latin typeface="Maiandra GD" pitchFamily="34" charset="0"/>
              </a:rPr>
              <a:t> </a:t>
            </a:r>
            <a:r>
              <a:rPr lang="en-GB" dirty="0">
                <a:solidFill>
                  <a:srgbClr val="7030A0"/>
                </a:solidFill>
                <a:latin typeface="Maiandra GD" pitchFamily="34" charset="0"/>
              </a:rPr>
              <a:t>Jan till Mid March</a:t>
            </a:r>
            <a:r>
              <a:rPr lang="en-GB" dirty="0">
                <a:latin typeface="Maiandra GD" pitchFamily="34" charset="0"/>
              </a:rPr>
              <a:t>)</a:t>
            </a:r>
          </a:p>
          <a:p>
            <a:pPr marL="0" indent="0">
              <a:buNone/>
            </a:pPr>
            <a:endParaRPr lang="en-GB" sz="2000" b="1" u="sng" dirty="0">
              <a:latin typeface="Maiandra GD" pitchFamily="34" charset="0"/>
            </a:endParaRPr>
          </a:p>
          <a:p>
            <a:pPr>
              <a:lnSpc>
                <a:spcPct val="150000"/>
              </a:lnSpc>
            </a:pPr>
            <a:r>
              <a:rPr lang="en-GB" sz="2400" dirty="0">
                <a:latin typeface="Maiandra GD" pitchFamily="34" charset="0"/>
              </a:rPr>
              <a:t>8 Hours in total, closed book exercise.</a:t>
            </a:r>
          </a:p>
          <a:p>
            <a:pPr>
              <a:lnSpc>
                <a:spcPct val="150000"/>
              </a:lnSpc>
            </a:pPr>
            <a:r>
              <a:rPr lang="en-GB" sz="2400" dirty="0">
                <a:latin typeface="Maiandra GD" pitchFamily="34" charset="0"/>
              </a:rPr>
              <a:t>Assessed externally by the SQA.</a:t>
            </a:r>
          </a:p>
          <a:p>
            <a:pPr>
              <a:lnSpc>
                <a:spcPct val="150000"/>
              </a:lnSpc>
            </a:pPr>
            <a:r>
              <a:rPr lang="en-GB" sz="2400" dirty="0">
                <a:latin typeface="Maiandra GD" pitchFamily="34" charset="0"/>
              </a:rPr>
              <a:t>Brief set by SQA, different every year.</a:t>
            </a:r>
          </a:p>
          <a:p>
            <a:pPr>
              <a:lnSpc>
                <a:spcPct val="150000"/>
              </a:lnSpc>
            </a:pPr>
            <a:r>
              <a:rPr lang="en-GB" sz="2400" dirty="0">
                <a:latin typeface="Maiandra GD" pitchFamily="34" charset="0"/>
              </a:rPr>
              <a:t>Pupils analyse the brief, research and produce ‘meaningful graphic items’.</a:t>
            </a:r>
          </a:p>
          <a:p>
            <a:pPr>
              <a:lnSpc>
                <a:spcPct val="150000"/>
              </a:lnSpc>
            </a:pPr>
            <a:r>
              <a:rPr lang="en-GB" sz="2400" dirty="0">
                <a:latin typeface="Maiandra GD" pitchFamily="34" charset="0"/>
              </a:rPr>
              <a:t>Pupils evaluate their work afterwards against the original brief.</a:t>
            </a:r>
          </a:p>
          <a:p>
            <a:endParaRPr lang="en-GB" sz="2000" b="1" dirty="0">
              <a:latin typeface="Maiandra GD" pitchFamily="34" charset="0"/>
            </a:endParaRPr>
          </a:p>
          <a:p>
            <a:pPr marL="0" indent="0">
              <a:buNone/>
            </a:pPr>
            <a:r>
              <a:rPr lang="en-GB" b="1" u="sng" dirty="0">
                <a:latin typeface="Maiandra GD" pitchFamily="34" charset="0"/>
              </a:rPr>
              <a:t>Exam </a:t>
            </a:r>
            <a:r>
              <a:rPr lang="en-GB" dirty="0">
                <a:latin typeface="Maiandra GD" pitchFamily="34" charset="0"/>
              </a:rPr>
              <a:t>80 marks (</a:t>
            </a:r>
            <a:r>
              <a:rPr lang="en-GB" dirty="0">
                <a:solidFill>
                  <a:srgbClr val="7030A0"/>
                </a:solidFill>
                <a:latin typeface="Maiandra GD" pitchFamily="34" charset="0"/>
              </a:rPr>
              <a:t>10</a:t>
            </a:r>
            <a:r>
              <a:rPr lang="en-GB" baseline="30000" dirty="0">
                <a:solidFill>
                  <a:srgbClr val="7030A0"/>
                </a:solidFill>
                <a:latin typeface="Maiandra GD" pitchFamily="34" charset="0"/>
              </a:rPr>
              <a:t>th</a:t>
            </a:r>
            <a:r>
              <a:rPr lang="en-GB" dirty="0">
                <a:solidFill>
                  <a:srgbClr val="7030A0"/>
                </a:solidFill>
                <a:latin typeface="Maiandra GD" pitchFamily="34" charset="0"/>
              </a:rPr>
              <a:t> May 2018</a:t>
            </a:r>
            <a:r>
              <a:rPr lang="en-GB" dirty="0">
                <a:latin typeface="Maiandra GD" pitchFamily="34" charset="0"/>
              </a:rPr>
              <a:t>)</a:t>
            </a:r>
            <a:endParaRPr lang="en-GB" b="1" u="sng" dirty="0">
              <a:latin typeface="Maiandra GD" pitchFamily="34" charset="0"/>
            </a:endParaRPr>
          </a:p>
          <a:p>
            <a:pPr marL="0" indent="0">
              <a:buNone/>
            </a:pPr>
            <a:r>
              <a:rPr lang="en-GB" sz="2000" dirty="0"/>
              <a:t> </a:t>
            </a:r>
          </a:p>
          <a:p>
            <a:r>
              <a:rPr lang="en-GB" sz="2400" dirty="0">
                <a:latin typeface="Maiandra GD" pitchFamily="34" charset="0"/>
              </a:rPr>
              <a:t>Knowledge/ Theory – based exam paper (no technical drawing).</a:t>
            </a:r>
          </a:p>
        </p:txBody>
      </p:sp>
      <p:sp>
        <p:nvSpPr>
          <p:cNvPr id="4" name="Title 1"/>
          <p:cNvSpPr txBox="1">
            <a:spLocks/>
          </p:cNvSpPr>
          <p:nvPr/>
        </p:nvSpPr>
        <p:spPr>
          <a:xfrm>
            <a:off x="314714"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600" dirty="0">
                <a:latin typeface="Maiandra GD" pitchFamily="34" charset="0"/>
              </a:rPr>
              <a:t>National 5 – Assignment &amp; Exam</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10641761" y="-1419058"/>
              <a:ext cx="16200" cy="360"/>
            </p14:xfrm>
          </p:contentPart>
        </mc:Choice>
        <mc:Fallback xmlns="">
          <p:pic>
            <p:nvPicPr>
              <p:cNvPr id="5" name="Ink 4"/>
              <p:cNvPicPr/>
              <p:nvPr/>
            </p:nvPicPr>
            <p:blipFill>
              <a:blip r:embed="rId3"/>
              <a:stretch>
                <a:fillRect/>
              </a:stretch>
            </p:blipFill>
            <p:spPr>
              <a:xfrm>
                <a:off x="10629881" y="-1430938"/>
                <a:ext cx="39960" cy="24120"/>
              </a:xfrm>
              <a:prstGeom prst="rect">
                <a:avLst/>
              </a:prstGeom>
            </p:spPr>
          </p:pic>
        </mc:Fallback>
      </mc:AlternateContent>
    </p:spTree>
    <p:extLst>
      <p:ext uri="{BB962C8B-B14F-4D97-AF65-F5344CB8AC3E}">
        <p14:creationId xmlns:p14="http://schemas.microsoft.com/office/powerpoint/2010/main" val="2258092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229600" cy="6021288"/>
          </a:xfrm>
        </p:spPr>
        <p:txBody>
          <a:bodyPr>
            <a:normAutofit/>
          </a:bodyPr>
          <a:lstStyle/>
          <a:p>
            <a:pPr marL="0" indent="0">
              <a:lnSpc>
                <a:spcPct val="150000"/>
              </a:lnSpc>
              <a:buNone/>
            </a:pPr>
            <a:r>
              <a:rPr lang="en-GB" dirty="0">
                <a:latin typeface="Maiandra GD" pitchFamily="34" charset="0"/>
              </a:rPr>
              <a:t>3 sections:</a:t>
            </a:r>
          </a:p>
          <a:p>
            <a:pPr lvl="1">
              <a:lnSpc>
                <a:spcPct val="150000"/>
              </a:lnSpc>
            </a:pPr>
            <a:r>
              <a:rPr lang="en-GB" dirty="0">
                <a:latin typeface="Maiandra GD" pitchFamily="34" charset="0"/>
              </a:rPr>
              <a:t>	Production  Graphics 			(Computer 3D Modelling and Drawings)  	15 marks</a:t>
            </a:r>
          </a:p>
          <a:p>
            <a:pPr lvl="1">
              <a:lnSpc>
                <a:spcPct val="150000"/>
              </a:lnSpc>
            </a:pPr>
            <a:r>
              <a:rPr lang="en-GB" dirty="0">
                <a:latin typeface="Maiandra GD" pitchFamily="34" charset="0"/>
              </a:rPr>
              <a:t>	Promotional Graphics (DTP and Illustration) 15 marks</a:t>
            </a:r>
          </a:p>
          <a:p>
            <a:pPr lvl="1">
              <a:lnSpc>
                <a:spcPct val="150000"/>
              </a:lnSpc>
            </a:pPr>
            <a:r>
              <a:rPr lang="en-GB" dirty="0">
                <a:latin typeface="Maiandra GD" pitchFamily="34" charset="0"/>
              </a:rPr>
              <a:t>Manual Graphics (sketching and rendering)   10 marks</a:t>
            </a:r>
          </a:p>
          <a:p>
            <a:pPr lvl="1">
              <a:lnSpc>
                <a:spcPct val="150000"/>
              </a:lnSpc>
            </a:pPr>
            <a:endParaRPr lang="en-GB" dirty="0">
              <a:latin typeface="Maiandra GD" pitchFamily="34" charset="0"/>
            </a:endParaRPr>
          </a:p>
        </p:txBody>
      </p:sp>
      <p:sp>
        <p:nvSpPr>
          <p:cNvPr id="4" name="Title 1"/>
          <p:cNvSpPr>
            <a:spLocks noGrp="1"/>
          </p:cNvSpPr>
          <p:nvPr>
            <p:ph type="title"/>
          </p:nvPr>
        </p:nvSpPr>
        <p:spPr>
          <a:xfrm>
            <a:off x="395536" y="188640"/>
            <a:ext cx="8229600" cy="990600"/>
          </a:xfrm>
        </p:spPr>
        <p:txBody>
          <a:bodyPr>
            <a:normAutofit fontScale="90000"/>
          </a:bodyPr>
          <a:lstStyle/>
          <a:p>
            <a:r>
              <a:rPr lang="en-GB" dirty="0">
                <a:latin typeface="Maiandra GD" pitchFamily="34" charset="0"/>
              </a:rPr>
              <a:t>N5 Assignment -</a:t>
            </a:r>
            <a:br>
              <a:rPr lang="en-GB" dirty="0">
                <a:latin typeface="Maiandra GD" pitchFamily="34" charset="0"/>
              </a:rPr>
            </a:br>
            <a:endParaRPr lang="en-GB" dirty="0">
              <a:latin typeface="Maiandra GD" pitchFamily="34" charset="0"/>
            </a:endParaRPr>
          </a:p>
        </p:txBody>
      </p:sp>
    </p:spTree>
    <p:extLst>
      <p:ext uri="{BB962C8B-B14F-4D97-AF65-F5344CB8AC3E}">
        <p14:creationId xmlns:p14="http://schemas.microsoft.com/office/powerpoint/2010/main" val="834959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69863"/>
            <a:ext cx="9223376" cy="651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57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0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1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165" t="16362" r="27503" b="40845"/>
          <a:stretch/>
        </p:blipFill>
        <p:spPr>
          <a:xfrm>
            <a:off x="323528" y="260648"/>
            <a:ext cx="8094009" cy="5733256"/>
          </a:xfrm>
          <a:prstGeom prst="rect">
            <a:avLst/>
          </a:prstGeom>
        </p:spPr>
      </p:pic>
    </p:spTree>
    <p:extLst>
      <p:ext uri="{BB962C8B-B14F-4D97-AF65-F5344CB8AC3E}">
        <p14:creationId xmlns:p14="http://schemas.microsoft.com/office/powerpoint/2010/main" val="1574483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921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966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808"/>
          <a:stretch/>
        </p:blipFill>
        <p:spPr bwMode="auto">
          <a:xfrm rot="5400000">
            <a:off x="2176304" y="-295984"/>
            <a:ext cx="4498109" cy="69075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67224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497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67"/>
          <a:stretch/>
        </p:blipFill>
        <p:spPr bwMode="auto">
          <a:xfrm>
            <a:off x="107504" y="1"/>
            <a:ext cx="533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273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348880"/>
            <a:ext cx="8064896" cy="4093428"/>
          </a:xfrm>
          <a:prstGeom prst="rect">
            <a:avLst/>
          </a:prstGeom>
        </p:spPr>
        <p:txBody>
          <a:bodyPr wrap="square">
            <a:spAutoFit/>
          </a:bodyPr>
          <a:lstStyle/>
          <a:p>
            <a:r>
              <a:rPr lang="en-GB" sz="2000" b="1" dirty="0"/>
              <a:t>Area </a:t>
            </a:r>
            <a:r>
              <a:rPr lang="en-GB" sz="2000" dirty="0"/>
              <a:t>						     </a:t>
            </a:r>
            <a:r>
              <a:rPr lang="en-GB" sz="2000" b="1" dirty="0"/>
              <a:t>Range of marks </a:t>
            </a:r>
            <a:r>
              <a:rPr lang="en-GB" sz="2000" dirty="0"/>
              <a:t>	</a:t>
            </a:r>
          </a:p>
          <a:p>
            <a:r>
              <a:rPr lang="en-GB" sz="2000" dirty="0"/>
              <a:t>Computer-aided design techniques 			15–20 </a:t>
            </a:r>
          </a:p>
          <a:p>
            <a:r>
              <a:rPr lang="en-GB" sz="2000" dirty="0"/>
              <a:t>	</a:t>
            </a:r>
          </a:p>
          <a:p>
            <a:r>
              <a:rPr lang="en-US" sz="2000" dirty="0"/>
              <a:t>Graphic items in specific situations 				8–10 </a:t>
            </a:r>
          </a:p>
          <a:p>
            <a:r>
              <a:rPr lang="en-US" sz="2000" dirty="0"/>
              <a:t>	</a:t>
            </a:r>
          </a:p>
          <a:p>
            <a:r>
              <a:rPr lang="en-US" sz="2000" dirty="0"/>
              <a:t>Manual and electronic methods of graphic communication 	6–14 </a:t>
            </a:r>
          </a:p>
          <a:p>
            <a:r>
              <a:rPr lang="en-US" sz="2000" dirty="0"/>
              <a:t>	</a:t>
            </a:r>
          </a:p>
          <a:p>
            <a:r>
              <a:rPr lang="en-GB" sz="2000" dirty="0"/>
              <a:t>Spatial awareness 					12–17 </a:t>
            </a:r>
          </a:p>
          <a:p>
            <a:r>
              <a:rPr lang="en-GB" sz="2000" dirty="0"/>
              <a:t>	</a:t>
            </a:r>
          </a:p>
          <a:p>
            <a:r>
              <a:rPr lang="en-US" sz="2000" dirty="0"/>
              <a:t>Drawing standards, protocols and conventions 		10–17 </a:t>
            </a:r>
          </a:p>
          <a:p>
            <a:r>
              <a:rPr lang="en-US" sz="2000" dirty="0"/>
              <a:t>	</a:t>
            </a:r>
          </a:p>
          <a:p>
            <a:r>
              <a:rPr lang="en-US" sz="2000" dirty="0"/>
              <a:t>Use of </a:t>
            </a:r>
            <a:r>
              <a:rPr lang="en-US" sz="2000" dirty="0" err="1"/>
              <a:t>colours</a:t>
            </a:r>
            <a:r>
              <a:rPr lang="en-US" sz="2000" dirty="0"/>
              <a:t>, layout and presentation techniques 		15–20 </a:t>
            </a:r>
            <a:r>
              <a:rPr lang="en-US" dirty="0"/>
              <a:t>	</a:t>
            </a:r>
          </a:p>
        </p:txBody>
      </p:sp>
      <p:sp>
        <p:nvSpPr>
          <p:cNvPr id="5" name="Rectangle 4"/>
          <p:cNvSpPr/>
          <p:nvPr/>
        </p:nvSpPr>
        <p:spPr>
          <a:xfrm>
            <a:off x="323528" y="404664"/>
            <a:ext cx="8208912" cy="1815882"/>
          </a:xfrm>
          <a:prstGeom prst="rect">
            <a:avLst/>
          </a:prstGeom>
        </p:spPr>
        <p:txBody>
          <a:bodyPr wrap="square">
            <a:spAutoFit/>
          </a:bodyPr>
          <a:lstStyle/>
          <a:p>
            <a:r>
              <a:rPr lang="en-GB" sz="2800" b="1" u="sng" dirty="0">
                <a:latin typeface="Maiandra GD" pitchFamily="34" charset="0"/>
              </a:rPr>
              <a:t>Exam </a:t>
            </a:r>
            <a:r>
              <a:rPr lang="en-GB" sz="2800" dirty="0">
                <a:latin typeface="Maiandra GD" pitchFamily="34" charset="0"/>
              </a:rPr>
              <a:t>80 marks</a:t>
            </a:r>
            <a:endParaRPr lang="en-GB" sz="2800" b="1" u="sng" dirty="0">
              <a:latin typeface="Maiandra GD" pitchFamily="34" charset="0"/>
            </a:endParaRPr>
          </a:p>
          <a:p>
            <a:r>
              <a:rPr lang="en-GB" sz="2800" dirty="0"/>
              <a:t> </a:t>
            </a:r>
          </a:p>
          <a:p>
            <a:r>
              <a:rPr lang="en-GB" sz="2800" dirty="0">
                <a:latin typeface="Maiandra GD" pitchFamily="34" charset="0"/>
              </a:rPr>
              <a:t>Knowledge/ Theory – based exam paper             (no technical drawing).</a:t>
            </a:r>
          </a:p>
        </p:txBody>
      </p:sp>
    </p:spTree>
    <p:extLst>
      <p:ext uri="{BB962C8B-B14F-4D97-AF65-F5344CB8AC3E}">
        <p14:creationId xmlns:p14="http://schemas.microsoft.com/office/powerpoint/2010/main" val="3795475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9512" y="260647"/>
            <a:ext cx="7344816" cy="954107"/>
          </a:xfrm>
          <a:prstGeom prst="roundRect">
            <a:avLst/>
          </a:prstGeom>
          <a:solidFill>
            <a:srgbClr val="00B0F0"/>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79512" y="260648"/>
            <a:ext cx="7416824" cy="954107"/>
          </a:xfrm>
          <a:prstGeom prst="rect">
            <a:avLst/>
          </a:prstGeom>
          <a:noFill/>
        </p:spPr>
        <p:txBody>
          <a:bodyPr wrap="square" rtlCol="0">
            <a:spAutoFit/>
          </a:bodyPr>
          <a:lstStyle/>
          <a:p>
            <a:r>
              <a:rPr lang="en-GB" sz="2800" dirty="0"/>
              <a:t>What you as parents/guardians can do to help…… a summary</a:t>
            </a:r>
            <a:r>
              <a:rPr lang="en-GB" dirty="0"/>
              <a:t>!</a:t>
            </a:r>
          </a:p>
        </p:txBody>
      </p:sp>
      <p:sp>
        <p:nvSpPr>
          <p:cNvPr id="4" name="TextBox 3"/>
          <p:cNvSpPr txBox="1"/>
          <p:nvPr/>
        </p:nvSpPr>
        <p:spPr>
          <a:xfrm>
            <a:off x="336174" y="1340768"/>
            <a:ext cx="8424936" cy="5262979"/>
          </a:xfrm>
          <a:prstGeom prst="rect">
            <a:avLst/>
          </a:prstGeom>
          <a:noFill/>
        </p:spPr>
        <p:txBody>
          <a:bodyPr wrap="square" rtlCol="0">
            <a:spAutoFit/>
          </a:bodyPr>
          <a:lstStyle/>
          <a:p>
            <a:pPr marL="285750" indent="-285750">
              <a:buFont typeface="Arial" panose="020B0604020202020204" pitchFamily="34" charset="0"/>
              <a:buChar char="•"/>
            </a:pPr>
            <a:r>
              <a:rPr lang="en-GB" sz="2800" dirty="0"/>
              <a:t>Ensure any homework/revision is done using the checklist in their folder</a:t>
            </a:r>
          </a:p>
          <a:p>
            <a:pPr marL="285750" indent="-285750">
              <a:buFont typeface="Arial" panose="020B0604020202020204" pitchFamily="34" charset="0"/>
              <a:buChar char="•"/>
            </a:pPr>
            <a:r>
              <a:rPr lang="en-GB" sz="2800" dirty="0"/>
              <a:t>Read pupils notes and ask them questions about the various terms/words/topics</a:t>
            </a:r>
          </a:p>
          <a:p>
            <a:pPr marL="285750" indent="-285750">
              <a:buFont typeface="Arial" panose="020B0604020202020204" pitchFamily="34" charset="0"/>
              <a:buChar char="•"/>
            </a:pPr>
            <a:r>
              <a:rPr lang="en-GB" sz="2800" dirty="0"/>
              <a:t>Get pupils to make flash cards of topics and information. Then test them on the flash cards.</a:t>
            </a:r>
          </a:p>
          <a:p>
            <a:pPr marL="285750" indent="-285750">
              <a:buFont typeface="Arial" panose="020B0604020202020204" pitchFamily="34" charset="0"/>
              <a:buChar char="•"/>
            </a:pPr>
            <a:r>
              <a:rPr lang="en-GB" sz="2800" dirty="0"/>
              <a:t>Whenever you see a graphic in a magazine or newspaper etc., ask your child to explain what the various bits that make it up are and what their job is or how and why the designer used them</a:t>
            </a:r>
          </a:p>
          <a:p>
            <a:pPr marL="285750" indent="-285750">
              <a:buFont typeface="Arial" panose="020B0604020202020204" pitchFamily="34" charset="0"/>
              <a:buChar char="•"/>
            </a:pPr>
            <a:r>
              <a:rPr lang="en-GB" sz="2800" dirty="0"/>
              <a:t>Regularly discuss what they have done in class and ask them questions about it</a:t>
            </a:r>
          </a:p>
        </p:txBody>
      </p:sp>
    </p:spTree>
    <p:extLst>
      <p:ext uri="{BB962C8B-B14F-4D97-AF65-F5344CB8AC3E}">
        <p14:creationId xmlns:p14="http://schemas.microsoft.com/office/powerpoint/2010/main" val="3767512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4714" y="260648"/>
            <a:ext cx="8229600" cy="309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4800" dirty="0">
                <a:latin typeface="Maiandra GD" pitchFamily="34" charset="0"/>
              </a:rPr>
              <a:t>How To Pass Evening</a:t>
            </a:r>
          </a:p>
          <a:p>
            <a:r>
              <a:rPr lang="en-GB" sz="4800" dirty="0">
                <a:latin typeface="Maiandra GD" pitchFamily="34" charset="0"/>
              </a:rPr>
              <a:t>Graphic Communication </a:t>
            </a:r>
          </a:p>
          <a:p>
            <a:r>
              <a:rPr lang="en-GB" sz="4800" dirty="0">
                <a:latin typeface="Maiandra GD" pitchFamily="34" charset="0"/>
              </a:rPr>
              <a:t>National 4/5 - Theory/Knowledge</a:t>
            </a:r>
          </a:p>
        </p:txBody>
      </p:sp>
      <p:sp>
        <p:nvSpPr>
          <p:cNvPr id="3" name="Rectangle 2"/>
          <p:cNvSpPr/>
          <p:nvPr/>
        </p:nvSpPr>
        <p:spPr>
          <a:xfrm>
            <a:off x="395536" y="3501008"/>
            <a:ext cx="8280920" cy="2616101"/>
          </a:xfrm>
          <a:prstGeom prst="rect">
            <a:avLst/>
          </a:prstGeom>
        </p:spPr>
        <p:txBody>
          <a:bodyPr wrap="square">
            <a:spAutoFit/>
          </a:bodyPr>
          <a:lstStyle/>
          <a:p>
            <a:r>
              <a:rPr lang="en-GB" sz="3600" b="1" u="sng" dirty="0">
                <a:latin typeface="Maiandra GD" pitchFamily="34" charset="0"/>
              </a:rPr>
              <a:t>Course content:</a:t>
            </a:r>
          </a:p>
          <a:p>
            <a:endParaRPr lang="en-GB" sz="3200" dirty="0">
              <a:latin typeface="Maiandra GD" pitchFamily="34" charset="0"/>
            </a:endParaRPr>
          </a:p>
          <a:p>
            <a:endParaRPr lang="en-GB" sz="3200" dirty="0">
              <a:latin typeface="Maiandra GD" pitchFamily="34" charset="0"/>
            </a:endParaRPr>
          </a:p>
          <a:p>
            <a:r>
              <a:rPr lang="en-GB" sz="3200" dirty="0">
                <a:latin typeface="Maiandra GD" pitchFamily="34" charset="0"/>
              </a:rPr>
              <a:t>The course covers various aspects and can be divided into the following areas.</a:t>
            </a:r>
          </a:p>
        </p:txBody>
      </p:sp>
    </p:spTree>
    <p:extLst>
      <p:ext uri="{BB962C8B-B14F-4D97-AF65-F5344CB8AC3E}">
        <p14:creationId xmlns:p14="http://schemas.microsoft.com/office/powerpoint/2010/main" val="2390684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712968" cy="1323439"/>
          </a:xfrm>
          <a:prstGeom prst="rect">
            <a:avLst/>
          </a:prstGeom>
        </p:spPr>
        <p:txBody>
          <a:bodyPr wrap="square">
            <a:spAutoFit/>
          </a:bodyPr>
          <a:lstStyle/>
          <a:p>
            <a:r>
              <a:rPr lang="en-GB" sz="4000" b="1" dirty="0">
                <a:latin typeface="Maiandra GD" pitchFamily="34" charset="0"/>
              </a:rPr>
              <a:t>The 3 P’s – Preliminary, Production and Promotion</a:t>
            </a:r>
          </a:p>
        </p:txBody>
      </p:sp>
      <p:sp>
        <p:nvSpPr>
          <p:cNvPr id="4" name="TextBox 3"/>
          <p:cNvSpPr txBox="1"/>
          <p:nvPr/>
        </p:nvSpPr>
        <p:spPr>
          <a:xfrm>
            <a:off x="1043608" y="2204864"/>
            <a:ext cx="7344816" cy="3170099"/>
          </a:xfrm>
          <a:prstGeom prst="rect">
            <a:avLst/>
          </a:prstGeom>
          <a:noFill/>
        </p:spPr>
        <p:txBody>
          <a:bodyPr wrap="square" rtlCol="0">
            <a:spAutoFit/>
          </a:bodyPr>
          <a:lstStyle/>
          <a:p>
            <a:pPr marL="285750" indent="-285750">
              <a:buFont typeface="Arial" panose="020B0604020202020204" pitchFamily="34" charset="0"/>
              <a:buChar char="•"/>
            </a:pPr>
            <a:r>
              <a:rPr lang="en-GB" sz="4000" dirty="0">
                <a:latin typeface="Maiandra GD" panose="020E0502030308020204" pitchFamily="34" charset="0"/>
              </a:rPr>
              <a:t>The importance of graphics worldwide and how its used in industry and construction.</a:t>
            </a:r>
          </a:p>
          <a:p>
            <a:pPr marL="285750" indent="-285750">
              <a:buFont typeface="Arial" panose="020B0604020202020204" pitchFamily="34" charset="0"/>
              <a:buChar char="•"/>
            </a:pPr>
            <a:r>
              <a:rPr lang="en-GB" sz="4000" dirty="0">
                <a:latin typeface="Maiandra GD" panose="020E0502030308020204" pitchFamily="34" charset="0"/>
              </a:rPr>
              <a:t>Selecting the right type of graphic.</a:t>
            </a:r>
          </a:p>
        </p:txBody>
      </p:sp>
    </p:spTree>
    <p:extLst>
      <p:ext uri="{BB962C8B-B14F-4D97-AF65-F5344CB8AC3E}">
        <p14:creationId xmlns:p14="http://schemas.microsoft.com/office/powerpoint/2010/main" val="2710193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856984" cy="1323439"/>
          </a:xfrm>
          <a:prstGeom prst="rect">
            <a:avLst/>
          </a:prstGeom>
        </p:spPr>
        <p:txBody>
          <a:bodyPr wrap="square">
            <a:spAutoFit/>
          </a:bodyPr>
          <a:lstStyle/>
          <a:p>
            <a:r>
              <a:rPr lang="en-GB" sz="4000" b="1" dirty="0">
                <a:latin typeface="Maiandra GD" pitchFamily="34" charset="0"/>
              </a:rPr>
              <a:t>Drawing Standards – British &amp; International Standards, Dimensioning</a:t>
            </a:r>
          </a:p>
        </p:txBody>
      </p:sp>
      <p:sp>
        <p:nvSpPr>
          <p:cNvPr id="3" name="Rectangle 2"/>
          <p:cNvSpPr/>
          <p:nvPr/>
        </p:nvSpPr>
        <p:spPr>
          <a:xfrm>
            <a:off x="1835696" y="2204864"/>
            <a:ext cx="5526360" cy="3785652"/>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Symbols</a:t>
            </a:r>
          </a:p>
          <a:p>
            <a:pPr marL="571500" indent="-571500">
              <a:buFont typeface="Arial" panose="020B0604020202020204" pitchFamily="34" charset="0"/>
              <a:buChar char="•"/>
            </a:pPr>
            <a:r>
              <a:rPr lang="en-GB" sz="4000" dirty="0">
                <a:latin typeface="Maiandra GD" panose="020E0502030308020204" pitchFamily="34" charset="0"/>
              </a:rPr>
              <a:t>Conventions</a:t>
            </a:r>
          </a:p>
          <a:p>
            <a:pPr marL="571500" indent="-571500">
              <a:buFont typeface="Arial" panose="020B0604020202020204" pitchFamily="34" charset="0"/>
              <a:buChar char="•"/>
            </a:pPr>
            <a:r>
              <a:rPr lang="en-GB" sz="4000" dirty="0">
                <a:latin typeface="Maiandra GD" panose="020E0502030308020204" pitchFamily="34" charset="0"/>
              </a:rPr>
              <a:t>Projection Methods</a:t>
            </a:r>
          </a:p>
          <a:p>
            <a:pPr marL="571500" indent="-571500">
              <a:buFont typeface="Arial" panose="020B0604020202020204" pitchFamily="34" charset="0"/>
              <a:buChar char="•"/>
            </a:pPr>
            <a:r>
              <a:rPr lang="en-GB" sz="4000" dirty="0">
                <a:latin typeface="Maiandra GD" panose="020E0502030308020204" pitchFamily="34" charset="0"/>
              </a:rPr>
              <a:t>Styles</a:t>
            </a:r>
          </a:p>
          <a:p>
            <a:pPr marL="571500" indent="-571500">
              <a:buFont typeface="Arial" panose="020B0604020202020204" pitchFamily="34" charset="0"/>
              <a:buChar char="•"/>
            </a:pPr>
            <a:r>
              <a:rPr lang="en-GB" sz="4000" dirty="0">
                <a:latin typeface="Maiandra GD" panose="020E0502030308020204" pitchFamily="34" charset="0"/>
              </a:rPr>
              <a:t>Rules</a:t>
            </a:r>
          </a:p>
          <a:p>
            <a:pPr marL="571500" indent="-571500">
              <a:buFont typeface="Arial" panose="020B0604020202020204" pitchFamily="34" charset="0"/>
              <a:buChar char="•"/>
            </a:pPr>
            <a:r>
              <a:rPr lang="en-GB" sz="4000" dirty="0">
                <a:latin typeface="Maiandra GD" panose="020E0502030308020204" pitchFamily="34" charset="0"/>
              </a:rPr>
              <a:t>Application</a:t>
            </a:r>
          </a:p>
        </p:txBody>
      </p:sp>
    </p:spTree>
    <p:extLst>
      <p:ext uri="{BB962C8B-B14F-4D97-AF65-F5344CB8AC3E}">
        <p14:creationId xmlns:p14="http://schemas.microsoft.com/office/powerpoint/2010/main" val="42506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54" t="29831" r="30393" b="21692"/>
          <a:stretch/>
        </p:blipFill>
        <p:spPr>
          <a:xfrm>
            <a:off x="2123728" y="116631"/>
            <a:ext cx="6779830" cy="6009395"/>
          </a:xfrm>
          <a:prstGeom prst="rect">
            <a:avLst/>
          </a:prstGeom>
        </p:spPr>
      </p:pic>
      <p:pic>
        <p:nvPicPr>
          <p:cNvPr id="3" name="Picture 2"/>
          <p:cNvPicPr>
            <a:picLocks noChangeAspect="1"/>
          </p:cNvPicPr>
          <p:nvPr/>
        </p:nvPicPr>
        <p:blipFill rotWithShape="1">
          <a:blip r:embed="rId3"/>
          <a:srcRect l="78461" t="9791" r="6419" b="13561"/>
          <a:stretch/>
        </p:blipFill>
        <p:spPr>
          <a:xfrm>
            <a:off x="467544" y="548680"/>
            <a:ext cx="1512168" cy="5426010"/>
          </a:xfrm>
          <a:prstGeom prst="rect">
            <a:avLst/>
          </a:prstGeom>
        </p:spPr>
      </p:pic>
    </p:spTree>
    <p:extLst>
      <p:ext uri="{BB962C8B-B14F-4D97-AF65-F5344CB8AC3E}">
        <p14:creationId xmlns:p14="http://schemas.microsoft.com/office/powerpoint/2010/main" val="3669544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a:latin typeface="Maiandra GD" pitchFamily="34" charset="0"/>
              </a:rPr>
              <a:t>2D Drawing Techniques</a:t>
            </a:r>
          </a:p>
        </p:txBody>
      </p:sp>
      <p:sp>
        <p:nvSpPr>
          <p:cNvPr id="3" name="Rectangle 2"/>
          <p:cNvSpPr/>
          <p:nvPr/>
        </p:nvSpPr>
        <p:spPr>
          <a:xfrm>
            <a:off x="395536" y="896526"/>
            <a:ext cx="8352928" cy="2369880"/>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Geometry – </a:t>
            </a:r>
            <a:r>
              <a:rPr lang="en-GB" sz="2800" dirty="0" err="1">
                <a:latin typeface="Maiandra GD" panose="020E0502030308020204" pitchFamily="34" charset="0"/>
              </a:rPr>
              <a:t>inc.</a:t>
            </a:r>
            <a:r>
              <a:rPr lang="en-GB" sz="2800" dirty="0">
                <a:latin typeface="Maiandra GD" panose="020E0502030308020204" pitchFamily="34" charset="0"/>
              </a:rPr>
              <a:t> tangency</a:t>
            </a:r>
          </a:p>
          <a:p>
            <a:pPr marL="571500" indent="-571500">
              <a:buFont typeface="Arial" panose="020B0604020202020204" pitchFamily="34" charset="0"/>
              <a:buChar char="•"/>
            </a:pPr>
            <a:r>
              <a:rPr lang="en-GB" sz="4000" dirty="0">
                <a:latin typeface="Maiandra GD" panose="020E0502030308020204" pitchFamily="34" charset="0"/>
              </a:rPr>
              <a:t>Specialised views – </a:t>
            </a:r>
            <a:r>
              <a:rPr lang="en-GB" sz="2800" dirty="0">
                <a:latin typeface="Maiandra GD" panose="020E0502030308020204" pitchFamily="34" charset="0"/>
              </a:rPr>
              <a:t>surface developments, true shapes, sectional drawing.</a:t>
            </a:r>
          </a:p>
          <a:p>
            <a:pPr marL="571500" indent="-571500">
              <a:buFont typeface="Arial" panose="020B0604020202020204" pitchFamily="34" charset="0"/>
              <a:buChar char="•"/>
            </a:pPr>
            <a:r>
              <a:rPr lang="en-GB" sz="4000" dirty="0">
                <a:latin typeface="Maiandra GD" panose="020E0502030308020204" pitchFamily="34" charset="0"/>
              </a:rPr>
              <a:t>2D drawing using CAD</a:t>
            </a:r>
          </a:p>
        </p:txBody>
      </p:sp>
      <p:sp>
        <p:nvSpPr>
          <p:cNvPr id="4" name="Rectangle 3"/>
          <p:cNvSpPr/>
          <p:nvPr/>
        </p:nvSpPr>
        <p:spPr>
          <a:xfrm>
            <a:off x="179512" y="4156962"/>
            <a:ext cx="7560840" cy="707886"/>
          </a:xfrm>
          <a:prstGeom prst="rect">
            <a:avLst/>
          </a:prstGeom>
        </p:spPr>
        <p:txBody>
          <a:bodyPr wrap="square">
            <a:spAutoFit/>
          </a:bodyPr>
          <a:lstStyle/>
          <a:p>
            <a:r>
              <a:rPr lang="en-GB" sz="4000" b="1" dirty="0">
                <a:latin typeface="Maiandra GD" pitchFamily="34" charset="0"/>
              </a:rPr>
              <a:t>3D Drawing Techniques</a:t>
            </a:r>
          </a:p>
        </p:txBody>
      </p:sp>
      <p:sp>
        <p:nvSpPr>
          <p:cNvPr id="5" name="Rectangle 4"/>
          <p:cNvSpPr/>
          <p:nvPr/>
        </p:nvSpPr>
        <p:spPr>
          <a:xfrm>
            <a:off x="340118" y="4941168"/>
            <a:ext cx="8352928" cy="1138773"/>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Styles of Pictorial Drawing – </a:t>
            </a:r>
            <a:r>
              <a:rPr lang="en-GB" sz="2800" dirty="0">
                <a:latin typeface="Maiandra GD" panose="020E0502030308020204" pitchFamily="34" charset="0"/>
              </a:rPr>
              <a:t>Isometric, </a:t>
            </a:r>
            <a:r>
              <a:rPr lang="en-GB" sz="2800" dirty="0" err="1">
                <a:latin typeface="Maiandra GD" panose="020E0502030308020204" pitchFamily="34" charset="0"/>
              </a:rPr>
              <a:t>planometric</a:t>
            </a:r>
            <a:r>
              <a:rPr lang="en-GB" sz="2800" dirty="0">
                <a:latin typeface="Maiandra GD" panose="020E0502030308020204" pitchFamily="34" charset="0"/>
              </a:rPr>
              <a:t>, oblique, perspective.</a:t>
            </a:r>
          </a:p>
        </p:txBody>
      </p:sp>
    </p:spTree>
    <p:extLst>
      <p:ext uri="{BB962C8B-B14F-4D97-AF65-F5344CB8AC3E}">
        <p14:creationId xmlns:p14="http://schemas.microsoft.com/office/powerpoint/2010/main" val="4079067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a:latin typeface="Maiandra GD" pitchFamily="34" charset="0"/>
              </a:rPr>
              <a:t>Construction Drawing</a:t>
            </a:r>
          </a:p>
        </p:txBody>
      </p:sp>
      <p:sp>
        <p:nvSpPr>
          <p:cNvPr id="4" name="Rectangle 3"/>
          <p:cNvSpPr/>
          <p:nvPr/>
        </p:nvSpPr>
        <p:spPr>
          <a:xfrm>
            <a:off x="201394" y="1556792"/>
            <a:ext cx="8352928" cy="2800767"/>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Main Drawing Types – </a:t>
            </a:r>
            <a:r>
              <a:rPr lang="en-GB" sz="2800" dirty="0">
                <a:latin typeface="Maiandra GD" panose="020E0502030308020204" pitchFamily="34" charset="0"/>
              </a:rPr>
              <a:t>location, site and floor plans, elevations.</a:t>
            </a:r>
          </a:p>
          <a:p>
            <a:pPr marL="571500" indent="-571500">
              <a:buFont typeface="Arial" panose="020B0604020202020204" pitchFamily="34" charset="0"/>
              <a:buChar char="•"/>
            </a:pPr>
            <a:r>
              <a:rPr lang="en-GB" sz="4000" dirty="0">
                <a:latin typeface="Maiandra GD" panose="020E0502030308020204" pitchFamily="34" charset="0"/>
              </a:rPr>
              <a:t>Standards and Conventions </a:t>
            </a:r>
            <a:r>
              <a:rPr lang="en-GB" sz="2800" dirty="0">
                <a:latin typeface="Maiandra GD" panose="020E0502030308020204" pitchFamily="34" charset="0"/>
              </a:rPr>
              <a:t>– scales, symbols, sections.</a:t>
            </a:r>
          </a:p>
          <a:p>
            <a:pPr marL="571500" indent="-571500">
              <a:buFont typeface="Arial" panose="020B0604020202020204" pitchFamily="34" charset="0"/>
              <a:buChar char="•"/>
            </a:pPr>
            <a:r>
              <a:rPr lang="en-GB" sz="4000" dirty="0">
                <a:latin typeface="Maiandra GD" panose="020E0502030308020204" pitchFamily="34" charset="0"/>
              </a:rPr>
              <a:t>Illustrations</a:t>
            </a:r>
            <a:r>
              <a:rPr lang="en-GB" sz="2800" dirty="0">
                <a:latin typeface="Maiandra GD" panose="020E0502030308020204" pitchFamily="34" charset="0"/>
              </a:rPr>
              <a:t> - marketing</a:t>
            </a:r>
          </a:p>
        </p:txBody>
      </p:sp>
    </p:spTree>
    <p:extLst>
      <p:ext uri="{BB962C8B-B14F-4D97-AF65-F5344CB8AC3E}">
        <p14:creationId xmlns:p14="http://schemas.microsoft.com/office/powerpoint/2010/main" val="1027478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7560840" cy="1323439"/>
          </a:xfrm>
          <a:prstGeom prst="rect">
            <a:avLst/>
          </a:prstGeom>
        </p:spPr>
        <p:txBody>
          <a:bodyPr wrap="square">
            <a:spAutoFit/>
          </a:bodyPr>
          <a:lstStyle/>
          <a:p>
            <a:r>
              <a:rPr lang="en-GB" sz="4000" b="1" dirty="0">
                <a:latin typeface="Maiandra GD" pitchFamily="34" charset="0"/>
              </a:rPr>
              <a:t>Computer Graphics – Hardware, Software and Safety</a:t>
            </a:r>
          </a:p>
        </p:txBody>
      </p:sp>
      <p:sp>
        <p:nvSpPr>
          <p:cNvPr id="4" name="Rectangle 3"/>
          <p:cNvSpPr/>
          <p:nvPr/>
        </p:nvSpPr>
        <p:spPr>
          <a:xfrm>
            <a:off x="201394" y="1556792"/>
            <a:ext cx="8352928" cy="3416320"/>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Benefits – </a:t>
            </a:r>
            <a:r>
              <a:rPr lang="en-GB" sz="2800" dirty="0">
                <a:latin typeface="Maiandra GD" panose="020E0502030308020204" pitchFamily="34" charset="0"/>
              </a:rPr>
              <a:t>specs, uses, types of computer</a:t>
            </a:r>
          </a:p>
          <a:p>
            <a:pPr marL="571500" indent="-571500">
              <a:buFont typeface="Arial" panose="020B0604020202020204" pitchFamily="34" charset="0"/>
              <a:buChar char="•"/>
            </a:pPr>
            <a:r>
              <a:rPr lang="en-GB" sz="4000" dirty="0">
                <a:latin typeface="Maiandra GD" panose="020E0502030308020204" pitchFamily="34" charset="0"/>
              </a:rPr>
              <a:t>Computer technology</a:t>
            </a:r>
            <a:r>
              <a:rPr lang="en-GB" sz="2800" dirty="0">
                <a:latin typeface="Maiandra GD" panose="020E0502030308020204" pitchFamily="34" charset="0"/>
              </a:rPr>
              <a:t>– hardware, software, applications</a:t>
            </a:r>
          </a:p>
          <a:p>
            <a:pPr marL="571500" indent="-571500">
              <a:buFont typeface="Arial" panose="020B0604020202020204" pitchFamily="34" charset="0"/>
              <a:buChar char="•"/>
            </a:pPr>
            <a:r>
              <a:rPr lang="en-GB" sz="4000" dirty="0">
                <a:latin typeface="Maiandra GD" panose="020E0502030308020204" pitchFamily="34" charset="0"/>
              </a:rPr>
              <a:t>File management - </a:t>
            </a:r>
            <a:r>
              <a:rPr lang="en-GB" sz="2800" dirty="0">
                <a:latin typeface="Maiandra GD" panose="020E0502030308020204" pitchFamily="34" charset="0"/>
              </a:rPr>
              <a:t>storage and security</a:t>
            </a:r>
          </a:p>
          <a:p>
            <a:pPr marL="571500" indent="-571500">
              <a:buFont typeface="Arial" panose="020B0604020202020204" pitchFamily="34" charset="0"/>
              <a:buChar char="•"/>
            </a:pPr>
            <a:r>
              <a:rPr lang="en-GB" sz="4000" dirty="0">
                <a:latin typeface="Maiandra GD" panose="020E0502030308020204" pitchFamily="34" charset="0"/>
              </a:rPr>
              <a:t>Glossary – </a:t>
            </a:r>
            <a:r>
              <a:rPr lang="en-GB" sz="2800" dirty="0">
                <a:latin typeface="Maiandra GD" panose="020E0502030308020204" pitchFamily="34" charset="0"/>
              </a:rPr>
              <a:t>useful terms, understanding the language</a:t>
            </a:r>
          </a:p>
        </p:txBody>
      </p:sp>
    </p:spTree>
    <p:extLst>
      <p:ext uri="{BB962C8B-B14F-4D97-AF65-F5344CB8AC3E}">
        <p14:creationId xmlns:p14="http://schemas.microsoft.com/office/powerpoint/2010/main" val="2032769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7560840" cy="707886"/>
          </a:xfrm>
          <a:prstGeom prst="rect">
            <a:avLst/>
          </a:prstGeom>
        </p:spPr>
        <p:txBody>
          <a:bodyPr wrap="square">
            <a:spAutoFit/>
          </a:bodyPr>
          <a:lstStyle/>
          <a:p>
            <a:r>
              <a:rPr lang="en-GB" sz="4000" b="1" dirty="0">
                <a:latin typeface="Maiandra GD" pitchFamily="34" charset="0"/>
              </a:rPr>
              <a:t>Computer Graphics – 2D CAD</a:t>
            </a:r>
          </a:p>
        </p:txBody>
      </p:sp>
      <p:sp>
        <p:nvSpPr>
          <p:cNvPr id="4" name="Rectangle 3"/>
          <p:cNvSpPr/>
          <p:nvPr/>
        </p:nvSpPr>
        <p:spPr>
          <a:xfrm>
            <a:off x="227042" y="1556792"/>
            <a:ext cx="8352928" cy="1754326"/>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2D CAD – </a:t>
            </a:r>
            <a:r>
              <a:rPr lang="en-GB" sz="2800" dirty="0">
                <a:latin typeface="Maiandra GD" panose="020E0502030308020204" pitchFamily="34" charset="0"/>
              </a:rPr>
              <a:t>applications, who uses it</a:t>
            </a:r>
          </a:p>
          <a:p>
            <a:pPr marL="571500" indent="-571500">
              <a:buFont typeface="Arial" panose="020B0604020202020204" pitchFamily="34" charset="0"/>
              <a:buChar char="•"/>
            </a:pPr>
            <a:r>
              <a:rPr lang="en-GB" sz="4000" dirty="0">
                <a:latin typeface="Maiandra GD" panose="020E0502030308020204" pitchFamily="34" charset="0"/>
              </a:rPr>
              <a:t>Drawing Method</a:t>
            </a:r>
            <a:r>
              <a:rPr lang="en-GB" sz="2800" dirty="0">
                <a:latin typeface="Maiandra GD" panose="020E0502030308020204" pitchFamily="34" charset="0"/>
              </a:rPr>
              <a:t>– grid and snap, layers, drawing tools, editing, commands etc.</a:t>
            </a:r>
          </a:p>
        </p:txBody>
      </p:sp>
    </p:spTree>
    <p:extLst>
      <p:ext uri="{BB962C8B-B14F-4D97-AF65-F5344CB8AC3E}">
        <p14:creationId xmlns:p14="http://schemas.microsoft.com/office/powerpoint/2010/main" val="3670543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a:latin typeface="Maiandra GD" pitchFamily="34" charset="0"/>
              </a:rPr>
              <a:t>Computer Graphics – 3D CAD</a:t>
            </a:r>
          </a:p>
        </p:txBody>
      </p:sp>
      <p:sp>
        <p:nvSpPr>
          <p:cNvPr id="3" name="Rectangle 2"/>
          <p:cNvSpPr/>
          <p:nvPr/>
        </p:nvSpPr>
        <p:spPr>
          <a:xfrm>
            <a:off x="233760" y="1268760"/>
            <a:ext cx="8352928" cy="4893647"/>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CAD in industry – </a:t>
            </a:r>
            <a:r>
              <a:rPr lang="en-GB" sz="2800" dirty="0">
                <a:latin typeface="Maiandra GD" panose="020E0502030308020204" pitchFamily="34" charset="0"/>
              </a:rPr>
              <a:t>applications, manufacturing, testing, illustrations</a:t>
            </a:r>
          </a:p>
          <a:p>
            <a:pPr marL="571500" indent="-571500">
              <a:buFont typeface="Arial" panose="020B0604020202020204" pitchFamily="34" charset="0"/>
              <a:buChar char="•"/>
            </a:pPr>
            <a:r>
              <a:rPr lang="en-GB" sz="4000" dirty="0">
                <a:latin typeface="Maiandra GD" panose="020E0502030308020204" pitchFamily="34" charset="0"/>
              </a:rPr>
              <a:t>3D Modelling </a:t>
            </a:r>
            <a:r>
              <a:rPr lang="en-GB" sz="2800" dirty="0">
                <a:latin typeface="Maiandra GD" panose="020E0502030308020204" pitchFamily="34" charset="0"/>
              </a:rPr>
              <a:t>– extrude, revolve, shell, array, chamfer fillet and other commands etc.</a:t>
            </a:r>
          </a:p>
          <a:p>
            <a:pPr marL="571500" indent="-571500">
              <a:buFont typeface="Arial" panose="020B0604020202020204" pitchFamily="34" charset="0"/>
              <a:buChar char="•"/>
            </a:pPr>
            <a:r>
              <a:rPr lang="en-GB" sz="4000" dirty="0">
                <a:latin typeface="Maiandra GD" panose="020E0502030308020204" pitchFamily="34" charset="0"/>
              </a:rPr>
              <a:t>Glossary</a:t>
            </a:r>
            <a:r>
              <a:rPr lang="en-GB" sz="2800" dirty="0">
                <a:latin typeface="Maiandra GD" panose="020E0502030308020204" pitchFamily="34" charset="0"/>
              </a:rPr>
              <a:t> – useful terms, tools, editing commands.</a:t>
            </a:r>
          </a:p>
          <a:p>
            <a:pPr marL="571500" indent="-571500">
              <a:buFont typeface="Arial" panose="020B0604020202020204" pitchFamily="34" charset="0"/>
              <a:buChar char="•"/>
            </a:pPr>
            <a:r>
              <a:rPr lang="en-GB" sz="4000" dirty="0">
                <a:latin typeface="Maiandra GD" panose="020E0502030308020204" pitchFamily="34" charset="0"/>
              </a:rPr>
              <a:t>Assemblies</a:t>
            </a:r>
            <a:r>
              <a:rPr lang="en-GB" sz="2800" dirty="0">
                <a:latin typeface="Maiandra GD" panose="020E0502030308020204" pitchFamily="34" charset="0"/>
              </a:rPr>
              <a:t> – components, constraints</a:t>
            </a:r>
          </a:p>
          <a:p>
            <a:pPr marL="571500" indent="-571500">
              <a:buFont typeface="Arial" panose="020B0604020202020204" pitchFamily="34" charset="0"/>
              <a:buChar char="•"/>
            </a:pPr>
            <a:r>
              <a:rPr lang="en-GB" sz="4000" dirty="0">
                <a:latin typeface="Maiandra GD" panose="020E0502030308020204" pitchFamily="34" charset="0"/>
              </a:rPr>
              <a:t>Advanced 3D modelling – </a:t>
            </a:r>
            <a:r>
              <a:rPr lang="en-GB" sz="2800" dirty="0">
                <a:latin typeface="Maiandra GD" panose="020E0502030308020204" pitchFamily="34" charset="0"/>
              </a:rPr>
              <a:t>helices, tapers, lofts</a:t>
            </a:r>
          </a:p>
        </p:txBody>
      </p:sp>
    </p:spTree>
    <p:extLst>
      <p:ext uri="{BB962C8B-B14F-4D97-AF65-F5344CB8AC3E}">
        <p14:creationId xmlns:p14="http://schemas.microsoft.com/office/powerpoint/2010/main" val="3679215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a:latin typeface="Maiandra GD" pitchFamily="34" charset="0"/>
              </a:rPr>
              <a:t>Computer Illustration</a:t>
            </a:r>
          </a:p>
        </p:txBody>
      </p:sp>
      <p:sp>
        <p:nvSpPr>
          <p:cNvPr id="3" name="Rectangle 2"/>
          <p:cNvSpPr/>
          <p:nvPr/>
        </p:nvSpPr>
        <p:spPr>
          <a:xfrm>
            <a:off x="227042" y="1556792"/>
            <a:ext cx="8352928" cy="4031873"/>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Applications – </a:t>
            </a:r>
            <a:r>
              <a:rPr lang="en-GB" sz="2800" dirty="0">
                <a:latin typeface="Maiandra GD" panose="020E0502030308020204" pitchFamily="34" charset="0"/>
              </a:rPr>
              <a:t>who does it?</a:t>
            </a:r>
          </a:p>
          <a:p>
            <a:pPr marL="571500" indent="-571500">
              <a:buFont typeface="Arial" panose="020B0604020202020204" pitchFamily="34" charset="0"/>
              <a:buChar char="•"/>
            </a:pPr>
            <a:r>
              <a:rPr lang="en-GB" sz="4000" dirty="0">
                <a:latin typeface="Maiandra GD" panose="020E0502030308020204" pitchFamily="34" charset="0"/>
              </a:rPr>
              <a:t>Resolution – </a:t>
            </a:r>
            <a:r>
              <a:rPr lang="en-GB" sz="2800" dirty="0">
                <a:latin typeface="Maiandra GD" panose="020E0502030308020204" pitchFamily="34" charset="0"/>
              </a:rPr>
              <a:t>pixels, bitmaps, raster, vectors</a:t>
            </a:r>
          </a:p>
          <a:p>
            <a:pPr marL="571500" indent="-571500">
              <a:buFont typeface="Arial" panose="020B0604020202020204" pitchFamily="34" charset="0"/>
              <a:buChar char="•"/>
            </a:pPr>
            <a:r>
              <a:rPr lang="en-GB" sz="4000" dirty="0">
                <a:latin typeface="Maiandra GD" panose="020E0502030308020204" pitchFamily="34" charset="0"/>
              </a:rPr>
              <a:t>Illustration features </a:t>
            </a:r>
            <a:r>
              <a:rPr lang="en-GB" sz="2800" dirty="0">
                <a:latin typeface="Maiandra GD" panose="020E0502030308020204" pitchFamily="34" charset="0"/>
              </a:rPr>
              <a:t>– Materials, colours, lights, decals</a:t>
            </a:r>
          </a:p>
          <a:p>
            <a:pPr marL="571500" indent="-571500">
              <a:buFont typeface="Arial" panose="020B0604020202020204" pitchFamily="34" charset="0"/>
              <a:buChar char="•"/>
            </a:pPr>
            <a:r>
              <a:rPr lang="en-GB" sz="4000" dirty="0">
                <a:latin typeface="Maiandra GD" panose="020E0502030308020204" pitchFamily="34" charset="0"/>
              </a:rPr>
              <a:t>Glossary – </a:t>
            </a:r>
            <a:r>
              <a:rPr lang="en-GB" sz="2800" dirty="0">
                <a:latin typeface="Maiandra GD" panose="020E0502030308020204" pitchFamily="34" charset="0"/>
              </a:rPr>
              <a:t>useful terms</a:t>
            </a:r>
          </a:p>
          <a:p>
            <a:pPr marL="571500" indent="-571500">
              <a:buFont typeface="Arial" panose="020B0604020202020204" pitchFamily="34" charset="0"/>
              <a:buChar char="•"/>
            </a:pPr>
            <a:r>
              <a:rPr lang="en-GB" sz="4000" dirty="0">
                <a:latin typeface="Maiandra GD" panose="020E0502030308020204" pitchFamily="34" charset="0"/>
              </a:rPr>
              <a:t>2D CAD illustration </a:t>
            </a:r>
            <a:r>
              <a:rPr lang="en-GB" sz="2800" dirty="0">
                <a:latin typeface="Maiandra GD" panose="020E0502030308020204" pitchFamily="34" charset="0"/>
              </a:rPr>
              <a:t>– tools, effects, layers.</a:t>
            </a:r>
          </a:p>
        </p:txBody>
      </p:sp>
    </p:spTree>
    <p:extLst>
      <p:ext uri="{BB962C8B-B14F-4D97-AF65-F5344CB8AC3E}">
        <p14:creationId xmlns:p14="http://schemas.microsoft.com/office/powerpoint/2010/main" val="1940546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err="1">
                <a:latin typeface="Maiandra GD" pitchFamily="34" charset="0"/>
              </a:rPr>
              <a:t>DeskTop</a:t>
            </a:r>
            <a:r>
              <a:rPr lang="en-GB" sz="4000" b="1" dirty="0">
                <a:latin typeface="Maiandra GD" pitchFamily="34" charset="0"/>
              </a:rPr>
              <a:t> Publishing, DTP</a:t>
            </a:r>
          </a:p>
        </p:txBody>
      </p:sp>
      <p:sp>
        <p:nvSpPr>
          <p:cNvPr id="3" name="Rectangle 2"/>
          <p:cNvSpPr/>
          <p:nvPr/>
        </p:nvSpPr>
        <p:spPr>
          <a:xfrm>
            <a:off x="227042" y="1268760"/>
            <a:ext cx="8352928" cy="5324535"/>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Benefits – </a:t>
            </a:r>
            <a:r>
              <a:rPr lang="en-GB" sz="2800" dirty="0">
                <a:latin typeface="Maiandra GD" panose="020E0502030308020204" pitchFamily="34" charset="0"/>
              </a:rPr>
              <a:t>publishing, printing, the graphic designer</a:t>
            </a:r>
          </a:p>
          <a:p>
            <a:pPr marL="571500" indent="-571500">
              <a:buFont typeface="Arial" panose="020B0604020202020204" pitchFamily="34" charset="0"/>
              <a:buChar char="•"/>
            </a:pPr>
            <a:r>
              <a:rPr lang="en-GB" sz="4000" dirty="0">
                <a:latin typeface="Maiandra GD" panose="020E0502030308020204" pitchFamily="34" charset="0"/>
              </a:rPr>
              <a:t>Page structure and layout </a:t>
            </a:r>
            <a:r>
              <a:rPr lang="en-GB" sz="2800" dirty="0">
                <a:latin typeface="Maiandra GD" panose="020E0502030308020204" pitchFamily="34" charset="0"/>
              </a:rPr>
              <a:t>– terminology</a:t>
            </a:r>
          </a:p>
          <a:p>
            <a:pPr marL="571500" indent="-571500">
              <a:buFont typeface="Arial" panose="020B0604020202020204" pitchFamily="34" charset="0"/>
              <a:buChar char="•"/>
            </a:pPr>
            <a:r>
              <a:rPr lang="en-GB" sz="4000" dirty="0">
                <a:latin typeface="Maiandra GD" panose="020E0502030308020204" pitchFamily="34" charset="0"/>
              </a:rPr>
              <a:t>DTP tools, effects and features </a:t>
            </a:r>
            <a:r>
              <a:rPr lang="en-GB" sz="2800" dirty="0">
                <a:latin typeface="Maiandra GD" panose="020E0502030308020204" pitchFamily="34" charset="0"/>
              </a:rPr>
              <a:t>– transparency, drop shadow, flow text, cropping, bleed, text wrap, glossary</a:t>
            </a:r>
          </a:p>
          <a:p>
            <a:pPr marL="571500" indent="-571500">
              <a:buFont typeface="Arial" panose="020B0604020202020204" pitchFamily="34" charset="0"/>
              <a:buChar char="•"/>
            </a:pPr>
            <a:r>
              <a:rPr lang="en-GB" sz="4000" dirty="0">
                <a:latin typeface="Maiandra GD" panose="020E0502030308020204" pitchFamily="34" charset="0"/>
              </a:rPr>
              <a:t>Typeface</a:t>
            </a:r>
            <a:r>
              <a:rPr lang="en-GB" sz="2800" dirty="0">
                <a:latin typeface="Maiandra GD" panose="020E0502030308020204" pitchFamily="34" charset="0"/>
              </a:rPr>
              <a:t> – serif, sans serif, target markets</a:t>
            </a:r>
          </a:p>
          <a:p>
            <a:pPr marL="571500" indent="-571500">
              <a:buFont typeface="Arial" panose="020B0604020202020204" pitchFamily="34" charset="0"/>
              <a:buChar char="•"/>
            </a:pPr>
            <a:r>
              <a:rPr lang="en-GB" sz="4000" dirty="0">
                <a:latin typeface="Maiandra GD" panose="020E0502030308020204" pitchFamily="34" charset="0"/>
              </a:rPr>
              <a:t>File types </a:t>
            </a:r>
            <a:r>
              <a:rPr lang="en-GB" sz="2800" dirty="0">
                <a:latin typeface="Maiandra GD" panose="020E0502030308020204" pitchFamily="34" charset="0"/>
              </a:rPr>
              <a:t>– vector, BMP, JPEG, PNG</a:t>
            </a:r>
          </a:p>
          <a:p>
            <a:endParaRPr lang="en-GB" sz="2800" dirty="0">
              <a:latin typeface="Maiandra GD" panose="020E0502030308020204" pitchFamily="34" charset="0"/>
            </a:endParaRPr>
          </a:p>
        </p:txBody>
      </p:sp>
    </p:spTree>
    <p:extLst>
      <p:ext uri="{BB962C8B-B14F-4D97-AF65-F5344CB8AC3E}">
        <p14:creationId xmlns:p14="http://schemas.microsoft.com/office/powerpoint/2010/main" val="4060938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560840" cy="707886"/>
          </a:xfrm>
          <a:prstGeom prst="rect">
            <a:avLst/>
          </a:prstGeom>
        </p:spPr>
        <p:txBody>
          <a:bodyPr wrap="square">
            <a:spAutoFit/>
          </a:bodyPr>
          <a:lstStyle/>
          <a:p>
            <a:r>
              <a:rPr lang="en-GB" sz="4000" b="1" dirty="0">
                <a:latin typeface="Maiandra GD" pitchFamily="34" charset="0"/>
              </a:rPr>
              <a:t>Design Elements and Principles</a:t>
            </a:r>
          </a:p>
        </p:txBody>
      </p:sp>
      <p:sp>
        <p:nvSpPr>
          <p:cNvPr id="3" name="Rectangle 2"/>
          <p:cNvSpPr/>
          <p:nvPr/>
        </p:nvSpPr>
        <p:spPr>
          <a:xfrm>
            <a:off x="233861" y="903670"/>
            <a:ext cx="8352928" cy="1569660"/>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Creative Skills and Techniques – </a:t>
            </a:r>
            <a:r>
              <a:rPr lang="en-GB" sz="2800" dirty="0">
                <a:latin typeface="Maiandra GD" panose="020E0502030308020204" pitchFamily="34" charset="0"/>
              </a:rPr>
              <a:t>alignment, balance, contrast, depth, dominance, harmony, line, shape, unity</a:t>
            </a:r>
          </a:p>
        </p:txBody>
      </p:sp>
      <p:sp>
        <p:nvSpPr>
          <p:cNvPr id="4" name="Rectangle 3"/>
          <p:cNvSpPr/>
          <p:nvPr/>
        </p:nvSpPr>
        <p:spPr>
          <a:xfrm>
            <a:off x="207577" y="3336232"/>
            <a:ext cx="7560840" cy="707886"/>
          </a:xfrm>
          <a:prstGeom prst="rect">
            <a:avLst/>
          </a:prstGeom>
        </p:spPr>
        <p:txBody>
          <a:bodyPr wrap="square">
            <a:spAutoFit/>
          </a:bodyPr>
          <a:lstStyle/>
          <a:p>
            <a:r>
              <a:rPr lang="en-GB" sz="4000" b="1" dirty="0">
                <a:latin typeface="Maiandra GD" pitchFamily="34" charset="0"/>
              </a:rPr>
              <a:t>Colour</a:t>
            </a:r>
          </a:p>
        </p:txBody>
      </p:sp>
      <p:sp>
        <p:nvSpPr>
          <p:cNvPr id="5" name="Rectangle 4"/>
          <p:cNvSpPr/>
          <p:nvPr/>
        </p:nvSpPr>
        <p:spPr>
          <a:xfrm>
            <a:off x="372407" y="4044118"/>
            <a:ext cx="8352928" cy="2616101"/>
          </a:xfrm>
          <a:prstGeom prst="rect">
            <a:avLst/>
          </a:prstGeom>
        </p:spPr>
        <p:txBody>
          <a:bodyPr wrap="square">
            <a:spAutoFit/>
          </a:bodyPr>
          <a:lstStyle/>
          <a:p>
            <a:pPr marL="571500" indent="-571500">
              <a:buFont typeface="Arial" panose="020B0604020202020204" pitchFamily="34" charset="0"/>
              <a:buChar char="•"/>
            </a:pPr>
            <a:r>
              <a:rPr lang="en-GB" sz="4000" dirty="0">
                <a:latin typeface="Maiandra GD" panose="020E0502030308020204" pitchFamily="34" charset="0"/>
              </a:rPr>
              <a:t>Colour Theory – </a:t>
            </a:r>
            <a:r>
              <a:rPr lang="en-GB" sz="2800" dirty="0">
                <a:latin typeface="Maiandra GD" panose="020E0502030308020204" pitchFamily="34" charset="0"/>
              </a:rPr>
              <a:t>colour wheel, warm &amp; cool, advancing &amp; receding, contrast &amp; harmony, tints &amp; Shades</a:t>
            </a:r>
          </a:p>
          <a:p>
            <a:pPr marL="571500" indent="-571500">
              <a:buFont typeface="Arial" panose="020B0604020202020204" pitchFamily="34" charset="0"/>
              <a:buChar char="•"/>
            </a:pPr>
            <a:r>
              <a:rPr lang="en-GB" sz="4000" dirty="0">
                <a:latin typeface="Maiandra GD" panose="020E0502030308020204" pitchFamily="34" charset="0"/>
              </a:rPr>
              <a:t>Colour and Mood – </a:t>
            </a:r>
            <a:r>
              <a:rPr lang="en-GB" sz="2800" dirty="0">
                <a:latin typeface="Maiandra GD" panose="020E0502030308020204" pitchFamily="34" charset="0"/>
              </a:rPr>
              <a:t>colour families, moods &amp; feelings</a:t>
            </a:r>
          </a:p>
        </p:txBody>
      </p:sp>
    </p:spTree>
    <p:extLst>
      <p:ext uri="{BB962C8B-B14F-4D97-AF65-F5344CB8AC3E}">
        <p14:creationId xmlns:p14="http://schemas.microsoft.com/office/powerpoint/2010/main" val="317020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817" t="18856" r="29604" b="28766"/>
          <a:stretch/>
        </p:blipFill>
        <p:spPr>
          <a:xfrm>
            <a:off x="2123728" y="188640"/>
            <a:ext cx="6739476" cy="6480265"/>
          </a:xfrm>
          <a:prstGeom prst="rect">
            <a:avLst/>
          </a:prstGeom>
        </p:spPr>
      </p:pic>
      <p:pic>
        <p:nvPicPr>
          <p:cNvPr id="3" name="Picture 2"/>
          <p:cNvPicPr>
            <a:picLocks noChangeAspect="1"/>
          </p:cNvPicPr>
          <p:nvPr/>
        </p:nvPicPr>
        <p:blipFill rotWithShape="1">
          <a:blip r:embed="rId3"/>
          <a:srcRect l="78461" t="9791" r="6419" b="13561"/>
          <a:stretch/>
        </p:blipFill>
        <p:spPr>
          <a:xfrm>
            <a:off x="467544" y="548680"/>
            <a:ext cx="1512168" cy="5426010"/>
          </a:xfrm>
          <a:prstGeom prst="rect">
            <a:avLst/>
          </a:prstGeom>
        </p:spPr>
      </p:pic>
    </p:spTree>
    <p:extLst>
      <p:ext uri="{BB962C8B-B14F-4D97-AF65-F5344CB8AC3E}">
        <p14:creationId xmlns:p14="http://schemas.microsoft.com/office/powerpoint/2010/main" val="256333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122" t="31008" r="29232" b="25762"/>
          <a:stretch/>
        </p:blipFill>
        <p:spPr>
          <a:xfrm>
            <a:off x="2206053" y="764704"/>
            <a:ext cx="6817595" cy="5800700"/>
          </a:xfrm>
          <a:prstGeom prst="rect">
            <a:avLst/>
          </a:prstGeom>
        </p:spPr>
      </p:pic>
      <p:pic>
        <p:nvPicPr>
          <p:cNvPr id="3" name="Picture 2"/>
          <p:cNvPicPr>
            <a:picLocks noChangeAspect="1"/>
          </p:cNvPicPr>
          <p:nvPr/>
        </p:nvPicPr>
        <p:blipFill rotWithShape="1">
          <a:blip r:embed="rId3"/>
          <a:srcRect l="78461" t="9791" r="6419" b="13561"/>
          <a:stretch/>
        </p:blipFill>
        <p:spPr>
          <a:xfrm>
            <a:off x="467544" y="548680"/>
            <a:ext cx="1512168" cy="5426010"/>
          </a:xfrm>
          <a:prstGeom prst="rect">
            <a:avLst/>
          </a:prstGeom>
        </p:spPr>
      </p:pic>
    </p:spTree>
    <p:extLst>
      <p:ext uri="{BB962C8B-B14F-4D97-AF65-F5344CB8AC3E}">
        <p14:creationId xmlns:p14="http://schemas.microsoft.com/office/powerpoint/2010/main" val="260540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2008"/>
            <a:ext cx="4623930"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273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1065</Words>
  <Application>Microsoft Office PowerPoint</Application>
  <PresentationFormat>On-screen Show (4:3)</PresentationFormat>
  <Paragraphs>189</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Graphic Communication</vt:lpstr>
      <vt:lpstr>National 4 &amp; 5 - Coursework</vt:lpstr>
      <vt:lpstr>National 4 - Units and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N5 Assignment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Altiris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 Communication</dc:title>
  <dc:creator>Allan Reid</dc:creator>
  <cp:lastModifiedBy>Allan Reid</cp:lastModifiedBy>
  <cp:revision>53</cp:revision>
  <cp:lastPrinted>2019-09-26T11:44:26Z</cp:lastPrinted>
  <dcterms:created xsi:type="dcterms:W3CDTF">2015-10-05T10:18:04Z</dcterms:created>
  <dcterms:modified xsi:type="dcterms:W3CDTF">2023-09-20T09:24:24Z</dcterms:modified>
</cp:coreProperties>
</file>