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68" r:id="rId3"/>
    <p:sldId id="271" r:id="rId4"/>
    <p:sldId id="263" r:id="rId5"/>
    <p:sldId id="274" r:id="rId6"/>
    <p:sldId id="264" r:id="rId7"/>
    <p:sldId id="258" r:id="rId8"/>
    <p:sldId id="260" r:id="rId9"/>
    <p:sldId id="265" r:id="rId10"/>
    <p:sldId id="272" r:id="rId11"/>
    <p:sldId id="270" r:id="rId12"/>
    <p:sldId id="269" r:id="rId13"/>
    <p:sldId id="273" r:id="rId14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0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8DE42-143F-453C-A3D3-EDB0BA7FEA26}" type="datetimeFigureOut">
              <a:rPr lang="en-GB" smtClean="0"/>
              <a:t>13/09/2023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C80DC-3615-4F4E-A0B9-7EFA2B7864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266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.uk/url?sa=i&amp;rct=j&amp;q=&amp;esrc=s&amp;source=images&amp;cd=&amp;cad=rja&amp;uact=8&amp;docid=6N9HbPbqBRZdTM&amp;tbnid=Hezdqf4mbJJT8M:&amp;ved=0CAcQjRw&amp;url=https://blogs.glowscotland.org.uk/er/SNHGeographyWebsite/&amp;ei=jGgYVOGSPOig7Ab334DACg&amp;bvm=bv.75097201,d.ZGU&amp;psig=AFQjCNE9m5wNXPcRRRDUwgaUAeUTMyvn_g&amp;ust=141097216088162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533400"/>
            <a:ext cx="5562600" cy="1755775"/>
          </a:xfrm>
        </p:spPr>
        <p:txBody>
          <a:bodyPr/>
          <a:lstStyle/>
          <a:p>
            <a:pPr algn="ctr"/>
            <a:r>
              <a:rPr lang="en-GB" dirty="0" smtClean="0">
                <a:latin typeface="Arial Rounded MT Bold" panose="020F0704030504030204" pitchFamily="34" charset="0"/>
              </a:rPr>
              <a:t>National 5 Geography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1028" name="Picture 4" descr="https://encrypted-tbn1.gstatic.com/images?q=tbn:ANd9GcQ8zPOyWN5gClm1QdAbULx8DFTE76GoVks2xFAQyn_t-3_9CcH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885491" cy="38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385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3" t="6188" r="10359" b="8514"/>
          <a:stretch/>
        </p:blipFill>
        <p:spPr bwMode="auto">
          <a:xfrm>
            <a:off x="377301" y="86471"/>
            <a:ext cx="8382000" cy="558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6019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Note: Past papers from 2017 and before were out of 60 marks, not 80. However questions are still suitable.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96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t="6009" r="11242" b="5581"/>
          <a:stretch/>
        </p:blipFill>
        <p:spPr bwMode="auto">
          <a:xfrm>
            <a:off x="1583924" y="-34031"/>
            <a:ext cx="7537142" cy="683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04800" y="5410200"/>
            <a:ext cx="4040188" cy="762000"/>
          </a:xfrm>
        </p:spPr>
        <p:txBody>
          <a:bodyPr/>
          <a:lstStyle/>
          <a:p>
            <a:r>
              <a:rPr lang="en-GB" dirty="0" smtClean="0"/>
              <a:t>Bitesize</a:t>
            </a:r>
            <a:endParaRPr lang="en-GB" dirty="0"/>
          </a:p>
        </p:txBody>
      </p:sp>
      <p:sp>
        <p:nvSpPr>
          <p:cNvPr id="2" name="5-Point Star 1"/>
          <p:cNvSpPr/>
          <p:nvPr/>
        </p:nvSpPr>
        <p:spPr>
          <a:xfrm>
            <a:off x="5715000" y="638452"/>
            <a:ext cx="76200" cy="762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5-Point Star 5"/>
          <p:cNvSpPr/>
          <p:nvPr/>
        </p:nvSpPr>
        <p:spPr>
          <a:xfrm>
            <a:off x="5410200" y="3286587"/>
            <a:ext cx="76200" cy="762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5-Point Star 6"/>
          <p:cNvSpPr/>
          <p:nvPr/>
        </p:nvSpPr>
        <p:spPr>
          <a:xfrm>
            <a:off x="6097110" y="990600"/>
            <a:ext cx="76200" cy="762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5-Point Star 10"/>
          <p:cNvSpPr/>
          <p:nvPr/>
        </p:nvSpPr>
        <p:spPr>
          <a:xfrm>
            <a:off x="5676900" y="2895600"/>
            <a:ext cx="76200" cy="762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5-Point Star 11"/>
          <p:cNvSpPr/>
          <p:nvPr/>
        </p:nvSpPr>
        <p:spPr>
          <a:xfrm>
            <a:off x="5410200" y="3657600"/>
            <a:ext cx="76200" cy="762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5-Point Star 12"/>
          <p:cNvSpPr/>
          <p:nvPr/>
        </p:nvSpPr>
        <p:spPr>
          <a:xfrm>
            <a:off x="6173310" y="2095500"/>
            <a:ext cx="76200" cy="762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5-Point Star 13"/>
          <p:cNvSpPr/>
          <p:nvPr/>
        </p:nvSpPr>
        <p:spPr>
          <a:xfrm>
            <a:off x="5943600" y="4800600"/>
            <a:ext cx="76200" cy="762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5-Point Star 14"/>
          <p:cNvSpPr/>
          <p:nvPr/>
        </p:nvSpPr>
        <p:spPr>
          <a:xfrm>
            <a:off x="5486400" y="5181600"/>
            <a:ext cx="76200" cy="762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706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 Rounded MT Bold" panose="020F0704030504030204" pitchFamily="34" charset="0"/>
              </a:rPr>
              <a:t>Encourage your son/daughter to study regularly at home (if they have homework or not).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Discuss topic related issues with them.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Read over homework questions and answers.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Ensure resources are organised at home.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Test pupils using core notes and textbooks.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Encourage a structured approach to revision.</a:t>
            </a:r>
          </a:p>
          <a:p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effectLst/>
                <a:latin typeface="Arial Rounded MT Bold" panose="020F0704030504030204" pitchFamily="34" charset="0"/>
              </a:rPr>
              <a:t>How can you help?</a:t>
            </a:r>
            <a:endParaRPr lang="en-GB" u="sng" dirty="0">
              <a:effectLst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915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Wednesdays (3.15pm-4.15pm) 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Study Support  </a:t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7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>
                <a:latin typeface="Arial Rounded MT Bold" panose="020F0704030504030204" pitchFamily="34" charset="0"/>
              </a:rPr>
              <a:t>National </a:t>
            </a:r>
            <a:r>
              <a:rPr lang="en-GB" u="sng" dirty="0" smtClean="0">
                <a:latin typeface="Arial Rounded MT Bold" panose="020F0704030504030204" pitchFamily="34" charset="0"/>
              </a:rPr>
              <a:t>4/5 </a:t>
            </a:r>
            <a:r>
              <a:rPr lang="en-GB" u="sng" dirty="0">
                <a:latin typeface="Arial Rounded MT Bold" panose="020F0704030504030204" pitchFamily="34" charset="0"/>
              </a:rPr>
              <a:t>– The course content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343400" cy="3965906"/>
          </a:xfrm>
        </p:spPr>
        <p:txBody>
          <a:bodyPr>
            <a:normAutofit lnSpcReduction="10000"/>
          </a:bodyPr>
          <a:lstStyle/>
          <a:p>
            <a:r>
              <a:rPr lang="en-GB" u="sng" dirty="0">
                <a:latin typeface="Arial Rounded MT Bold" panose="020F0704030504030204" pitchFamily="34" charset="0"/>
              </a:rPr>
              <a:t>Human Unit</a:t>
            </a:r>
          </a:p>
          <a:p>
            <a:pPr lvl="1"/>
            <a:r>
              <a:rPr lang="en-GB" sz="2800" dirty="0">
                <a:latin typeface="Arial Rounded MT Bold" panose="020F0704030504030204" pitchFamily="34" charset="0"/>
              </a:rPr>
              <a:t>Population</a:t>
            </a:r>
          </a:p>
          <a:p>
            <a:pPr lvl="1"/>
            <a:r>
              <a:rPr lang="en-GB" sz="2800" dirty="0">
                <a:latin typeface="Arial Rounded MT Bold" panose="020F0704030504030204" pitchFamily="34" charset="0"/>
              </a:rPr>
              <a:t>Urban landscapes</a:t>
            </a:r>
          </a:p>
          <a:p>
            <a:pPr lvl="1"/>
            <a:r>
              <a:rPr lang="en-GB" sz="2800" dirty="0">
                <a:latin typeface="Arial Rounded MT Bold" panose="020F0704030504030204" pitchFamily="34" charset="0"/>
              </a:rPr>
              <a:t>Rural landscapes</a:t>
            </a:r>
          </a:p>
          <a:p>
            <a:r>
              <a:rPr lang="en-GB" u="sng" dirty="0">
                <a:latin typeface="Arial Rounded MT Bold" panose="020F0704030504030204" pitchFamily="34" charset="0"/>
              </a:rPr>
              <a:t>Physical </a:t>
            </a:r>
            <a:r>
              <a:rPr lang="en-GB" u="sng" dirty="0" smtClean="0">
                <a:latin typeface="Arial Rounded MT Bold" panose="020F0704030504030204" pitchFamily="34" charset="0"/>
              </a:rPr>
              <a:t>Unit</a:t>
            </a:r>
            <a:endParaRPr lang="en-GB" sz="2800" dirty="0">
              <a:latin typeface="Arial Rounded MT Bold" panose="020F0704030504030204" pitchFamily="34" charset="0"/>
            </a:endParaRPr>
          </a:p>
          <a:p>
            <a:pPr lvl="1"/>
            <a:r>
              <a:rPr lang="en-GB" sz="2800" dirty="0">
                <a:latin typeface="Arial Rounded MT Bold" panose="020F0704030504030204" pitchFamily="34" charset="0"/>
              </a:rPr>
              <a:t>Coastal landscapes</a:t>
            </a:r>
          </a:p>
          <a:p>
            <a:pPr lvl="1"/>
            <a:r>
              <a:rPr lang="en-GB" sz="2800" dirty="0">
                <a:latin typeface="Arial Rounded MT Bold" panose="020F0704030504030204" pitchFamily="34" charset="0"/>
              </a:rPr>
              <a:t>Glaciated </a:t>
            </a:r>
            <a:r>
              <a:rPr lang="en-GB" sz="2800" dirty="0" smtClean="0">
                <a:latin typeface="Arial Rounded MT Bold" panose="020F0704030504030204" pitchFamily="34" charset="0"/>
              </a:rPr>
              <a:t>landscapes</a:t>
            </a:r>
          </a:p>
          <a:p>
            <a:pPr lvl="1"/>
            <a:r>
              <a:rPr lang="en-GB" sz="2800" dirty="0">
                <a:latin typeface="Arial Rounded MT Bold" panose="020F0704030504030204" pitchFamily="34" charset="0"/>
              </a:rPr>
              <a:t>Weather</a:t>
            </a:r>
            <a:endParaRPr lang="en-GB" sz="2800" dirty="0" smtClean="0">
              <a:latin typeface="Arial Rounded MT Bold" panose="020F0704030504030204" pitchFamily="34" charset="0"/>
            </a:endParaRPr>
          </a:p>
          <a:p>
            <a:endParaRPr lang="en-GB" dirty="0"/>
          </a:p>
          <a:p>
            <a:endParaRPr lang="en-GB" dirty="0" smtClean="0">
              <a:latin typeface="Arial Rounded MT Bold" panose="020F07040305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65906"/>
          </a:xfrm>
        </p:spPr>
        <p:txBody>
          <a:bodyPr>
            <a:normAutofit/>
          </a:bodyPr>
          <a:lstStyle/>
          <a:p>
            <a:r>
              <a:rPr lang="en-GB" u="sng" dirty="0" smtClean="0">
                <a:latin typeface="Arial Rounded MT Bold" panose="020F0704030504030204" pitchFamily="34" charset="0"/>
              </a:rPr>
              <a:t>Global Issues </a:t>
            </a:r>
            <a:r>
              <a:rPr lang="en-GB" u="sng" dirty="0">
                <a:latin typeface="Arial Rounded MT Bold" panose="020F0704030504030204" pitchFamily="34" charset="0"/>
              </a:rPr>
              <a:t>Unit</a:t>
            </a:r>
          </a:p>
          <a:p>
            <a:pPr lvl="1"/>
            <a:r>
              <a:rPr lang="en-GB" sz="2800" b="1" dirty="0" smtClean="0">
                <a:latin typeface="Arial Rounded MT Bold" panose="020F0704030504030204" pitchFamily="34" charset="0"/>
              </a:rPr>
              <a:t>Health</a:t>
            </a:r>
            <a:endParaRPr lang="en-GB" sz="2800" b="1" dirty="0">
              <a:latin typeface="Arial Rounded MT Bold" panose="020F0704030504030204" pitchFamily="34" charset="0"/>
            </a:endParaRPr>
          </a:p>
          <a:p>
            <a:pPr lvl="1"/>
            <a:r>
              <a:rPr lang="en-GB" sz="2800" b="1" dirty="0">
                <a:latin typeface="Arial Rounded MT Bold" panose="020F0704030504030204" pitchFamily="34" charset="0"/>
              </a:rPr>
              <a:t>Climate </a:t>
            </a:r>
            <a:r>
              <a:rPr lang="en-GB" sz="2800" b="1" dirty="0" smtClean="0">
                <a:latin typeface="Arial Rounded MT Bold" panose="020F0704030504030204" pitchFamily="34" charset="0"/>
              </a:rPr>
              <a:t>Change</a:t>
            </a:r>
            <a:endParaRPr lang="en-GB" sz="2800" b="1" dirty="0">
              <a:latin typeface="Arial Rounded MT Bold" panose="020F07040305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433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 Rounded MT Bold" panose="020F0704030504030204" pitchFamily="34" charset="0"/>
              </a:rPr>
              <a:t>There will be formal assessments at various points through the year to determine whether a pupil is National 4 or National 5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 smtClean="0">
                <a:latin typeface="Arial Rounded MT Bold" panose="020F0704030504030204" pitchFamily="34" charset="0"/>
              </a:rPr>
              <a:t>January Prelim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 smtClean="0">
                <a:latin typeface="Arial Rounded MT Bold" panose="020F0704030504030204" pitchFamily="34" charset="0"/>
              </a:rPr>
              <a:t>We have a 2</a:t>
            </a:r>
            <a:r>
              <a:rPr lang="en-GB" baseline="30000" dirty="0" smtClean="0">
                <a:latin typeface="Arial Rounded MT Bold" panose="020F0704030504030204" pitchFamily="34" charset="0"/>
              </a:rPr>
              <a:t>nd</a:t>
            </a:r>
            <a:r>
              <a:rPr lang="en-GB" dirty="0" smtClean="0">
                <a:latin typeface="Arial Rounded MT Bold" panose="020F0704030504030204" pitchFamily="34" charset="0"/>
              </a:rPr>
              <a:t> prelim around March/April once the course is complete</a:t>
            </a:r>
            <a:endParaRPr lang="en-GB" dirty="0">
              <a:latin typeface="Arial Rounded MT Bold" panose="020F0704030504030204" pitchFamily="34" charset="0"/>
            </a:endParaRPr>
          </a:p>
          <a:p>
            <a:endParaRPr lang="en-GB" dirty="0" smtClean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 Rounded MT Bold" panose="020F0704030504030204" pitchFamily="34" charset="0"/>
              </a:rPr>
              <a:t>Assessment</a:t>
            </a:r>
            <a:endParaRPr lang="en-GB" u="sng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13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 Rounded MT Bold" panose="020F0704030504030204" pitchFamily="34" charset="0"/>
              </a:rPr>
              <a:t>The exam is 2 hours 20 minutes and is out of 80 marks (80% of overall grade).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Some questions ask pupils to </a:t>
            </a:r>
            <a:r>
              <a:rPr lang="en-GB" u="sng" dirty="0" smtClean="0">
                <a:latin typeface="Arial Rounded MT Bold" panose="020F0704030504030204" pitchFamily="34" charset="0"/>
              </a:rPr>
              <a:t>describe</a:t>
            </a:r>
            <a:r>
              <a:rPr lang="en-GB" dirty="0" smtClean="0">
                <a:latin typeface="Arial Rounded MT Bold" panose="020F0704030504030204" pitchFamily="34" charset="0"/>
              </a:rPr>
              <a:t> – where pupils are expected to state factual points. For example, describing trends on a map or graph.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A lot of questions ask pupils to </a:t>
            </a:r>
            <a:r>
              <a:rPr lang="en-GB" u="sng" dirty="0" smtClean="0">
                <a:latin typeface="Arial Rounded MT Bold" panose="020F0704030504030204" pitchFamily="34" charset="0"/>
              </a:rPr>
              <a:t>explain</a:t>
            </a:r>
            <a:r>
              <a:rPr lang="en-GB" dirty="0" smtClean="0">
                <a:latin typeface="Arial Rounded MT Bold" panose="020F0704030504030204" pitchFamily="34" charset="0"/>
              </a:rPr>
              <a:t>.  Explain questions require pupils to use their subject knowledge so say </a:t>
            </a:r>
            <a:r>
              <a:rPr lang="en-GB" u="sng" dirty="0" smtClean="0">
                <a:latin typeface="Arial Rounded MT Bold" panose="020F0704030504030204" pitchFamily="34" charset="0"/>
              </a:rPr>
              <a:t>how</a:t>
            </a:r>
            <a:r>
              <a:rPr lang="en-GB" dirty="0" smtClean="0">
                <a:latin typeface="Arial Rounded MT Bold" panose="020F0704030504030204" pitchFamily="34" charset="0"/>
              </a:rPr>
              <a:t> or </a:t>
            </a:r>
            <a:r>
              <a:rPr lang="en-GB" u="sng" dirty="0" smtClean="0">
                <a:latin typeface="Arial Rounded MT Bold" panose="020F0704030504030204" pitchFamily="34" charset="0"/>
              </a:rPr>
              <a:t>why</a:t>
            </a:r>
            <a:r>
              <a:rPr lang="en-GB" dirty="0" smtClean="0">
                <a:latin typeface="Arial Rounded MT Bold" panose="020F0704030504030204" pitchFamily="34" charset="0"/>
              </a:rPr>
              <a:t> things happen.</a:t>
            </a:r>
            <a:endParaRPr lang="en-GB" dirty="0">
              <a:latin typeface="Arial Rounded MT Bold" panose="020F0704030504030204" pitchFamily="34" charset="0"/>
            </a:endParaRPr>
          </a:p>
          <a:p>
            <a:endParaRPr lang="en-GB" dirty="0" smtClean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 Rounded MT Bold" panose="020F0704030504030204" pitchFamily="34" charset="0"/>
              </a:rPr>
              <a:t>Exam</a:t>
            </a:r>
            <a:endParaRPr lang="en-GB" u="sng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07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40051"/>
            <a:ext cx="8941858" cy="617349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Explain the impact of malaria on a country   (4 marks)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Example of a N5 explain question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2035" y="2088778"/>
            <a:ext cx="8646023" cy="403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3"/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People’s income may be so low that they cannot afford sufficient food and so malnutrition and hunger can also be a problem </a:t>
            </a:r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Font typeface="Wingdings 3"/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Crops may be left unharvested in the fields because farm workers are too ill to gather them in </a:t>
            </a:r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Font typeface="Wingdings 3"/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whole economy of a malaria affected country can suffer because of low productivity, as much of the workforce is frequently off sick </a:t>
            </a:r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Font typeface="Wingdings 3"/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Few tourists want to visit the country because of the threat from malaria, further hitting the country economically </a:t>
            </a:r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370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 Rounded MT Bold" panose="020F0704030504030204" pitchFamily="34" charset="0"/>
              </a:rPr>
              <a:t>Homework is a vital part of the course – pupils need to do it and hand it in on time. The majority of homework will be past paper questions to give them exam practice.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It is crucial this is done with full </a:t>
            </a:r>
            <a:r>
              <a:rPr lang="en-GB" u="sng" dirty="0" smtClean="0">
                <a:latin typeface="Arial Rounded MT Bold" panose="020F0704030504030204" pitchFamily="34" charset="0"/>
              </a:rPr>
              <a:t>effort</a:t>
            </a:r>
            <a:r>
              <a:rPr lang="en-GB" dirty="0" smtClean="0">
                <a:latin typeface="Arial Rounded MT Bold" panose="020F0704030504030204" pitchFamily="34" charset="0"/>
              </a:rPr>
              <a:t> at all times to allow us to assess their strengths and weaknesses.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Pupils should also be studying regularly at home and have a study timetable to keep things ‘ticking over’.</a:t>
            </a:r>
          </a:p>
          <a:p>
            <a:endParaRPr lang="en-GB" dirty="0" smtClean="0">
              <a:latin typeface="Arial Rounded MT Bold" panose="020F0704030504030204" pitchFamily="34" charset="0"/>
            </a:endParaRPr>
          </a:p>
          <a:p>
            <a:endParaRPr lang="en-GB" dirty="0" smtClean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7730"/>
            <a:ext cx="8229600" cy="1143000"/>
          </a:xfrm>
        </p:spPr>
        <p:txBody>
          <a:bodyPr/>
          <a:lstStyle/>
          <a:p>
            <a:r>
              <a:rPr lang="en-GB" u="sng" dirty="0" smtClean="0">
                <a:latin typeface="Arial Rounded MT Bold" panose="020F0704030504030204" pitchFamily="34" charset="0"/>
              </a:rPr>
              <a:t>Homework</a:t>
            </a:r>
            <a:endParaRPr lang="en-GB" u="sng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07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 Rounded MT Bold" panose="020F0704030504030204" pitchFamily="34" charset="0"/>
              </a:rPr>
              <a:t>Pupils need to complete an assignment on a Geographical Issue worth 20 marks (20% of the overall grade).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There will be a whole class fieldwork trip to collect data.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We plan to do fieldwork in early November and work on the assignment through November and December.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 Rounded MT Bold" panose="020F0704030504030204" pitchFamily="34" charset="0"/>
              </a:rPr>
              <a:t>Assignment </a:t>
            </a:r>
            <a:endParaRPr lang="en-GB" u="sng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457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Arial Rounded MT Bold" panose="020F0704030504030204" pitchFamily="34" charset="0"/>
              </a:rPr>
              <a:t>Pupils need to make graphs/charts/diagrams/tables/maps about their data and put them on two sheets of A4.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Pupils then take the two A4 sheets of paper into the timed assignment. 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Pupils get </a:t>
            </a:r>
            <a:r>
              <a:rPr lang="en-GB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1 hour </a:t>
            </a:r>
            <a:r>
              <a:rPr lang="en-GB" dirty="0" smtClean="0">
                <a:latin typeface="Arial Rounded MT Bold" panose="020F0704030504030204" pitchFamily="34" charset="0"/>
              </a:rPr>
              <a:t>to write up their assignment – they do </a:t>
            </a:r>
            <a:r>
              <a:rPr lang="en-GB" u="sng" dirty="0" smtClean="0">
                <a:latin typeface="Arial Rounded MT Bold" panose="020F0704030504030204" pitchFamily="34" charset="0"/>
              </a:rPr>
              <a:t>not</a:t>
            </a:r>
            <a:r>
              <a:rPr lang="en-GB" dirty="0" smtClean="0">
                <a:latin typeface="Arial Rounded MT Bold" panose="020F0704030504030204" pitchFamily="34" charset="0"/>
              </a:rPr>
              <a:t> get a practice in class time.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The assignment is sent away to the SQA to get marked.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Pupils are in full control of their assignment – if they work hard and spend time on it at home, they will be fully prepared for their write-up.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 Rounded MT Bold" panose="020F0704030504030204" pitchFamily="34" charset="0"/>
              </a:rPr>
              <a:t>Assignment </a:t>
            </a:r>
            <a:endParaRPr lang="en-GB" u="sng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07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4165"/>
            <a:ext cx="8229600" cy="1143000"/>
          </a:xfrm>
        </p:spPr>
        <p:txBody>
          <a:bodyPr/>
          <a:lstStyle/>
          <a:p>
            <a:r>
              <a:rPr lang="en-GB" u="sng" dirty="0" smtClean="0">
                <a:effectLst/>
                <a:latin typeface="Arial Rounded MT Bold" panose="020F0704030504030204" pitchFamily="34" charset="0"/>
              </a:rPr>
              <a:t>Resources </a:t>
            </a:r>
            <a:endParaRPr lang="en-GB" u="sng" dirty="0"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Revision Guide</a:t>
            </a:r>
            <a:endParaRPr lang="en-GB" u="sng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GB" u="sng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Practice Papers and Marking Schemes</a:t>
            </a:r>
            <a:endParaRPr lang="en-GB" u="sng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2856350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07165"/>
            <a:ext cx="2914650" cy="402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84457"/>
            <a:ext cx="2767772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165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570DAD8D2BBA4199123A34CF857C77" ma:contentTypeVersion="7" ma:contentTypeDescription="Create a new document." ma:contentTypeScope="" ma:versionID="9425aa1398c16387a81f4ab603851514">
  <xsd:schema xmlns:xsd="http://www.w3.org/2001/XMLSchema" xmlns:xs="http://www.w3.org/2001/XMLSchema" xmlns:p="http://schemas.microsoft.com/office/2006/metadata/properties" xmlns:ns2="3f7cc8fe-e779-4be3-a430-815dd703cd4a" xmlns:ns3="83763025-89ab-4ca0-b2bc-d83207a6ac14" targetNamespace="http://schemas.microsoft.com/office/2006/metadata/properties" ma:root="true" ma:fieldsID="2b0853c8dc3a5bf62e7f49513fae12fe" ns2:_="" ns3:_="">
    <xsd:import namespace="3f7cc8fe-e779-4be3-a430-815dd703cd4a"/>
    <xsd:import namespace="83763025-89ab-4ca0-b2bc-d83207a6ac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cc8fe-e779-4be3-a430-815dd703cd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63025-89ab-4ca0-b2bc-d83207a6ac1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034B1B-DE30-4773-B4F5-671101572B14}"/>
</file>

<file path=customXml/itemProps2.xml><?xml version="1.0" encoding="utf-8"?>
<ds:datastoreItem xmlns:ds="http://schemas.openxmlformats.org/officeDocument/2006/customXml" ds:itemID="{7EBA0C7C-B9A5-4B59-B8C1-88264A723321}"/>
</file>

<file path=customXml/itemProps3.xml><?xml version="1.0" encoding="utf-8"?>
<ds:datastoreItem xmlns:ds="http://schemas.openxmlformats.org/officeDocument/2006/customXml" ds:itemID="{F7D62D74-D26B-46D7-8DA5-A912E5973F05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558</TotalTime>
  <Words>573</Words>
  <Application>Microsoft Office PowerPoint</Application>
  <PresentationFormat>On-screen Show (4:3)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Rounded MT Bold</vt:lpstr>
      <vt:lpstr>Calibri</vt:lpstr>
      <vt:lpstr>Lucida Sans Unicode</vt:lpstr>
      <vt:lpstr>Verdana</vt:lpstr>
      <vt:lpstr>Wingdings 2</vt:lpstr>
      <vt:lpstr>Wingdings 3</vt:lpstr>
      <vt:lpstr>Concourse</vt:lpstr>
      <vt:lpstr>National 5 Geography</vt:lpstr>
      <vt:lpstr>National 4/5 – The course content</vt:lpstr>
      <vt:lpstr>Assessment</vt:lpstr>
      <vt:lpstr>Exam</vt:lpstr>
      <vt:lpstr>Example of a N5 explain question</vt:lpstr>
      <vt:lpstr>Homework</vt:lpstr>
      <vt:lpstr>Assignment </vt:lpstr>
      <vt:lpstr>Assignment </vt:lpstr>
      <vt:lpstr>Resources </vt:lpstr>
      <vt:lpstr>PowerPoint Presentation</vt:lpstr>
      <vt:lpstr>PowerPoint Presentation</vt:lpstr>
      <vt:lpstr>How can you help?</vt:lpstr>
      <vt:lpstr>Study Support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5 Geography</dc:title>
  <dc:creator>Catherine Scott</dc:creator>
  <cp:lastModifiedBy>Catherine Scott</cp:lastModifiedBy>
  <cp:revision>39</cp:revision>
  <cp:lastPrinted>2015-10-06T08:33:55Z</cp:lastPrinted>
  <dcterms:created xsi:type="dcterms:W3CDTF">2006-08-16T00:00:00Z</dcterms:created>
  <dcterms:modified xsi:type="dcterms:W3CDTF">2023-09-13T17:25:32Z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0x0101006B570DAD8D2BBA4199123A34CF857C77</vt:lpwstr>
  </property>
</Properties>
</file>