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7" r:id="rId5"/>
    <p:sldId id="258" r:id="rId6"/>
    <p:sldId id="259" r:id="rId7"/>
    <p:sldId id="272" r:id="rId8"/>
    <p:sldId id="260" r:id="rId9"/>
    <p:sldId id="261" r:id="rId10"/>
    <p:sldId id="267" r:id="rId11"/>
    <p:sldId id="262" r:id="rId12"/>
    <p:sldId id="271" r:id="rId13"/>
    <p:sldId id="263" r:id="rId14"/>
    <p:sldId id="264" r:id="rId15"/>
    <p:sldId id="266" r:id="rId16"/>
    <p:sldId id="268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186B1E-F9A2-421B-00A4-7E94E1B20F76}" v="6" dt="2021-08-30T11:36:00.504"/>
    <p1510:client id="{6FF46873-97AF-65CF-2326-B657EAF01D46}" v="4" dt="2021-08-30T09:47:17.6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478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75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ss Hamblin" userId="S::gw16hamblinnatalie@glow.sch.uk::b9d14303-61c4-4b99-8dbc-8c3cb091fda8" providerId="AD" clId="Web-{41186B1E-F9A2-421B-00A4-7E94E1B20F76}"/>
    <pc:docChg chg="modSld">
      <pc:chgData name="Miss Hamblin" userId="S::gw16hamblinnatalie@glow.sch.uk::b9d14303-61c4-4b99-8dbc-8c3cb091fda8" providerId="AD" clId="Web-{41186B1E-F9A2-421B-00A4-7E94E1B20F76}" dt="2021-08-30T11:35:59.895" v="1" actId="20577"/>
      <pc:docMkLst>
        <pc:docMk/>
      </pc:docMkLst>
      <pc:sldChg chg="modSp">
        <pc:chgData name="Miss Hamblin" userId="S::gw16hamblinnatalie@glow.sch.uk::b9d14303-61c4-4b99-8dbc-8c3cb091fda8" providerId="AD" clId="Web-{41186B1E-F9A2-421B-00A4-7E94E1B20F76}" dt="2021-08-30T11:35:59.895" v="1" actId="20577"/>
        <pc:sldMkLst>
          <pc:docMk/>
          <pc:sldMk cId="1402049993" sldId="260"/>
        </pc:sldMkLst>
        <pc:spChg chg="mod">
          <ac:chgData name="Miss Hamblin" userId="S::gw16hamblinnatalie@glow.sch.uk::b9d14303-61c4-4b99-8dbc-8c3cb091fda8" providerId="AD" clId="Web-{41186B1E-F9A2-421B-00A4-7E94E1B20F76}" dt="2021-08-30T11:35:59.895" v="1" actId="20577"/>
          <ac:spMkLst>
            <pc:docMk/>
            <pc:sldMk cId="1402049993" sldId="260"/>
            <ac:spMk id="3" creationId="{06A4819E-9C6C-9B49-B2F6-3B2183DCBAB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7E54E-96D4-460C-9FDA-5C924D19DD2E}" type="datetimeFigureOut">
              <a:rPr lang="en-GB" smtClean="0"/>
              <a:t>11/09/2023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4835A-E701-4827-8A76-FA2BA6B14271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35" t="9528" r="38576" b="32391"/>
          <a:stretch>
            <a:fillRect/>
          </a:stretch>
        </p:blipFill>
        <p:spPr bwMode="auto">
          <a:xfrm>
            <a:off x="5237597" y="1240913"/>
            <a:ext cx="1670049" cy="1544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" t="11095"/>
          <a:stretch>
            <a:fillRect/>
          </a:stretch>
        </p:blipFill>
        <p:spPr bwMode="auto">
          <a:xfrm>
            <a:off x="0" y="5567364"/>
            <a:ext cx="12192000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H:\Documents\2017-2018\Wider Achievement\DHS Logos\WEB RGB\BuccleuchWEB.jp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833" y="4250781"/>
            <a:ext cx="1143000" cy="1054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H:\Documents\2017-2018\Wider Achievement\DHS Logos\WEB RGB\CaerlaverochWEB.jp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0" y="4250781"/>
            <a:ext cx="1143000" cy="1054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H:\Documents\2017-2018\Wider Achievement\DHS Logos\WEB RGB\DevorgillaWEB.jp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667" y="4285561"/>
            <a:ext cx="1079500" cy="996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79032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7E54E-96D4-460C-9FDA-5C924D19DD2E}" type="datetimeFigureOut">
              <a:rPr lang="en-GB" smtClean="0"/>
              <a:t>11/09/2023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4835A-E701-4827-8A76-FA2BA6B142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542359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7E54E-96D4-460C-9FDA-5C924D19DD2E}" type="datetimeFigureOut">
              <a:rPr lang="en-GB" smtClean="0"/>
              <a:t>11/09/2023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4835A-E701-4827-8A76-FA2BA6B142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4284712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7E54E-96D4-460C-9FDA-5C924D19DD2E}" type="datetimeFigureOut">
              <a:rPr lang="en-GB" smtClean="0"/>
              <a:t>11/09/2023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4835A-E701-4827-8A76-FA2BA6B142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1401542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7E54E-96D4-460C-9FDA-5C924D19DD2E}" type="datetimeFigureOut">
              <a:rPr lang="en-GB" smtClean="0"/>
              <a:t>11/09/2023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4835A-E701-4827-8A76-FA2BA6B142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5233912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7E54E-96D4-460C-9FDA-5C924D19DD2E}" type="datetimeFigureOut">
              <a:rPr lang="en-GB" smtClean="0"/>
              <a:t>11/09/2023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4835A-E701-4827-8A76-FA2BA6B142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6138360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7E54E-96D4-460C-9FDA-5C924D19DD2E}" type="datetimeFigureOut">
              <a:rPr lang="en-GB" smtClean="0"/>
              <a:t>11/09/2023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4835A-E701-4827-8A76-FA2BA6B142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5320298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7E54E-96D4-460C-9FDA-5C924D19DD2E}" type="datetimeFigureOut">
              <a:rPr lang="en-GB" smtClean="0"/>
              <a:t>11/09/2023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4835A-E701-4827-8A76-FA2BA6B142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4999256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7E54E-96D4-460C-9FDA-5C924D19DD2E}" type="datetimeFigureOut">
              <a:rPr lang="en-GB" smtClean="0"/>
              <a:t>11/09/2023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4835A-E701-4827-8A76-FA2BA6B142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0370936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7E54E-96D4-460C-9FDA-5C924D19DD2E}" type="datetimeFigureOut">
              <a:rPr lang="en-GB" smtClean="0"/>
              <a:t>11/09/2023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4835A-E701-4827-8A76-FA2BA6B142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708881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7E54E-96D4-460C-9FDA-5C924D19DD2E}" type="datetimeFigureOut">
              <a:rPr lang="en-GB" smtClean="0"/>
              <a:t>11/09/2023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4835A-E701-4827-8A76-FA2BA6B142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3374172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7E54E-96D4-460C-9FDA-5C924D19DD2E}" type="datetimeFigureOut">
              <a:rPr lang="en-GB" smtClean="0"/>
              <a:t>11/09/2023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4835A-E701-4827-8A76-FA2BA6B14271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" t="11095"/>
          <a:stretch>
            <a:fillRect/>
          </a:stretch>
        </p:blipFill>
        <p:spPr bwMode="auto">
          <a:xfrm>
            <a:off x="0" y="5621340"/>
            <a:ext cx="12192000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2203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hyperlink" Target="https://quizlet.com/subject/national-5-business/" TargetMode="External"/><Relationship Id="rId7" Type="http://schemas.openxmlformats.org/officeDocument/2006/relationships/hyperlink" Target="https://www.youtube.com/channel/UC6ge7hG78ys_wERt4SbZQWg" TargetMode="External"/><Relationship Id="rId2" Type="http://schemas.openxmlformats.org/officeDocument/2006/relationships/hyperlink" Target="https://www.bbc.co.uk/bitesize/subjects/zd6fcd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channel/UCnVHZKYx1vWVnhRjJqJbNdQ" TargetMode="External"/><Relationship Id="rId11" Type="http://schemas.openxmlformats.org/officeDocument/2006/relationships/image" Target="../media/image18.tiff"/><Relationship Id="rId5" Type="http://schemas.openxmlformats.org/officeDocument/2006/relationships/hyperlink" Target="https://www.sqa.org.uk/pastpapers/findpastpaper.htm?subject=Business+Management&amp;level=N5" TargetMode="External"/><Relationship Id="rId10" Type="http://schemas.openxmlformats.org/officeDocument/2006/relationships/image" Target="../media/image17.tiff"/><Relationship Id="rId4" Type="http://schemas.openxmlformats.org/officeDocument/2006/relationships/hyperlink" Target="https://www.brightredbooks.net/n5" TargetMode="External"/><Relationship Id="rId9" Type="http://schemas.openxmlformats.org/officeDocument/2006/relationships/image" Target="../media/image9.tif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retail-week.com/" TargetMode="External"/><Relationship Id="rId3" Type="http://schemas.openxmlformats.org/officeDocument/2006/relationships/hyperlink" Target="https://www.bbc.co.uk/news" TargetMode="External"/><Relationship Id="rId7" Type="http://schemas.openxmlformats.org/officeDocument/2006/relationships/hyperlink" Target="https://www.insider.co.uk/" TargetMode="External"/><Relationship Id="rId12" Type="http://schemas.openxmlformats.org/officeDocument/2006/relationships/image" Target="../media/image22.png"/><Relationship Id="rId2" Type="http://schemas.openxmlformats.org/officeDocument/2006/relationships/hyperlink" Target="https://www.marketingweek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theguardian.com/uk" TargetMode="External"/><Relationship Id="rId11" Type="http://schemas.openxmlformats.org/officeDocument/2006/relationships/image" Target="../media/image21.png"/><Relationship Id="rId5" Type="http://schemas.openxmlformats.org/officeDocument/2006/relationships/hyperlink" Target="https://www.independent.co.uk/" TargetMode="External"/><Relationship Id="rId10" Type="http://schemas.openxmlformats.org/officeDocument/2006/relationships/image" Target="../media/image20.png"/><Relationship Id="rId4" Type="http://schemas.openxmlformats.org/officeDocument/2006/relationships/hyperlink" Target="https://www.personneltoday.com/" TargetMode="External"/><Relationship Id="rId9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63855" y="3092042"/>
            <a:ext cx="36642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How to Pass </a:t>
            </a:r>
          </a:p>
          <a:p>
            <a:pPr algn="ctr"/>
            <a:r>
              <a:rPr lang="en-GB" sz="3200" b="1" dirty="0"/>
              <a:t>National 5 Business  </a:t>
            </a:r>
          </a:p>
        </p:txBody>
      </p:sp>
    </p:spTree>
    <p:extLst>
      <p:ext uri="{BB962C8B-B14F-4D97-AF65-F5344CB8AC3E}">
        <p14:creationId xmlns:p14="http://schemas.microsoft.com/office/powerpoint/2010/main" val="37048997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E5352-036E-9B4A-8E65-A3E3EF6A1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will help?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D5FEEB-AD17-1547-B54B-FDEDB1F16B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rgbClr val="000000"/>
                </a:solidFill>
              </a:rPr>
              <a:t>Reading over </a:t>
            </a:r>
            <a:r>
              <a:rPr lang="en-US" b="1" dirty="0">
                <a:solidFill>
                  <a:srgbClr val="000000"/>
                </a:solidFill>
              </a:rPr>
              <a:t>notes</a:t>
            </a:r>
            <a:r>
              <a:rPr lang="en-US" dirty="0">
                <a:solidFill>
                  <a:srgbClr val="000000"/>
                </a:solidFill>
              </a:rPr>
              <a:t> at home </a:t>
            </a:r>
            <a:r>
              <a:rPr lang="en-US" dirty="0" smtClean="0">
                <a:solidFill>
                  <a:srgbClr val="000000"/>
                </a:solidFill>
              </a:rPr>
              <a:t>regularly (through </a:t>
            </a:r>
            <a:r>
              <a:rPr lang="en-US" dirty="0">
                <a:solidFill>
                  <a:srgbClr val="000000"/>
                </a:solidFill>
              </a:rPr>
              <a:t>Teams/One Drive)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Watching/reading the </a:t>
            </a:r>
            <a:r>
              <a:rPr lang="en-US" b="1" dirty="0">
                <a:solidFill>
                  <a:srgbClr val="000000"/>
                </a:solidFill>
              </a:rPr>
              <a:t>news</a:t>
            </a:r>
            <a:r>
              <a:rPr lang="en-US" dirty="0">
                <a:solidFill>
                  <a:srgbClr val="000000"/>
                </a:solidFill>
              </a:rPr>
              <a:t> – to put what we are learning into context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Create key terminology </a:t>
            </a:r>
            <a:r>
              <a:rPr lang="en-US" dirty="0" smtClean="0">
                <a:solidFill>
                  <a:srgbClr val="000000"/>
                </a:solidFill>
              </a:rPr>
              <a:t>flashcards/posters </a:t>
            </a:r>
            <a:r>
              <a:rPr lang="en-US" dirty="0">
                <a:solidFill>
                  <a:srgbClr val="000000"/>
                </a:solidFill>
              </a:rPr>
              <a:t>as they go through the course 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Talking to people who own their own businesses 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Watching </a:t>
            </a:r>
            <a:r>
              <a:rPr lang="en-US" b="1" dirty="0">
                <a:solidFill>
                  <a:srgbClr val="000000"/>
                </a:solidFill>
              </a:rPr>
              <a:t>documentaries</a:t>
            </a:r>
            <a:r>
              <a:rPr lang="en-US" dirty="0">
                <a:solidFill>
                  <a:srgbClr val="000000"/>
                </a:solidFill>
              </a:rPr>
              <a:t> (BBC, </a:t>
            </a:r>
            <a:r>
              <a:rPr lang="en-US" dirty="0" err="1">
                <a:solidFill>
                  <a:srgbClr val="000000"/>
                </a:solidFill>
              </a:rPr>
              <a:t>Nexflix</a:t>
            </a:r>
            <a:r>
              <a:rPr lang="en-US" dirty="0">
                <a:solidFill>
                  <a:srgbClr val="000000"/>
                </a:solidFill>
              </a:rPr>
              <a:t>, YouTube)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Use a </a:t>
            </a:r>
            <a:r>
              <a:rPr lang="en-US" b="1" dirty="0">
                <a:solidFill>
                  <a:srgbClr val="000000"/>
                </a:solidFill>
              </a:rPr>
              <a:t>study timetable 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128CC0-0298-2E43-B299-0B173A8B12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2412" y="204489"/>
            <a:ext cx="2025992" cy="2025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7960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CC0AF-B81B-1049-9EBB-6A650187E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08" y="386840"/>
            <a:ext cx="10515600" cy="1325563"/>
          </a:xfrm>
        </p:spPr>
        <p:txBody>
          <a:bodyPr/>
          <a:lstStyle/>
          <a:p>
            <a:r>
              <a:rPr lang="en-US" b="1" dirty="0"/>
              <a:t>Recommended Textbooks</a:t>
            </a:r>
          </a:p>
        </p:txBody>
      </p:sp>
      <p:sp>
        <p:nvSpPr>
          <p:cNvPr id="9" name="32-Point Star 8">
            <a:extLst>
              <a:ext uri="{FF2B5EF4-FFF2-40B4-BE49-F238E27FC236}">
                <a16:creationId xmlns:a16="http://schemas.microsoft.com/office/drawing/2014/main" id="{2B5E51C4-A35D-8E45-8562-FE6BDCB1B600}"/>
              </a:ext>
            </a:extLst>
          </p:cNvPr>
          <p:cNvSpPr/>
          <p:nvPr/>
        </p:nvSpPr>
        <p:spPr>
          <a:xfrm>
            <a:off x="3474945" y="1531345"/>
            <a:ext cx="4930926" cy="4429359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Pupils can gain access to these through teacher and have access to a wealth of notes and information on teams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600846">
            <a:off x="9051556" y="1049207"/>
            <a:ext cx="2258291" cy="31902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7165">
            <a:off x="790142" y="2065972"/>
            <a:ext cx="2219065" cy="3134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0950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3D73E-0911-4941-99B7-07424CB54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Useful Links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6ECF63-6BAD-D748-9AAC-9008CABD46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90"/>
            <a:ext cx="10515600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200" dirty="0">
                <a:hlinkClick r:id="rId2"/>
              </a:rPr>
              <a:t>BBC </a:t>
            </a:r>
            <a:r>
              <a:rPr lang="en-US" sz="3200" dirty="0" err="1">
                <a:hlinkClick r:id="rId2"/>
              </a:rPr>
              <a:t>Bitesize</a:t>
            </a:r>
            <a:r>
              <a:rPr lang="en-US" sz="3200" dirty="0">
                <a:hlinkClick r:id="rId2"/>
              </a:rPr>
              <a:t> </a:t>
            </a: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>
                <a:hlinkClick r:id="rId3"/>
              </a:rPr>
              <a:t>Quizlet</a:t>
            </a: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>
                <a:hlinkClick r:id="rId4"/>
              </a:rPr>
              <a:t>Brightred Digital Zone</a:t>
            </a: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>
                <a:hlinkClick r:id="rId5"/>
              </a:rPr>
              <a:t>SQA Past Paper</a:t>
            </a: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>
                <a:hlinkClick r:id="rId6"/>
              </a:rPr>
              <a:t>Two  Teacher YouTube Channel </a:t>
            </a: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>
                <a:hlinkClick r:id="rId7"/>
              </a:rPr>
              <a:t>Business as Usual Podcasts </a:t>
            </a:r>
            <a:endParaRPr lang="en-US" sz="32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243E55-7029-E644-8BA5-74B082D913C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65625" y="633695"/>
            <a:ext cx="1527427" cy="15274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1641223-696D-A442-8E12-A34C2F8530DA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23091" b="28724"/>
          <a:stretch/>
        </p:blipFill>
        <p:spPr>
          <a:xfrm>
            <a:off x="6968524" y="4079369"/>
            <a:ext cx="2379542" cy="11465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DFDC7EA-694C-114E-BC1D-EAE03D897BD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67312" y="2774676"/>
            <a:ext cx="1498829" cy="20176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6B462A2-D66D-6F4B-9D50-DB3D2B6983F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77318" y="2161122"/>
            <a:ext cx="2546725" cy="1165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2180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Useful News Links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GB" dirty="0">
                <a:hlinkClick r:id="rId2"/>
              </a:rPr>
              <a:t>Marketing Week</a:t>
            </a:r>
            <a:endParaRPr lang="en-GB" dirty="0"/>
          </a:p>
          <a:p>
            <a:endParaRPr lang="en-GB" dirty="0"/>
          </a:p>
          <a:p>
            <a:r>
              <a:rPr lang="en-GB" dirty="0">
                <a:hlinkClick r:id="rId3"/>
              </a:rPr>
              <a:t>BBC News</a:t>
            </a:r>
            <a:endParaRPr lang="en-GB" dirty="0"/>
          </a:p>
          <a:p>
            <a:endParaRPr lang="en-GB" dirty="0"/>
          </a:p>
          <a:p>
            <a:r>
              <a:rPr lang="en-GB" dirty="0">
                <a:hlinkClick r:id="rId4"/>
              </a:rPr>
              <a:t>Personnel Today </a:t>
            </a:r>
            <a:endParaRPr lang="en-GB" dirty="0"/>
          </a:p>
          <a:p>
            <a:endParaRPr lang="en-GB" dirty="0"/>
          </a:p>
          <a:p>
            <a:r>
              <a:rPr lang="en-GB" dirty="0">
                <a:hlinkClick r:id="rId5"/>
              </a:rPr>
              <a:t>Independent</a:t>
            </a:r>
            <a:endParaRPr lang="en-GB" dirty="0"/>
          </a:p>
          <a:p>
            <a:endParaRPr lang="en-GB" dirty="0"/>
          </a:p>
          <a:p>
            <a:r>
              <a:rPr lang="en-GB" dirty="0">
                <a:hlinkClick r:id="rId6"/>
              </a:rPr>
              <a:t>The Guardian</a:t>
            </a:r>
            <a:endParaRPr lang="en-GB" dirty="0"/>
          </a:p>
          <a:p>
            <a:endParaRPr lang="en-GB" dirty="0"/>
          </a:p>
          <a:p>
            <a:r>
              <a:rPr lang="en-GB" dirty="0">
                <a:hlinkClick r:id="rId7"/>
              </a:rPr>
              <a:t>Insider</a:t>
            </a:r>
            <a:endParaRPr lang="en-GB" dirty="0"/>
          </a:p>
          <a:p>
            <a:endParaRPr lang="en-GB" dirty="0"/>
          </a:p>
          <a:p>
            <a:r>
              <a:rPr lang="en-GB" dirty="0">
                <a:hlinkClick r:id="rId8"/>
              </a:rPr>
              <a:t>Retail Week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17181" y="1138238"/>
            <a:ext cx="1743508" cy="17435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33379" y="4001294"/>
            <a:ext cx="3028950" cy="15144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59024" y="1846479"/>
            <a:ext cx="3400425" cy="13430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381133" y="3570936"/>
            <a:ext cx="2952750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4650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can you help?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Encourage pupils to apply their learning to real life situations on the news etc.</a:t>
            </a:r>
          </a:p>
          <a:p>
            <a:endParaRPr lang="en-GB" dirty="0"/>
          </a:p>
          <a:p>
            <a:r>
              <a:rPr lang="en-GB" dirty="0" smtClean="0"/>
              <a:t>Encourage attendance at supported study </a:t>
            </a:r>
          </a:p>
          <a:p>
            <a:endParaRPr lang="en-GB" dirty="0"/>
          </a:p>
          <a:p>
            <a:r>
              <a:rPr lang="en-GB" dirty="0" smtClean="0"/>
              <a:t>Remind pupils about homework requirement</a:t>
            </a:r>
          </a:p>
          <a:p>
            <a:endParaRPr lang="en-GB" dirty="0"/>
          </a:p>
          <a:p>
            <a:r>
              <a:rPr lang="en-GB" dirty="0" smtClean="0"/>
              <a:t>Assist pupils to create a study timetable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6298677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Unit Topics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04711"/>
            <a:ext cx="10515600" cy="4351338"/>
          </a:xfrm>
        </p:spPr>
        <p:txBody>
          <a:bodyPr>
            <a:normAutofit lnSpcReduction="10000"/>
          </a:bodyPr>
          <a:lstStyle/>
          <a:p>
            <a:pPr marL="742950" indent="-742950">
              <a:lnSpc>
                <a:spcPct val="250000"/>
              </a:lnSpc>
              <a:buFont typeface="+mj-lt"/>
              <a:buAutoNum type="arabicPeriod"/>
            </a:pPr>
            <a:r>
              <a:rPr lang="en-US" sz="3600" dirty="0">
                <a:solidFill>
                  <a:srgbClr val="000000"/>
                </a:solidFill>
              </a:rPr>
              <a:t>Understanding Business</a:t>
            </a:r>
          </a:p>
          <a:p>
            <a:pPr marL="742950" indent="-742950">
              <a:lnSpc>
                <a:spcPct val="250000"/>
              </a:lnSpc>
              <a:buFont typeface="+mj-lt"/>
              <a:buAutoNum type="arabicPeriod"/>
            </a:pPr>
            <a:r>
              <a:rPr lang="en-US" sz="3600" dirty="0">
                <a:solidFill>
                  <a:srgbClr val="000000"/>
                </a:solidFill>
              </a:rPr>
              <a:t>Marketing and Operations</a:t>
            </a:r>
          </a:p>
          <a:p>
            <a:pPr marL="742950" indent="-742950">
              <a:lnSpc>
                <a:spcPct val="250000"/>
              </a:lnSpc>
              <a:buFont typeface="+mj-lt"/>
              <a:buAutoNum type="arabicPeriod"/>
            </a:pPr>
            <a:r>
              <a:rPr lang="en-US" sz="3600" dirty="0">
                <a:solidFill>
                  <a:srgbClr val="000000"/>
                </a:solidFill>
              </a:rPr>
              <a:t>People and Finance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026" name="Picture 2" descr="Target Sign HD Stock Images | Shutterstock">
            <a:extLst>
              <a:ext uri="{FF2B5EF4-FFF2-40B4-BE49-F238E27FC236}">
                <a16:creationId xmlns:a16="http://schemas.microsoft.com/office/drawing/2014/main" id="{A5BC9333-3281-EE49-80D5-9C4CBBB3A1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5" b="14056"/>
          <a:stretch/>
        </p:blipFill>
        <p:spPr bwMode="auto">
          <a:xfrm>
            <a:off x="8411029" y="1980976"/>
            <a:ext cx="2743200" cy="2257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97063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8A653-9C94-E44C-AEF0-B1249C65F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SQA Exam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1C49B7-2951-1D48-B47C-EC027B1F6D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218405" cy="3994407"/>
          </a:xfrm>
        </p:spPr>
        <p:txBody>
          <a:bodyPr>
            <a:normAutofit/>
          </a:bodyPr>
          <a:lstStyle/>
          <a:p>
            <a:r>
              <a:rPr lang="en-GB" b="1" dirty="0"/>
              <a:t>Section 1 </a:t>
            </a:r>
            <a:r>
              <a:rPr lang="en-GB" dirty="0"/>
              <a:t>has 40 marks (consisting of two 20-mark questions) based on two pieces of stimulus </a:t>
            </a:r>
            <a:r>
              <a:rPr lang="en-GB" dirty="0" smtClean="0"/>
              <a:t>material (case studies).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b="1" dirty="0"/>
              <a:t>Section 2</a:t>
            </a:r>
            <a:r>
              <a:rPr lang="en-GB" dirty="0"/>
              <a:t> has 50 marks (consisting of five 10-mark questions). Sub-questions may range in value from 1–4 marks. The questions assess the application of knowledge and understanding of all topic areas.</a:t>
            </a:r>
          </a:p>
        </p:txBody>
      </p:sp>
      <p:sp>
        <p:nvSpPr>
          <p:cNvPr id="4" name="32-Point Star 3">
            <a:extLst>
              <a:ext uri="{FF2B5EF4-FFF2-40B4-BE49-F238E27FC236}">
                <a16:creationId xmlns:a16="http://schemas.microsoft.com/office/drawing/2014/main" id="{5B48B1E0-F3E2-1F46-85FF-FC0CBDE3660C}"/>
              </a:ext>
            </a:extLst>
          </p:cNvPr>
          <p:cNvSpPr/>
          <p:nvPr/>
        </p:nvSpPr>
        <p:spPr>
          <a:xfrm>
            <a:off x="8056605" y="183091"/>
            <a:ext cx="2397211" cy="2508421"/>
          </a:xfrm>
          <a:prstGeom prst="star32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2 hours to complete the paper </a:t>
            </a:r>
          </a:p>
        </p:txBody>
      </p:sp>
      <p:sp>
        <p:nvSpPr>
          <p:cNvPr id="5" name="32-Point Star 4">
            <a:extLst>
              <a:ext uri="{FF2B5EF4-FFF2-40B4-BE49-F238E27FC236}">
                <a16:creationId xmlns:a16="http://schemas.microsoft.com/office/drawing/2014/main" id="{5231F1EA-9E3C-3349-8B0C-560CBCF638AF}"/>
              </a:ext>
            </a:extLst>
          </p:cNvPr>
          <p:cNvSpPr/>
          <p:nvPr/>
        </p:nvSpPr>
        <p:spPr>
          <a:xfrm>
            <a:off x="9485399" y="2276621"/>
            <a:ext cx="2397211" cy="2508421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Worth 75% of overall grade</a:t>
            </a:r>
          </a:p>
        </p:txBody>
      </p:sp>
    </p:spTree>
    <p:extLst>
      <p:ext uri="{BB962C8B-B14F-4D97-AF65-F5344CB8AC3E}">
        <p14:creationId xmlns:p14="http://schemas.microsoft.com/office/powerpoint/2010/main" val="2863110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 Date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53471"/>
            <a:ext cx="10515600" cy="4351338"/>
          </a:xfrm>
        </p:spPr>
        <p:txBody>
          <a:bodyPr>
            <a:normAutofit/>
          </a:bodyPr>
          <a:lstStyle/>
          <a:p>
            <a:r>
              <a:rPr lang="en-GB" sz="3600" dirty="0" smtClean="0"/>
              <a:t>Thursday 2 May 2024</a:t>
            </a:r>
            <a:endParaRPr lang="en-GB" sz="3600" dirty="0" smtClean="0"/>
          </a:p>
          <a:p>
            <a:endParaRPr lang="en-GB" sz="3600" dirty="0"/>
          </a:p>
          <a:p>
            <a:r>
              <a:rPr lang="en-GB" sz="3600" dirty="0" smtClean="0"/>
              <a:t>1.00pm – 3.00pm</a:t>
            </a:r>
            <a:endParaRPr lang="en-GB" sz="3600" dirty="0"/>
          </a:p>
        </p:txBody>
      </p:sp>
      <p:pic>
        <p:nvPicPr>
          <p:cNvPr id="4" name="Picture 3" descr="EOI and Communication: English TESTS &amp; EXAM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694" y="1027908"/>
            <a:ext cx="3810000" cy="21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3111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F65F5-0DE0-0743-AE57-8402712BE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SQA Assignment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4819E-9C6C-9B49-B2F6-3B2183DCBA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571" y="2014311"/>
            <a:ext cx="10515600" cy="3544661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sz="3600" dirty="0">
                <a:solidFill>
                  <a:srgbClr val="000000"/>
                </a:solidFill>
              </a:rPr>
              <a:t>Worth 30 marks (25% of the overall grade)</a:t>
            </a:r>
          </a:p>
          <a:p>
            <a:pPr marL="0" indent="0">
              <a:buNone/>
            </a:pPr>
            <a:endParaRPr lang="en-US" sz="3600" dirty="0">
              <a:solidFill>
                <a:srgbClr val="000000"/>
              </a:solidFill>
            </a:endParaRPr>
          </a:p>
          <a:p>
            <a:r>
              <a:rPr lang="en-US" sz="3600" dirty="0">
                <a:solidFill>
                  <a:srgbClr val="000000"/>
                </a:solidFill>
              </a:rPr>
              <a:t>Pupils independently choose their topic</a:t>
            </a:r>
          </a:p>
          <a:p>
            <a:endParaRPr lang="en-US" sz="3600" dirty="0">
              <a:solidFill>
                <a:srgbClr val="000000"/>
              </a:solidFill>
            </a:endParaRPr>
          </a:p>
          <a:p>
            <a:r>
              <a:rPr lang="en-US" sz="3600" dirty="0">
                <a:solidFill>
                  <a:srgbClr val="000000"/>
                </a:solidFill>
              </a:rPr>
              <a:t>Pupils have 5 hours for this project </a:t>
            </a:r>
          </a:p>
          <a:p>
            <a:pPr marL="0" indent="0">
              <a:buNone/>
            </a:pPr>
            <a:endParaRPr lang="en-US" sz="3600" dirty="0">
              <a:solidFill>
                <a:srgbClr val="000000"/>
              </a:solidFill>
            </a:endParaRPr>
          </a:p>
          <a:p>
            <a:r>
              <a:rPr lang="en-US" sz="3600" dirty="0">
                <a:solidFill>
                  <a:srgbClr val="000000"/>
                </a:solidFill>
              </a:rPr>
              <a:t>Begin writing it in </a:t>
            </a:r>
            <a:r>
              <a:rPr lang="en-US" sz="3600" u="sng" dirty="0" smtClean="0">
                <a:solidFill>
                  <a:srgbClr val="000000"/>
                </a:solidFill>
              </a:rPr>
              <a:t>February </a:t>
            </a:r>
            <a:r>
              <a:rPr lang="en-US" sz="3600" u="sng" dirty="0" smtClean="0">
                <a:solidFill>
                  <a:srgbClr val="000000"/>
                </a:solidFill>
              </a:rPr>
              <a:t>2024</a:t>
            </a:r>
            <a:endParaRPr lang="en-US" sz="3600" u="sng" dirty="0">
              <a:solidFill>
                <a:srgbClr val="000000"/>
              </a:solidFill>
              <a:cs typeface="Calibri"/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8F4F06-3674-3442-8B5A-AA3C43012D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091" b="28724"/>
          <a:stretch/>
        </p:blipFill>
        <p:spPr>
          <a:xfrm>
            <a:off x="8900544" y="792441"/>
            <a:ext cx="2535807" cy="1221870"/>
          </a:xfrm>
          <a:prstGeom prst="rect">
            <a:avLst/>
          </a:prstGeom>
        </p:spPr>
      </p:pic>
      <p:sp>
        <p:nvSpPr>
          <p:cNvPr id="5" name="32-Point Star 4">
            <a:extLst>
              <a:ext uri="{FF2B5EF4-FFF2-40B4-BE49-F238E27FC236}">
                <a16:creationId xmlns:a16="http://schemas.microsoft.com/office/drawing/2014/main" id="{5B48B1E0-F3E2-1F46-85FF-FC0CBDE3660C}"/>
              </a:ext>
            </a:extLst>
          </p:cNvPr>
          <p:cNvSpPr/>
          <p:nvPr/>
        </p:nvSpPr>
        <p:spPr>
          <a:xfrm>
            <a:off x="8825960" y="2532431"/>
            <a:ext cx="2397211" cy="2508421"/>
          </a:xfrm>
          <a:prstGeom prst="star32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Will be due March </a:t>
            </a:r>
            <a:r>
              <a:rPr lang="en-US" sz="2000" b="1" dirty="0" smtClean="0">
                <a:solidFill>
                  <a:schemeClr val="tx1"/>
                </a:solidFill>
              </a:rPr>
              <a:t>2024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0499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EBC3F-0D76-0A46-B129-039083763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Assignment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46F20C-A3C7-CC4B-8E9B-0F79C03D39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9433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The assignment gives pupils the opportunity to demonstrate their ability to: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itchFamily="2" charset="2"/>
              <a:buChar char="ü"/>
            </a:pPr>
            <a:r>
              <a:rPr lang="en-US" dirty="0"/>
              <a:t>Select an appropriate business topic</a:t>
            </a:r>
          </a:p>
          <a:p>
            <a:pPr>
              <a:buFont typeface="Wingdings" pitchFamily="2" charset="2"/>
              <a:buChar char="ü"/>
            </a:pPr>
            <a:r>
              <a:rPr lang="en-US" dirty="0"/>
              <a:t>Research &amp; gather suitable business information from a range of sources</a:t>
            </a:r>
          </a:p>
          <a:p>
            <a:pPr>
              <a:buFont typeface="Wingdings" pitchFamily="2" charset="2"/>
              <a:buChar char="ü"/>
            </a:pPr>
            <a:r>
              <a:rPr lang="en-US" dirty="0"/>
              <a:t>Apply knowledge and understanding of business concepts to explain and </a:t>
            </a:r>
            <a:r>
              <a:rPr lang="en-US" dirty="0" err="1"/>
              <a:t>analyse</a:t>
            </a:r>
            <a:r>
              <a:rPr lang="en-US" dirty="0"/>
              <a:t> key features of their topic</a:t>
            </a:r>
          </a:p>
          <a:p>
            <a:pPr>
              <a:buFont typeface="Wingdings" pitchFamily="2" charset="2"/>
              <a:buChar char="ü"/>
            </a:pPr>
            <a:r>
              <a:rPr lang="en-US" dirty="0"/>
              <a:t>Draw valid conclusions and/or recommendations</a:t>
            </a:r>
          </a:p>
          <a:p>
            <a:pPr>
              <a:buFont typeface="Wingdings" pitchFamily="2" charset="2"/>
              <a:buChar char="ü"/>
            </a:pPr>
            <a:r>
              <a:rPr lang="en-US" dirty="0"/>
              <a:t>Produce an appropriately formatted business report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8630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AD9C4-E869-B54F-8847-C743F6F27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Class Assessment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ABC67-1A5D-C344-BDBD-138355C5BB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/>
              <a:t>Pupils will be assessed in class by the following methods: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itchFamily="2" charset="2"/>
              <a:buChar char="ü"/>
            </a:pPr>
            <a:r>
              <a:rPr lang="en-US" dirty="0"/>
              <a:t>Completing Microsoft Forms at the end of each topic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>
              <a:buFont typeface="Wingdings" pitchFamily="2" charset="2"/>
              <a:buChar char="ü"/>
            </a:pPr>
            <a:r>
              <a:rPr lang="en-US" dirty="0"/>
              <a:t>End of Unit </a:t>
            </a:r>
            <a:r>
              <a:rPr lang="en-US" dirty="0" smtClean="0"/>
              <a:t>assessments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>
              <a:buFont typeface="Wingdings" pitchFamily="2" charset="2"/>
              <a:buChar char="ü"/>
            </a:pPr>
            <a:r>
              <a:rPr lang="en-US" dirty="0"/>
              <a:t>Weekly </a:t>
            </a:r>
            <a:r>
              <a:rPr lang="en-US" dirty="0" smtClean="0"/>
              <a:t>exam style starter </a:t>
            </a:r>
            <a:r>
              <a:rPr lang="en-US" dirty="0"/>
              <a:t>questions</a:t>
            </a:r>
            <a:endParaRPr lang="en-US" dirty="0"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7E4FD6-7825-E241-BECC-2922E84A70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0502"/>
          <a:stretch/>
        </p:blipFill>
        <p:spPr>
          <a:xfrm>
            <a:off x="7860911" y="3570506"/>
            <a:ext cx="3998580" cy="1486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216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B2AB7-87F2-6844-B78A-A8F640033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Homework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8B19F6-D426-2341-941A-9D56BFC6A2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Bi-Weekly </a:t>
            </a:r>
            <a:r>
              <a:rPr lang="en-US" dirty="0"/>
              <a:t>homework issued to pupils via </a:t>
            </a:r>
            <a:r>
              <a:rPr lang="en-US" b="1" dirty="0"/>
              <a:t>Teams</a:t>
            </a:r>
            <a:r>
              <a:rPr lang="en-US" dirty="0"/>
              <a:t> (printed copy can be requested from teacher</a:t>
            </a:r>
            <a:r>
              <a:rPr lang="en-US" dirty="0" smtClean="0"/>
              <a:t>) </a:t>
            </a:r>
          </a:p>
          <a:p>
            <a:endParaRPr lang="en-US" dirty="0"/>
          </a:p>
          <a:p>
            <a:r>
              <a:rPr lang="en-US" dirty="0" smtClean="0"/>
              <a:t>Pupils should complete homework in their Hand-in Jotters</a:t>
            </a:r>
            <a:endParaRPr lang="en-US" dirty="0"/>
          </a:p>
          <a:p>
            <a:endParaRPr lang="en-US" dirty="0"/>
          </a:p>
          <a:p>
            <a:r>
              <a:rPr lang="en-US" dirty="0"/>
              <a:t>Pupils have a </a:t>
            </a:r>
            <a:r>
              <a:rPr lang="en-US" b="1" dirty="0"/>
              <a:t>week</a:t>
            </a:r>
            <a:r>
              <a:rPr lang="en-US" dirty="0"/>
              <a:t> to complete the homework </a:t>
            </a:r>
          </a:p>
          <a:p>
            <a:endParaRPr lang="en-US" dirty="0"/>
          </a:p>
          <a:p>
            <a:r>
              <a:rPr lang="en-US" dirty="0"/>
              <a:t>Pupils should take time to read over </a:t>
            </a:r>
            <a:r>
              <a:rPr lang="en-US" b="1" dirty="0"/>
              <a:t>teacher feedback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25A555-BA21-C244-B5BB-4A6FD33B2E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079" r="24059"/>
          <a:stretch/>
        </p:blipFill>
        <p:spPr>
          <a:xfrm>
            <a:off x="9753600" y="3478848"/>
            <a:ext cx="1953491" cy="1827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4374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CABB7-E3E3-AC4C-ADCF-68DEB9450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Supported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546F24-E680-294C-A4B4-5C31F6579F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964" y="1569504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Supported study will be available to pupils on a </a:t>
            </a:r>
            <a:r>
              <a:rPr lang="en-US" b="1" dirty="0"/>
              <a:t>weekly</a:t>
            </a:r>
            <a:r>
              <a:rPr lang="en-US" dirty="0"/>
              <a:t> basis </a:t>
            </a:r>
            <a:r>
              <a:rPr lang="en-US" dirty="0" smtClean="0"/>
              <a:t>with all teachers</a:t>
            </a:r>
          </a:p>
          <a:p>
            <a:endParaRPr lang="en-US" dirty="0"/>
          </a:p>
          <a:p>
            <a:r>
              <a:rPr lang="en-US" dirty="0" smtClean="0"/>
              <a:t>Friday </a:t>
            </a:r>
            <a:r>
              <a:rPr lang="en-US" dirty="0" smtClean="0"/>
              <a:t>Lunch – Miss Hamilton</a:t>
            </a:r>
          </a:p>
          <a:p>
            <a:r>
              <a:rPr lang="en-US" dirty="0" smtClean="0"/>
              <a:t>Wednesday Afterschool – Miss </a:t>
            </a:r>
            <a:r>
              <a:rPr lang="en-US" dirty="0" smtClean="0"/>
              <a:t>Garton </a:t>
            </a:r>
            <a:r>
              <a:rPr lang="en-US" dirty="0" smtClean="0"/>
              <a:t>or Miss Martin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Pupils should let their teacher know when they are attending (lunch/after school) to ensure they are available</a:t>
            </a:r>
          </a:p>
          <a:p>
            <a:endParaRPr lang="en-US" dirty="0"/>
          </a:p>
          <a:p>
            <a:r>
              <a:rPr lang="en-US" dirty="0"/>
              <a:t>Pupils should try to attend as often as they can </a:t>
            </a:r>
          </a:p>
          <a:p>
            <a:endParaRPr lang="en-US" dirty="0"/>
          </a:p>
        </p:txBody>
      </p:sp>
      <p:pic>
        <p:nvPicPr>
          <p:cNvPr id="4" name="Picture 2" descr="Port Glasgow High - Supported Study Zone">
            <a:extLst>
              <a:ext uri="{FF2B5EF4-FFF2-40B4-BE49-F238E27FC236}">
                <a16:creationId xmlns:a16="http://schemas.microsoft.com/office/drawing/2014/main" id="{63CC30C7-F211-E54E-BB07-FA78569F5C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7425" y="2354877"/>
            <a:ext cx="2093819" cy="1390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8579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68AADF623E3C4B9383A2CC27464A76" ma:contentTypeVersion="13" ma:contentTypeDescription="Create a new document." ma:contentTypeScope="" ma:versionID="b1a614e49f51d70e68f3d0ae02e44470">
  <xsd:schema xmlns:xsd="http://www.w3.org/2001/XMLSchema" xmlns:xs="http://www.w3.org/2001/XMLSchema" xmlns:p="http://schemas.microsoft.com/office/2006/metadata/properties" xmlns:ns3="9e1f80e4-fa0d-495a-841e-c9e5ed0cab3d" xmlns:ns4="9e31ec64-e099-408c-a39b-a585004bff71" targetNamespace="http://schemas.microsoft.com/office/2006/metadata/properties" ma:root="true" ma:fieldsID="cea226b581f8880b3f244a3dd6b4bebf" ns3:_="" ns4:_="">
    <xsd:import namespace="9e1f80e4-fa0d-495a-841e-c9e5ed0cab3d"/>
    <xsd:import namespace="9e31ec64-e099-408c-a39b-a585004bff7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f80e4-fa0d-495a-841e-c9e5ed0cab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31ec64-e099-408c-a39b-a585004bff7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1F8C1D2-980B-4C04-99C3-75E3B5580344}">
  <ds:schemaRefs>
    <ds:schemaRef ds:uri="http://purl.org/dc/terms/"/>
    <ds:schemaRef ds:uri="http://schemas.openxmlformats.org/package/2006/metadata/core-properties"/>
    <ds:schemaRef ds:uri="9e1f80e4-fa0d-495a-841e-c9e5ed0cab3d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9e31ec64-e099-408c-a39b-a585004bff71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9CC96DE-5813-41FE-99C2-4501396E7A8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F72B0FE-166C-4518-88C5-0FCE664AF6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e1f80e4-fa0d-495a-841e-c9e5ed0cab3d"/>
    <ds:schemaRef ds:uri="9e31ec64-e099-408c-a39b-a585004bff7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472</Words>
  <Application>Microsoft Office PowerPoint</Application>
  <PresentationFormat>Widescreen</PresentationFormat>
  <Paragraphs>106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1_Office Theme</vt:lpstr>
      <vt:lpstr>PowerPoint Presentation</vt:lpstr>
      <vt:lpstr>Unit Topics </vt:lpstr>
      <vt:lpstr>SQA Exam</vt:lpstr>
      <vt:lpstr>Exam Date</vt:lpstr>
      <vt:lpstr>SQA Assignment </vt:lpstr>
      <vt:lpstr>Assignment</vt:lpstr>
      <vt:lpstr>Class Assessment </vt:lpstr>
      <vt:lpstr>Homework</vt:lpstr>
      <vt:lpstr>Supported Study</vt:lpstr>
      <vt:lpstr>What will help?</vt:lpstr>
      <vt:lpstr>Recommended Textbooks</vt:lpstr>
      <vt:lpstr>Useful Links </vt:lpstr>
      <vt:lpstr>Useful News Links </vt:lpstr>
      <vt:lpstr>How can you help?</vt:lpstr>
    </vt:vector>
  </TitlesOfParts>
  <Company>Dumfries and Galloway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Miss McColl</dc:creator>
  <cp:lastModifiedBy>Miss Garton</cp:lastModifiedBy>
  <cp:revision>24</cp:revision>
  <dcterms:created xsi:type="dcterms:W3CDTF">2020-09-15T07:18:31Z</dcterms:created>
  <dcterms:modified xsi:type="dcterms:W3CDTF">2023-09-11T11:27:23Z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0x0101009368AADF623E3C4B9383A2CC27464A76</vt:lpwstr>
  </property>
</Properties>
</file>