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71" r:id="rId4"/>
    <p:sldId id="259" r:id="rId5"/>
    <p:sldId id="277" r:id="rId6"/>
    <p:sldId id="276" r:id="rId7"/>
    <p:sldId id="273" r:id="rId8"/>
    <p:sldId id="272" r:id="rId9"/>
    <p:sldId id="267" r:id="rId10"/>
    <p:sldId id="262" r:id="rId11"/>
    <p:sldId id="275" r:id="rId12"/>
    <p:sldId id="263" r:id="rId13"/>
    <p:sldId id="264" r:id="rId14"/>
    <p:sldId id="278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/>
    <p:restoredTop sz="94767"/>
  </p:normalViewPr>
  <p:slideViewPr>
    <p:cSldViewPr snapToGrid="0" snapToObjects="1">
      <p:cViewPr varScale="1">
        <p:scale>
          <a:sx n="115" d="100"/>
          <a:sy n="115" d="100"/>
        </p:scale>
        <p:origin x="3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3D82B-2FE5-6541-A493-1F57FB915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4C957C-8639-D64B-8B89-268779FFE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D3FD1-35CF-224A-929E-E991AB993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132B-A31E-2042-92FF-964DCD808070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2786E-6806-8640-B70E-B98F79381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337EB-FD57-AD4D-9740-0C008B3E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2C59-33D8-0446-85E6-C4A08917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6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2673-E343-9941-9DAE-DEBA5643C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8C1D88-0509-D246-8F25-1A5D97AF5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87D13-367F-E642-A36D-C1C1829CA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132B-A31E-2042-92FF-964DCD808070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39059-DA2F-FC45-9D8F-A39BF7767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FE8E5-166F-D447-B8A4-E706F5766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2C59-33D8-0446-85E6-C4A08917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57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57ADE0-5F56-6945-BF78-B258726422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816867-BDE5-BC41-83FF-3D9AD0743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08160-84B8-F740-9177-35060B063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132B-A31E-2042-92FF-964DCD808070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60991-4EC5-F842-A727-C7CBAA881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835BB-9247-D147-ACB0-91AB5D9C1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2C59-33D8-0446-85E6-C4A08917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0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7E54E-96D4-460C-9FDA-5C924D19DD2E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835A-E701-4827-8A76-FA2BA6B1427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5" t="9528" r="38576" b="32391"/>
          <a:stretch>
            <a:fillRect/>
          </a:stretch>
        </p:blipFill>
        <p:spPr bwMode="auto">
          <a:xfrm>
            <a:off x="5237597" y="1240913"/>
            <a:ext cx="1670049" cy="154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11095"/>
          <a:stretch>
            <a:fillRect/>
          </a:stretch>
        </p:blipFill>
        <p:spPr bwMode="auto">
          <a:xfrm>
            <a:off x="0" y="5567364"/>
            <a:ext cx="121920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:\Documents\2017-2018\Wider Achievement\DHS Logos\WEB RGB\BuccleuchWEB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833" y="4448174"/>
            <a:ext cx="1143000" cy="115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H:\Documents\2017-2018\Wider Achievement\DHS Logos\WEB RGB\CaerlaverochWEB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4448174"/>
            <a:ext cx="1143000" cy="115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:\Documents\2017-2018\Wider Achievement\DHS Logos\WEB RGB\DevorgillaWEB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67" y="4471989"/>
            <a:ext cx="10795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69082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84541-7599-AA46-A4D0-4D6C846B7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F94F7-C746-B64F-9172-50B12964A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86A96-8145-F84E-91A1-E7291A208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132B-A31E-2042-92FF-964DCD808070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FBF45-79F9-AD4C-8794-B2ABFE45C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ABD7A-21C2-E142-BE5B-2C354402B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2C59-33D8-0446-85E6-C4A08917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81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E07DB-D656-334F-929E-CEAEB1C67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55205-050E-4544-8A4C-9328A49EE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22EB6-CFCC-6F4E-865D-4A949C758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132B-A31E-2042-92FF-964DCD808070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B0E19-5436-644E-BB80-37CEEB8AD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D9F44-DD09-664C-9C24-6FF134D75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2C59-33D8-0446-85E6-C4A08917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43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BED70-FFE0-A74D-9693-271AE6666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3CA2B-F97A-5441-B09F-4EA8138E0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92707-222B-4D42-A95F-44D774513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D70A5B-A9D8-7D46-B63E-6A2D43244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132B-A31E-2042-92FF-964DCD808070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4B78B8-A070-0044-900A-280894AD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67C8D-9271-A442-B0EF-124308CF0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2C59-33D8-0446-85E6-C4A08917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1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141C1-4D72-834C-B2D1-6F610ABE3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41D74B-0E25-C94A-8567-9CF4AC878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FAD21D-AA35-2B4E-BFC1-D5AF06F0B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89885B-9098-7C48-A957-134B13BB19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F4DCFA-08D6-DA41-8C29-5461DC7D3E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199437-7E77-DE47-9956-3F5BE2A53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132B-A31E-2042-92FF-964DCD808070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32E172-B6C5-BC42-AD47-1AB32015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2E9935-266A-8B4C-9B0C-48144F15F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2C59-33D8-0446-85E6-C4A08917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95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F438B-1A30-E045-BB0A-45B585EB7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467EAA-61BE-6344-BDF1-0D7C7DEE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132B-A31E-2042-92FF-964DCD808070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BF5E27-8060-5F47-9005-B2E244E1D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858C92-D52D-FF46-92BD-F7B140639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2C59-33D8-0446-85E6-C4A08917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4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98746-61A9-3040-8B06-2FE719732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132B-A31E-2042-92FF-964DCD808070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7D044E-8A0E-B941-BF8A-8D5C59EAE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45FCE-2F5E-A346-A3F0-1AD3A4C16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2C59-33D8-0446-85E6-C4A08917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0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5A3C7-0350-D741-B10D-2ADC55EC1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CE147-D538-F043-A9BA-1A3559B71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D235B8-F930-0D46-B73B-F78B5A8E46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BCC75-0984-4F4B-8358-E4072117B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132B-A31E-2042-92FF-964DCD808070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9583D4-2EED-7E4F-B441-BE79B96E9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F99DFE-9121-264D-9032-188812C2E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2C59-33D8-0446-85E6-C4A08917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78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8A2E7-FB23-3343-A715-3E5ED5A59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EBBCC2-FF0C-D74B-BCA5-FF1E7CCD18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320513-7E94-DE4C-9D3E-505AE9BA4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D612B6-70DD-7C4E-B10A-676A49A83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132B-A31E-2042-92FF-964DCD808070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09CDA-1299-D04B-8980-B03279E3E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1ACF2-F053-0B4B-A7CC-C8ADF2E1D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2C59-33D8-0446-85E6-C4A08917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71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D02C65-2E37-BD49-AC27-FCB79747E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278DC-A8BB-DD45-B3AB-473A15553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62122-E346-1644-A662-591273AF53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C132B-A31E-2042-92FF-964DCD808070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16287-EA82-A44B-83E5-09ADB05C61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0A5A8-9E38-344C-8342-DB76D8679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12C59-33D8-0446-85E6-C4A08917589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EA8652-1244-F34C-B71E-1C77BBD275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11095"/>
          <a:stretch>
            <a:fillRect/>
          </a:stretch>
        </p:blipFill>
        <p:spPr bwMode="auto">
          <a:xfrm>
            <a:off x="0" y="5567364"/>
            <a:ext cx="121920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33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63855" y="3092042"/>
            <a:ext cx="36642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How to Pass </a:t>
            </a:r>
          </a:p>
          <a:p>
            <a:pPr algn="ctr"/>
            <a:r>
              <a:rPr lang="en-GB" sz="3200" b="1" dirty="0" smtClean="0"/>
              <a:t>N5 </a:t>
            </a:r>
            <a:r>
              <a:rPr lang="en-GB" sz="3200" b="1" dirty="0"/>
              <a:t>Admin &amp; IT  </a:t>
            </a:r>
          </a:p>
        </p:txBody>
      </p:sp>
    </p:spTree>
    <p:extLst>
      <p:ext uri="{BB962C8B-B14F-4D97-AF65-F5344CB8AC3E}">
        <p14:creationId xmlns:p14="http://schemas.microsoft.com/office/powerpoint/2010/main" val="370489976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B2AB7-87F2-6844-B78A-A8F64003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B19F6-D426-2341-941A-9D56BFC6A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Bi-Weekly </a:t>
            </a:r>
            <a:r>
              <a:rPr lang="en-US" dirty="0"/>
              <a:t>homework issued to pupils via </a:t>
            </a:r>
            <a:r>
              <a:rPr lang="en-US" b="1" dirty="0"/>
              <a:t>Teams</a:t>
            </a:r>
            <a:r>
              <a:rPr lang="en-US" dirty="0"/>
              <a:t> (printed copy can be requested from teacher</a:t>
            </a:r>
            <a:r>
              <a:rPr lang="en-US" dirty="0" smtClean="0"/>
              <a:t>) and should be completed in hand in jotter!</a:t>
            </a:r>
            <a:endParaRPr lang="en-US" dirty="0"/>
          </a:p>
          <a:p>
            <a:endParaRPr lang="en-US" dirty="0"/>
          </a:p>
          <a:p>
            <a:r>
              <a:rPr lang="en-US" dirty="0"/>
              <a:t>Pupils have a </a:t>
            </a:r>
            <a:r>
              <a:rPr lang="en-US" b="1" dirty="0"/>
              <a:t>week</a:t>
            </a:r>
            <a:r>
              <a:rPr lang="en-US" dirty="0"/>
              <a:t> to complete the homework </a:t>
            </a:r>
          </a:p>
          <a:p>
            <a:endParaRPr lang="en-US" dirty="0"/>
          </a:p>
          <a:p>
            <a:r>
              <a:rPr lang="en-US" dirty="0"/>
              <a:t>Pupils should take time to read over </a:t>
            </a:r>
            <a:r>
              <a:rPr lang="en-US" b="1" dirty="0"/>
              <a:t>teacher feedback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25A555-BA21-C244-B5BB-4A6FD33B2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79" r="24059"/>
          <a:stretch/>
        </p:blipFill>
        <p:spPr>
          <a:xfrm>
            <a:off x="9753600" y="3478848"/>
            <a:ext cx="1953491" cy="182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3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CABB7-E3E3-AC4C-ADCF-68DEB9450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Supported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46F24-E680-294C-A4B4-5C31F6579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Supported study will be available to pupils on a </a:t>
            </a:r>
            <a:r>
              <a:rPr lang="en-US" b="1" dirty="0"/>
              <a:t>weekly</a:t>
            </a:r>
            <a:r>
              <a:rPr lang="en-US" dirty="0"/>
              <a:t> basis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Miss Hamilton – </a:t>
            </a:r>
            <a:r>
              <a:rPr lang="en-US" dirty="0" smtClean="0"/>
              <a:t>Friday </a:t>
            </a:r>
            <a:r>
              <a:rPr lang="en-US" dirty="0" smtClean="0"/>
              <a:t>Lunch </a:t>
            </a:r>
          </a:p>
          <a:p>
            <a:r>
              <a:rPr lang="en-US" dirty="0" smtClean="0"/>
              <a:t>Miss Martin and Miss </a:t>
            </a:r>
            <a:r>
              <a:rPr lang="en-US" dirty="0" smtClean="0"/>
              <a:t>Garton </a:t>
            </a:r>
            <a:r>
              <a:rPr lang="en-US" dirty="0" smtClean="0"/>
              <a:t>– Wednesday afterschool</a:t>
            </a:r>
            <a:endParaRPr lang="en-US" dirty="0"/>
          </a:p>
          <a:p>
            <a:endParaRPr lang="en-US" dirty="0"/>
          </a:p>
          <a:p>
            <a:r>
              <a:rPr lang="en-US" dirty="0"/>
              <a:t>Pupils should let their teacher know when they are attending (lunch/after school) to ensure they are available</a:t>
            </a:r>
          </a:p>
          <a:p>
            <a:endParaRPr lang="en-US" dirty="0"/>
          </a:p>
          <a:p>
            <a:r>
              <a:rPr lang="en-US" dirty="0"/>
              <a:t>Pupils should try to attend as often as they can </a:t>
            </a:r>
          </a:p>
          <a:p>
            <a:endParaRPr lang="en-US" dirty="0"/>
          </a:p>
        </p:txBody>
      </p:sp>
      <p:pic>
        <p:nvPicPr>
          <p:cNvPr id="4" name="Picture 2" descr="Port Glasgow High - Supported Study Zone">
            <a:extLst>
              <a:ext uri="{FF2B5EF4-FFF2-40B4-BE49-F238E27FC236}">
                <a16:creationId xmlns:a16="http://schemas.microsoft.com/office/drawing/2014/main" id="{63CC30C7-F211-E54E-BB07-FA78569F5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240" y="170646"/>
            <a:ext cx="2289219" cy="152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5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E5352-036E-9B4A-8E65-A3E3EF6A1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will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5FEEB-AD17-1547-B54B-FDEDB1F16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Reading over </a:t>
            </a:r>
            <a:r>
              <a:rPr lang="en-US" b="1" dirty="0">
                <a:solidFill>
                  <a:srgbClr val="000000"/>
                </a:solidFill>
              </a:rPr>
              <a:t>notes</a:t>
            </a:r>
            <a:r>
              <a:rPr lang="en-US" dirty="0">
                <a:solidFill>
                  <a:srgbClr val="000000"/>
                </a:solidFill>
              </a:rPr>
              <a:t> at home (through Teams/One Drive)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Create key terminology flashcards as they go through the course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Completing SQA past papers under timed conditions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Use a </a:t>
            </a:r>
            <a:r>
              <a:rPr lang="en-US" b="1" dirty="0">
                <a:solidFill>
                  <a:srgbClr val="000000"/>
                </a:solidFill>
              </a:rPr>
              <a:t>study timetable </a:t>
            </a:r>
          </a:p>
          <a:p>
            <a:endParaRPr lang="en-US" b="1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Attend supported study on a frequent basis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128CC0-0298-2E43-B299-0B173A8B1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2412" y="204489"/>
            <a:ext cx="2025992" cy="202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9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CC0AF-B81B-1049-9EBB-6A650187E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7875"/>
            <a:ext cx="10515600" cy="1325563"/>
          </a:xfrm>
        </p:spPr>
        <p:txBody>
          <a:bodyPr/>
          <a:lstStyle/>
          <a:p>
            <a:r>
              <a:rPr lang="en-US" b="1" dirty="0"/>
              <a:t>Recommended </a:t>
            </a:r>
            <a:r>
              <a:rPr lang="en-US" b="1" dirty="0" smtClean="0"/>
              <a:t>Textbook</a:t>
            </a:r>
            <a:endParaRPr lang="en-US" b="1" dirty="0"/>
          </a:p>
        </p:txBody>
      </p:sp>
      <p:pic>
        <p:nvPicPr>
          <p:cNvPr id="1026" name="Picture 2" descr="National 4/5 Administration and IT Course Notes (Course Notes for SQA  Exams) : Kathryn Pearce, Carol Ann Taylor: Amazon.co.uk: Books">
            <a:extLst>
              <a:ext uri="{FF2B5EF4-FFF2-40B4-BE49-F238E27FC236}">
                <a16:creationId xmlns:a16="http://schemas.microsoft.com/office/drawing/2014/main" id="{676F8978-0F92-9845-8CC8-8D165A738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547" y="1752600"/>
            <a:ext cx="24257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32-Point Star 3">
            <a:extLst>
              <a:ext uri="{FF2B5EF4-FFF2-40B4-BE49-F238E27FC236}">
                <a16:creationId xmlns:a16="http://schemas.microsoft.com/office/drawing/2014/main" id="{B752D97A-1FD5-B449-B0E0-62F3C0D85A97}"/>
              </a:ext>
            </a:extLst>
          </p:cNvPr>
          <p:cNvSpPr/>
          <p:nvPr/>
        </p:nvSpPr>
        <p:spPr>
          <a:xfrm>
            <a:off x="6175170" y="1975675"/>
            <a:ext cx="4029778" cy="2786330"/>
          </a:xfrm>
          <a:prstGeom prst="star3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No requirement to buy as pupils have access to all notes/help sheets on class Team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09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you help??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308" y="1690688"/>
            <a:ext cx="10515600" cy="4351338"/>
          </a:xfrm>
        </p:spPr>
        <p:txBody>
          <a:bodyPr/>
          <a:lstStyle/>
          <a:p>
            <a:r>
              <a:rPr lang="en-GB" dirty="0" smtClean="0"/>
              <a:t>Encourage pupils to attend supported study</a:t>
            </a:r>
          </a:p>
          <a:p>
            <a:endParaRPr lang="en-GB" dirty="0"/>
          </a:p>
          <a:p>
            <a:r>
              <a:rPr lang="en-GB" dirty="0" smtClean="0"/>
              <a:t>Remind pupils about homework requirements</a:t>
            </a:r>
          </a:p>
          <a:p>
            <a:endParaRPr lang="en-GB" dirty="0"/>
          </a:p>
          <a:p>
            <a:r>
              <a:rPr lang="en-GB" dirty="0" smtClean="0"/>
              <a:t>Encourage pupils to revisit notes/practice practical tasks at home </a:t>
            </a:r>
          </a:p>
          <a:p>
            <a:endParaRPr lang="en-GB" dirty="0"/>
          </a:p>
          <a:p>
            <a:r>
              <a:rPr lang="en-GB" dirty="0" smtClean="0"/>
              <a:t>Encourage use of a study timetable to incorporate studying early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7124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Any Questions?</a:t>
            </a:r>
            <a:endParaRPr lang="en-GB" dirty="0"/>
          </a:p>
        </p:txBody>
      </p:sp>
      <p:pic>
        <p:nvPicPr>
          <p:cNvPr id="4" name="Content Placeholder 3" descr="Download Emoticon Area Text Smiley &lt;strong&gt;Question Mark&lt;/strong&gt; HQ PNG Image | FreePNGIm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559618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2493907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Theory Unit Topics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GB" dirty="0"/>
              <a:t>Role of Administrative Assistant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Customer service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Health &amp; safety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Security of people property &amp; information 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Sources of information from the internet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File management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Corporate image 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Electronic communication 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Target Sign HD Stock Images | Shutterstock">
            <a:extLst>
              <a:ext uri="{FF2B5EF4-FFF2-40B4-BE49-F238E27FC236}">
                <a16:creationId xmlns:a16="http://schemas.microsoft.com/office/drawing/2014/main" id="{A5BC9333-3281-EE49-80D5-9C4CBBB3A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5" b="14056"/>
          <a:stretch/>
        </p:blipFill>
        <p:spPr bwMode="auto">
          <a:xfrm>
            <a:off x="8877590" y="2300402"/>
            <a:ext cx="2743200" cy="225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70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8A653-9C94-E44C-AEF0-B1249C65F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Practical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C49B7-2951-1D48-B47C-EC027B1F6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031"/>
            <a:ext cx="8863940" cy="42260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Word processing</a:t>
            </a:r>
          </a:p>
          <a:p>
            <a:pPr>
              <a:lnSpc>
                <a:spcPct val="150000"/>
              </a:lnSpc>
            </a:pPr>
            <a:r>
              <a:rPr lang="en-GB" dirty="0"/>
              <a:t>Spreadsheets (Excel)</a:t>
            </a:r>
          </a:p>
          <a:p>
            <a:pPr>
              <a:lnSpc>
                <a:spcPct val="150000"/>
              </a:lnSpc>
            </a:pPr>
            <a:r>
              <a:rPr lang="en-GB" dirty="0"/>
              <a:t>Database (Access)</a:t>
            </a:r>
          </a:p>
          <a:p>
            <a:pPr>
              <a:lnSpc>
                <a:spcPct val="150000"/>
              </a:lnSpc>
            </a:pPr>
            <a:r>
              <a:rPr lang="en-GB" dirty="0"/>
              <a:t>Presentations (PowerPoint)</a:t>
            </a:r>
          </a:p>
          <a:p>
            <a:pPr>
              <a:lnSpc>
                <a:spcPct val="150000"/>
              </a:lnSpc>
            </a:pPr>
            <a:r>
              <a:rPr lang="en-GB" dirty="0"/>
              <a:t>Digital technology (email, e-diary, internet research)</a:t>
            </a:r>
          </a:p>
        </p:txBody>
      </p:sp>
      <p:pic>
        <p:nvPicPr>
          <p:cNvPr id="5" name="Picture 2" descr="Target Sign HD Stock Images | Shutterstock">
            <a:extLst>
              <a:ext uri="{FF2B5EF4-FFF2-40B4-BE49-F238E27FC236}">
                <a16:creationId xmlns:a16="http://schemas.microsoft.com/office/drawing/2014/main" id="{0FC054B6-9FE2-D94C-AB7C-C3054BC3C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5" b="14056"/>
          <a:stretch/>
        </p:blipFill>
        <p:spPr bwMode="auto">
          <a:xfrm>
            <a:off x="7805677" y="1027905"/>
            <a:ext cx="3268063" cy="268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03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8A653-9C94-E44C-AEF0-B1249C65F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SQA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C49B7-2951-1D48-B47C-EC027B1F6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023"/>
            <a:ext cx="8120449" cy="42260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dirty="0"/>
              <a:t>The question paper gives candidates the opportunity to demonstrate: </a:t>
            </a:r>
          </a:p>
          <a:p>
            <a:pPr marL="0" indent="0" algn="just">
              <a:buNone/>
            </a:pPr>
            <a:endParaRPr lang="en-GB" dirty="0"/>
          </a:p>
          <a:p>
            <a:pPr algn="just">
              <a:buFont typeface="Wingdings" pitchFamily="2" charset="2"/>
              <a:buChar char="ü"/>
            </a:pPr>
            <a:r>
              <a:rPr lang="en-GB" dirty="0"/>
              <a:t>using IT functions in spreadsheet and database applications to produce and process information </a:t>
            </a:r>
          </a:p>
          <a:p>
            <a:pPr algn="just">
              <a:buFont typeface="Wingdings" pitchFamily="2" charset="2"/>
              <a:buChar char="ü"/>
            </a:pPr>
            <a:r>
              <a:rPr lang="en-GB" dirty="0"/>
              <a:t>problem-solving </a:t>
            </a:r>
          </a:p>
          <a:p>
            <a:pPr algn="just">
              <a:buFont typeface="Wingdings" pitchFamily="2" charset="2"/>
              <a:buChar char="ü"/>
            </a:pPr>
            <a:r>
              <a:rPr lang="en-GB" dirty="0"/>
              <a:t>administration theory</a:t>
            </a:r>
          </a:p>
        </p:txBody>
      </p:sp>
      <p:sp>
        <p:nvSpPr>
          <p:cNvPr id="4" name="32-Point Star 3">
            <a:extLst>
              <a:ext uri="{FF2B5EF4-FFF2-40B4-BE49-F238E27FC236}">
                <a16:creationId xmlns:a16="http://schemas.microsoft.com/office/drawing/2014/main" id="{5B48B1E0-F3E2-1F46-85FF-FC0CBDE3660C}"/>
              </a:ext>
            </a:extLst>
          </p:cNvPr>
          <p:cNvSpPr/>
          <p:nvPr/>
        </p:nvSpPr>
        <p:spPr>
          <a:xfrm>
            <a:off x="9156945" y="171830"/>
            <a:ext cx="2629930" cy="2508421"/>
          </a:xfrm>
          <a:prstGeom prst="star3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 hours to </a:t>
            </a:r>
            <a:r>
              <a:rPr lang="en-US" sz="2000" b="1" dirty="0">
                <a:solidFill>
                  <a:schemeClr val="tx1"/>
                </a:solidFill>
              </a:rPr>
              <a:t>complete the paper </a:t>
            </a:r>
          </a:p>
        </p:txBody>
      </p:sp>
      <p:sp>
        <p:nvSpPr>
          <p:cNvPr id="5" name="32-Point Star 3">
            <a:extLst>
              <a:ext uri="{FF2B5EF4-FFF2-40B4-BE49-F238E27FC236}">
                <a16:creationId xmlns:a16="http://schemas.microsoft.com/office/drawing/2014/main" id="{2D75A3D1-A3AD-FE45-AD67-DC545E2EDD8F}"/>
              </a:ext>
            </a:extLst>
          </p:cNvPr>
          <p:cNvSpPr/>
          <p:nvPr/>
        </p:nvSpPr>
        <p:spPr>
          <a:xfrm>
            <a:off x="9255211" y="2923539"/>
            <a:ext cx="2629930" cy="2508421"/>
          </a:xfrm>
          <a:prstGeom prst="star3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Worth </a:t>
            </a:r>
            <a:r>
              <a:rPr lang="en-US" sz="2000" b="1" dirty="0" smtClean="0">
                <a:solidFill>
                  <a:schemeClr val="tx1"/>
                </a:solidFill>
              </a:rPr>
              <a:t>50 </a:t>
            </a:r>
            <a:r>
              <a:rPr lang="en-US" sz="2000" b="1" dirty="0">
                <a:solidFill>
                  <a:schemeClr val="tx1"/>
                </a:solidFill>
              </a:rPr>
              <a:t>marks</a:t>
            </a:r>
          </a:p>
        </p:txBody>
      </p:sp>
    </p:spTree>
    <p:extLst>
      <p:ext uri="{BB962C8B-B14F-4D97-AF65-F5344CB8AC3E}">
        <p14:creationId xmlns:p14="http://schemas.microsoft.com/office/powerpoint/2010/main" val="28631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SQA Exam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/>
              <a:t>mark allocation is: </a:t>
            </a:r>
          </a:p>
          <a:p>
            <a:pPr lvl="1"/>
            <a:r>
              <a:rPr lang="en-GB" dirty="0" smtClean="0"/>
              <a:t>20 </a:t>
            </a:r>
            <a:r>
              <a:rPr lang="en-GB" dirty="0"/>
              <a:t>marks (+/- 3) for spreadsheet </a:t>
            </a:r>
          </a:p>
          <a:p>
            <a:pPr lvl="1"/>
            <a:r>
              <a:rPr lang="en-GB" dirty="0"/>
              <a:t>2</a:t>
            </a:r>
            <a:r>
              <a:rPr lang="en-GB" dirty="0" smtClean="0"/>
              <a:t>0 </a:t>
            </a:r>
            <a:r>
              <a:rPr lang="en-GB" dirty="0"/>
              <a:t>marks (+/- 3) for databases </a:t>
            </a:r>
          </a:p>
          <a:p>
            <a:pPr lvl="1"/>
            <a:r>
              <a:rPr lang="en-GB" dirty="0" smtClean="0"/>
              <a:t>10 </a:t>
            </a:r>
            <a:r>
              <a:rPr lang="en-GB" dirty="0"/>
              <a:t>marks (+/- 3) for </a:t>
            </a:r>
            <a:r>
              <a:rPr lang="en-GB" dirty="0" smtClean="0"/>
              <a:t>theory</a:t>
            </a:r>
          </a:p>
          <a:p>
            <a:pPr lvl="1"/>
            <a:endParaRPr lang="en-GB" dirty="0"/>
          </a:p>
        </p:txBody>
      </p:sp>
      <p:pic>
        <p:nvPicPr>
          <p:cNvPr id="4" name="Picture 3" descr="&lt;strong&gt;Computer&lt;/strong&gt; Desktop Transparent · Free image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082" y="590203"/>
            <a:ext cx="4522193" cy="483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79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 Date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Wednesday </a:t>
            </a:r>
            <a:r>
              <a:rPr lang="en-GB" dirty="0" smtClean="0"/>
              <a:t>1 May, 2024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10.00 am – 12.00pm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Will be in a computer room!</a:t>
            </a:r>
            <a:endParaRPr lang="en-GB" dirty="0"/>
          </a:p>
        </p:txBody>
      </p:sp>
      <p:pic>
        <p:nvPicPr>
          <p:cNvPr id="4" name="Picture 3" descr="Exam - Free of Charge Creative Commons Post it Note 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785" y="1175658"/>
            <a:ext cx="5142015" cy="342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49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8A653-9C94-E44C-AEF0-B1249C65F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SQA Assignment </a:t>
            </a:r>
          </a:p>
        </p:txBody>
      </p:sp>
      <p:pic>
        <p:nvPicPr>
          <p:cNvPr id="7" name="Content Placeholder 6" descr="Table&#10;&#10;Description automatically generated">
            <a:extLst>
              <a:ext uri="{FF2B5EF4-FFF2-40B4-BE49-F238E27FC236}">
                <a16:creationId xmlns:a16="http://schemas.microsoft.com/office/drawing/2014/main" id="{611D6A1B-E0B0-C04E-BCFA-5C0825F7F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450" y="2044012"/>
            <a:ext cx="8483045" cy="2769974"/>
          </a:xfrm>
        </p:spPr>
      </p:pic>
      <p:sp>
        <p:nvSpPr>
          <p:cNvPr id="4" name="32-Point Star 3">
            <a:extLst>
              <a:ext uri="{FF2B5EF4-FFF2-40B4-BE49-F238E27FC236}">
                <a16:creationId xmlns:a16="http://schemas.microsoft.com/office/drawing/2014/main" id="{5B48B1E0-F3E2-1F46-85FF-FC0CBDE3660C}"/>
              </a:ext>
            </a:extLst>
          </p:cNvPr>
          <p:cNvSpPr/>
          <p:nvPr/>
        </p:nvSpPr>
        <p:spPr>
          <a:xfrm>
            <a:off x="9091237" y="2148982"/>
            <a:ext cx="2890011" cy="2560035"/>
          </a:xfrm>
          <a:prstGeom prst="star3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3 hours to complete the paper </a:t>
            </a:r>
          </a:p>
        </p:txBody>
      </p:sp>
    </p:spTree>
    <p:extLst>
      <p:ext uri="{BB962C8B-B14F-4D97-AF65-F5344CB8AC3E}">
        <p14:creationId xmlns:p14="http://schemas.microsoft.com/office/powerpoint/2010/main" val="149686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37CF0-9B76-9740-908E-2A35E8F5A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Microsoft Office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B7D55-7E3D-714A-8952-25E50E2E9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84" y="1858328"/>
            <a:ext cx="10515600" cy="4351338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GB" dirty="0"/>
              <a:t>Can be downloaded through GLOW for </a:t>
            </a:r>
            <a:r>
              <a:rPr lang="en-GB" sz="3200" b="1" dirty="0"/>
              <a:t>FREE</a:t>
            </a:r>
            <a:endParaRPr lang="en-GB" sz="2800" b="1" dirty="0"/>
          </a:p>
          <a:p>
            <a:pPr lvl="1">
              <a:lnSpc>
                <a:spcPct val="150000"/>
              </a:lnSpc>
            </a:pPr>
            <a:r>
              <a:rPr lang="en-GB" dirty="0"/>
              <a:t>Each pupil is permitted multiple downloads of all MS packages </a:t>
            </a:r>
            <a:r>
              <a:rPr lang="en-GB" dirty="0" err="1"/>
              <a:t>eg</a:t>
            </a:r>
            <a:r>
              <a:rPr lang="en-GB" dirty="0"/>
              <a:t> Excel, Access, Word, PowerPoint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Hugely useful tool 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Can be used by the whole family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Download onto PC, laptop, tablet, phone</a:t>
            </a:r>
          </a:p>
          <a:p>
            <a:endParaRPr lang="en-US" dirty="0"/>
          </a:p>
        </p:txBody>
      </p:sp>
      <p:pic>
        <p:nvPicPr>
          <p:cNvPr id="1026" name="Picture 2" descr="Microsoft Office Logo 2018 - Logos Microsoft Office, HD Png Download ,  Transparent Png Image - PNGitem">
            <a:extLst>
              <a:ext uri="{FF2B5EF4-FFF2-40B4-BE49-F238E27FC236}">
                <a16:creationId xmlns:a16="http://schemas.microsoft.com/office/drawing/2014/main" id="{8297AC73-B2C4-F943-8B58-E5F7506D1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95" y="506243"/>
            <a:ext cx="3164213" cy="164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238" y="3759530"/>
            <a:ext cx="153352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4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AD9C4-E869-B54F-8847-C743F6F27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 Assessment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ABC67-1A5D-C344-BDBD-138355C5B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Pupils will be assessed in class by the following methods: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Completing Microsoft Forms at the end </a:t>
            </a:r>
            <a:r>
              <a:rPr lang="en-US" dirty="0" smtClean="0"/>
              <a:t>of topics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End of Unit assessments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Practice assignment/exam papers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7E4FD6-7825-E241-BECC-2922E84A70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502"/>
          <a:stretch/>
        </p:blipFill>
        <p:spPr>
          <a:xfrm>
            <a:off x="7774414" y="3659016"/>
            <a:ext cx="3998580" cy="148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424</Words>
  <Application>Microsoft Office PowerPoint</Application>
  <PresentationFormat>Widescreen</PresentationFormat>
  <Paragraphs>88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PowerPoint Presentation</vt:lpstr>
      <vt:lpstr>Theory Unit Topics </vt:lpstr>
      <vt:lpstr>Practical Topics</vt:lpstr>
      <vt:lpstr>SQA Exam</vt:lpstr>
      <vt:lpstr>SQA Exam </vt:lpstr>
      <vt:lpstr>Exam Date</vt:lpstr>
      <vt:lpstr>SQA Assignment </vt:lpstr>
      <vt:lpstr>Microsoft Office</vt:lpstr>
      <vt:lpstr>Class Assessment </vt:lpstr>
      <vt:lpstr>Homework</vt:lpstr>
      <vt:lpstr>Supported Study</vt:lpstr>
      <vt:lpstr>What will help?</vt:lpstr>
      <vt:lpstr>Recommended Textbook</vt:lpstr>
      <vt:lpstr>How can you help??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McColl</dc:creator>
  <cp:lastModifiedBy>Miss Garton</cp:lastModifiedBy>
  <cp:revision>8</cp:revision>
  <dcterms:created xsi:type="dcterms:W3CDTF">2021-08-30T13:29:42Z</dcterms:created>
  <dcterms:modified xsi:type="dcterms:W3CDTF">2023-09-11T11:19:43Z</dcterms:modified>
</cp:coreProperties>
</file>