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5"/>
  </p:notesMasterIdLst>
  <p:sldIdLst>
    <p:sldId id="256" r:id="rId5"/>
    <p:sldId id="257" r:id="rId6"/>
    <p:sldId id="258" r:id="rId7"/>
    <p:sldId id="275" r:id="rId8"/>
    <p:sldId id="268" r:id="rId9"/>
    <p:sldId id="259" r:id="rId10"/>
    <p:sldId id="277" r:id="rId11"/>
    <p:sldId id="260" r:id="rId12"/>
    <p:sldId id="274" r:id="rId13"/>
    <p:sldId id="264" r:id="rId14"/>
    <p:sldId id="265" r:id="rId15"/>
    <p:sldId id="269" r:id="rId16"/>
    <p:sldId id="266" r:id="rId17"/>
    <p:sldId id="267" r:id="rId18"/>
    <p:sldId id="263" r:id="rId19"/>
    <p:sldId id="262" r:id="rId20"/>
    <p:sldId id="270" r:id="rId21"/>
    <p:sldId id="271" r:id="rId22"/>
    <p:sldId id="272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F24919-A858-4D12-BD42-2D013485C365}" v="82" dt="2020-09-16T07:04:47.2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51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C1D702-233D-40F6-A624-8FF2E0B61B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C0D029-BA07-4EC1-B122-F1EF7404BBB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233308-0D6E-43C1-8DC9-CE17FB89ADA5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C7D2956-1932-42BC-94DA-47EA8115B7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79984C-E466-476A-985A-9D33E8552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3EC83-4A28-4322-AA96-4B8048509A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E1E67-47FF-45C9-BDF8-C63341B32E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68611F1-D9A2-41AC-86A7-C1CAF94E82C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2610E971-234E-4F31-90A7-96614F51CA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51704DC2-2EDC-41F5-8577-513ABD043A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/>
              <a:t>Differences from I2/SG: Emphasis on all 4 skills; better link to Higher; improved skills for life and work; Scottish culture emphasis; higher order thinking skills  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2B13BEF7-8757-4E56-8316-CE22BACA3A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FE23BB-BD25-48DC-9B5E-DF6F9497E5DC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537C0F1F-BFA6-4308-87AB-86F987C11CCD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02F4EB-AD51-483D-9728-11F93ED7F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E986B-1743-4E2B-AB0A-2B29CD7EC659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7393D93-5EBD-49E3-B914-CF2B5A50C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9E1161-793B-49CF-8A7B-EA49AC103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2DCE8-C03B-49B8-95CD-8CBCE0862E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665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7743A-5621-431B-9021-95754FD4B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4D6D3-9B29-45B9-86EA-CB7C825C5807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9AD94-39F2-444E-82EA-6636E33A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35FFC-4ABE-4EA2-A01C-0E51BD53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ED407-7832-46D4-89B3-7672C615A9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423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8E84A-B1EF-4048-94BF-0CD16FB88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A2639-A530-4282-BD5E-05BA398E11C3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9969C-7D80-437A-8129-4B31494FF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BF931-E86F-49BA-8854-4F7A788C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B0442-FD14-483B-9C56-873EAD216F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59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8F2F9-5FBC-4D60-8421-73B96A7AF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F9EFC-EA45-49D2-B17B-B6781F44F873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F32D2-2DD5-439F-AE90-6A76E821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D57DF-B8DC-4336-9B1F-773EFA6F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DEDA2-BEC1-4643-B415-1E3B427D69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29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CFC9954D-C3EC-44E0-B7B1-F3446B7D5285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00C263-EA2A-41C9-A969-0E4721EB2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E9720-8A92-47EC-8D7C-698B93FCEEF7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98FB4D-6581-4853-A5FB-8F5D7C209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5385D8-E4F5-4901-8840-3F7D8736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67BD6-4C18-43EC-9605-426EC5F3F6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8479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165BE4-CDC6-4AF4-B47B-32333518E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73073-DB19-4B72-902D-37AC9DDEFBAE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A6A1D7-E0D6-4E54-8593-E67E76CFB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A609B0-A13F-42E9-8A57-E1DE6254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80897-15DC-4041-AE0F-FDEA3363B2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431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F88B7C17-9CB9-47E1-965A-3F71331F7CDF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B6332100-4696-4104-B556-6CFC76FD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F6F4-FE25-4C8F-8F31-926B67E27AE8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B8D4A2E0-351A-4E59-9F41-987EB155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409F0FDC-0165-4352-8A30-5B8AFD75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633B1-F648-43DD-A639-49FD22216A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942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53CB201-28B7-4BC0-80DB-B1D558BFE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63023-1BC1-45D8-892A-B6DFBF3B5BA3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FB65B3C-1C11-47F9-93C9-D25CFBC1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BBD0EE3-15E3-4B74-8003-50AF45D8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29BE0-1434-4FA8-A5D4-8B7D53F217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34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DF02E15-6B25-416A-9934-AA8F9B650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2F1FC-5B3C-414B-9F59-C5B06ACB25CE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97A42E9-1C35-4BBE-B138-FF699ECE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ABEE66-D0D7-4C3E-B17A-4AA212B8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499AB-EA12-4A0F-9C0A-016132FA55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173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E8B2A41-45EF-49C5-B70C-9022F2BD04F3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EC21A74-B07D-4C55-ADF7-AD6C500B2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0FC62-5D82-4F14-9811-75FF15CA216C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BCE9CD-88F8-4557-AE04-5831BED33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9108129-02BA-4DC0-80BB-76F3CCDF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BC108-BD9B-4BD3-A022-CE6DE74BB3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094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3D127F-9597-44DF-A0B7-2878CC4D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1F80D-28BC-4846-BDF6-6FE1567679E5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B8D250-A1F9-4978-92CE-31276CACC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3DB06E-5B65-4BD4-94FF-DAA69A43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BC1CB-1889-4A11-9200-5B4DC2BCBE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22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7A5B047-D640-48AD-BC37-D9EA5010D903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C7FD94-4416-4D67-AA01-FA83AEF5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5A0C8AD-2EA7-4D00-B849-1FB9041563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D5C76B-B0DB-47FB-8DA7-642722F2D767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C5066-A50B-4098-8D71-59E7F325A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227514-26A8-4807-BAC0-0EE04D0EC648}" type="datetimeFigureOut">
              <a:rPr lang="en-GB"/>
              <a:pPr>
                <a:defRPr/>
              </a:pPr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6BF2E-C6E8-4C5D-B3CF-9E376A0DC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C3AEC-BA32-4902-B59A-15D81B706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E19FA8B0-713B-45AC-B35F-441E9F606B1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9" r:id="rId2"/>
    <p:sldLayoutId id="2147483817" r:id="rId3"/>
    <p:sldLayoutId id="2147483810" r:id="rId4"/>
    <p:sldLayoutId id="2147483818" r:id="rId5"/>
    <p:sldLayoutId id="2147483811" r:id="rId6"/>
    <p:sldLayoutId id="2147483812" r:id="rId7"/>
    <p:sldLayoutId id="2147483819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killswise/english" TargetMode="External"/><Relationship Id="rId2" Type="http://schemas.openxmlformats.org/officeDocument/2006/relationships/hyperlink" Target="http://www.bbc.co.uk/education/subjects/zmcrd2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desaver.com/" TargetMode="External"/><Relationship Id="rId5" Type="http://schemas.openxmlformats.org/officeDocument/2006/relationships/hyperlink" Target="http://www.sparknotes.com/" TargetMode="External"/><Relationship Id="rId4" Type="http://schemas.openxmlformats.org/officeDocument/2006/relationships/hyperlink" Target="http://www.sqa.org.uk/sqa/45674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513B-0034-474C-B592-10EB104102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How To Pass Evening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60D02-C732-4B06-8A9F-A67286ED85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National 5 English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83"/>
    </mc:Choice>
    <mc:Fallback xmlns="">
      <p:transition spd="slow" advTm="6698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066AC-F4E0-4FB0-8936-131A356F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Sample Exam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0DB1A-C7EE-4FB4-A8CF-D7955105F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900" b="1" u="sng" dirty="0"/>
              <a:t>Sample Questions - Paper 1: Reading for Analysis and Evaluation</a:t>
            </a:r>
          </a:p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dirty="0">
                <a:solidFill>
                  <a:srgbClr val="FF0000"/>
                </a:solidFill>
              </a:rPr>
              <a:t>1 hour/ 30 marks</a:t>
            </a:r>
          </a:p>
          <a:p>
            <a:pPr marL="182880" indent="-18288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altLang="en-US" dirty="0">
              <a:solidFill>
                <a:srgbClr val="FF0000"/>
              </a:solidFill>
            </a:endParaRPr>
          </a:p>
          <a:p>
            <a:pPr marL="182880" indent="-182880" eaLnBrk="1" fontAlgn="auto" hangingPunct="1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altLang="en-US" dirty="0"/>
              <a:t>“Fame conveys the illusion of intimacy.”  </a:t>
            </a:r>
            <a:r>
              <a:rPr lang="en-GB" altLang="en-US" b="1" dirty="0"/>
              <a:t>In your own words, </a:t>
            </a:r>
            <a:r>
              <a:rPr lang="en-GB" altLang="en-US" dirty="0"/>
              <a:t>explain how examples the writer gives in the first paragraph illustrate this idea. 	          3</a:t>
            </a:r>
          </a:p>
          <a:p>
            <a:pPr marL="182880" indent="-182880" eaLnBrk="1" fontAlgn="auto" hangingPunct="1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endParaRPr lang="en-GB" altLang="en-US" dirty="0"/>
          </a:p>
          <a:p>
            <a:pPr marL="182880" indent="-182880" eaLnBrk="1" fontAlgn="auto" hangingPunct="1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altLang="en-US" dirty="0"/>
              <a:t>Explain how the writer’s word choice in lines 19-22 helps to show the negative effects of fame. 							          4</a:t>
            </a:r>
          </a:p>
          <a:p>
            <a:pPr marL="182880" indent="-182880" eaLnBrk="1" fontAlgn="auto" hangingPunct="1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endParaRPr lang="en-GB" altLang="en-US" dirty="0"/>
          </a:p>
          <a:p>
            <a:pPr marL="182880" indent="-182880" eaLnBrk="1" fontAlgn="auto" hangingPunct="1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altLang="en-US" dirty="0"/>
              <a:t>Choose </a:t>
            </a:r>
            <a:r>
              <a:rPr lang="en-GB" altLang="en-US" b="1" dirty="0"/>
              <a:t>one</a:t>
            </a:r>
            <a:r>
              <a:rPr lang="en-GB" altLang="en-US" dirty="0"/>
              <a:t> of the rhetorical questions in paragraph 11 and discuss its effects. 								          2</a:t>
            </a:r>
          </a:p>
          <a:p>
            <a:pPr marL="182880" indent="-182880" eaLnBrk="1" fontAlgn="auto" hangingPunct="1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endParaRPr lang="en-GB" altLang="en-US" dirty="0"/>
          </a:p>
          <a:p>
            <a:pPr marL="182880" indent="-182880" eaLnBrk="1" fontAlgn="auto" hangingPunct="1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altLang="en-US" dirty="0"/>
              <a:t>Referring to the whole article, </a:t>
            </a:r>
            <a:r>
              <a:rPr lang="en-GB" altLang="en-US" b="1" dirty="0"/>
              <a:t>in your own words</a:t>
            </a:r>
            <a:r>
              <a:rPr lang="en-GB" altLang="en-US" dirty="0"/>
              <a:t> list the key points the writer makes about the nature of fame.					          4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57"/>
    </mc:Choice>
    <mc:Fallback xmlns="">
      <p:transition spd="slow" advTm="3395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6C2E-488B-40B0-88FA-EB08B9C7B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Sample Exam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47964-B1C7-44B8-9480-D0BB79F07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200" b="1" u="sng" dirty="0">
                <a:solidFill>
                  <a:srgbClr val="002060"/>
                </a:solidFill>
              </a:rPr>
              <a:t>Paper 2 Section 1: Critical Reading</a:t>
            </a:r>
          </a:p>
          <a:p>
            <a:pPr marL="0" indent="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200" dirty="0">
                <a:solidFill>
                  <a:srgbClr val="FF0000"/>
                </a:solidFill>
              </a:rPr>
              <a:t>45 </a:t>
            </a:r>
            <a:r>
              <a:rPr lang="en-GB" altLang="en-US" sz="2200" dirty="0" err="1">
                <a:solidFill>
                  <a:srgbClr val="FF0000"/>
                </a:solidFill>
              </a:rPr>
              <a:t>mins</a:t>
            </a:r>
            <a:r>
              <a:rPr lang="en-GB" altLang="en-US" sz="2200" dirty="0">
                <a:solidFill>
                  <a:srgbClr val="FF0000"/>
                </a:solidFill>
              </a:rPr>
              <a:t> to answer on one question (it must </a:t>
            </a:r>
            <a:r>
              <a:rPr lang="en-GB" altLang="en-US" sz="2200" b="1" u="sng" dirty="0">
                <a:solidFill>
                  <a:srgbClr val="FF0000"/>
                </a:solidFill>
              </a:rPr>
              <a:t>not</a:t>
            </a:r>
            <a:r>
              <a:rPr lang="en-GB" altLang="en-US" sz="2200" dirty="0">
                <a:solidFill>
                  <a:srgbClr val="FF0000"/>
                </a:solidFill>
              </a:rPr>
              <a:t> be same genre as Scottish text)  (20 marks)</a:t>
            </a:r>
          </a:p>
          <a:p>
            <a:pPr marL="182880" indent="-182880"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altLang="en-US" sz="2200" dirty="0">
              <a:solidFill>
                <a:srgbClr val="FF0000"/>
              </a:solidFill>
            </a:endParaRPr>
          </a:p>
          <a:p>
            <a:pPr marL="0" indent="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200" b="1" u="sng" dirty="0">
                <a:solidFill>
                  <a:srgbClr val="002060"/>
                </a:solidFill>
              </a:rPr>
              <a:t>PART A – DRAMA</a:t>
            </a:r>
          </a:p>
          <a:p>
            <a:pPr marL="182880" indent="-182880"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altLang="en-US" sz="2200" dirty="0"/>
              <a:t>Choose a play which you feel has a turning-point. Describe briefly what happens at this turning point and then, by referring to appropriate techniques, go on to explain how it makes an impact on the play as a whole</a:t>
            </a:r>
            <a:r>
              <a:rPr lang="en-GB" altLang="en-US" sz="2200" dirty="0" smtClean="0"/>
              <a:t>.</a:t>
            </a:r>
          </a:p>
          <a:p>
            <a:pPr marL="182880" indent="-182880"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altLang="en-US" sz="2200" dirty="0"/>
          </a:p>
          <a:p>
            <a:pPr marL="0" indent="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200" b="1" u="sng" dirty="0">
                <a:solidFill>
                  <a:srgbClr val="002060"/>
                </a:solidFill>
              </a:rPr>
              <a:t>PART C - POETRY</a:t>
            </a:r>
          </a:p>
          <a:p>
            <a:pPr marL="182880" indent="-182880"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altLang="en-US" sz="2200" dirty="0"/>
              <a:t>Choose a poem which describes a person’s experience. By referring to appropriate techniques, explain how the description of the experience makes the poem more interesting.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744"/>
    </mc:Choice>
    <mc:Fallback xmlns="">
      <p:transition spd="slow" advTm="6674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B3A2-5D97-4AB6-AB56-FD2ADA0E2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Sample Exam Questions 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823B6C50-BD43-48F4-8E91-8DC6BD73F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u="sng" dirty="0">
                <a:solidFill>
                  <a:srgbClr val="002060"/>
                </a:solidFill>
              </a:rPr>
              <a:t>Paper 2: Critical Reading of Scottish text (Section 2)</a:t>
            </a:r>
          </a:p>
          <a:p>
            <a:pPr eaLnBrk="1" hangingPunct="1">
              <a:defRPr/>
            </a:pPr>
            <a:endParaRPr lang="en-GB" altLang="en-US" u="sng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dirty="0"/>
              <a:t>1. Summarise what happens in this extract from the novel. Make at least four key points  	(4)</a:t>
            </a:r>
          </a:p>
          <a:p>
            <a:pPr eaLnBrk="1" hangingPunct="1">
              <a:defRPr/>
            </a:pPr>
            <a:endParaRPr lang="en-GB" altLang="en-US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dirty="0"/>
              <a:t>2.How does the writer create a tense mood in lines 1-7? (2)</a:t>
            </a:r>
          </a:p>
          <a:p>
            <a:pPr eaLnBrk="1" hangingPunct="1">
              <a:defRPr/>
            </a:pPr>
            <a:endParaRPr lang="en-GB" altLang="en-US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dirty="0"/>
              <a:t>3. This scene is a key turning point in the novel. Explain its importance to your understanding of a character or an important theme in the novel as a whole (8)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571"/>
    </mc:Choice>
    <mc:Fallback xmlns="">
      <p:transition spd="slow" advTm="6557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BDE0D-1D48-4256-B9DE-FE8CE9A9C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Portfolio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AED2C4C-3941-4A90-8148-904B5163C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245" indent="-182245" eaLnBrk="1" hangingPunct="1">
              <a:spcBef>
                <a:spcPct val="50000"/>
              </a:spcBef>
            </a:pPr>
            <a:r>
              <a:rPr lang="en-GB" altLang="en-US" dirty="0" smtClean="0"/>
              <a:t>One writing </a:t>
            </a:r>
            <a:r>
              <a:rPr lang="en-GB" altLang="en-US" dirty="0"/>
              <a:t>pieces to be submitted before final exam: our departmental deadline is </a:t>
            </a:r>
            <a:r>
              <a:rPr lang="en-GB" altLang="en-US" dirty="0" smtClean="0"/>
              <a:t>the </a:t>
            </a:r>
            <a:r>
              <a:rPr lang="en-GB" altLang="en-US" dirty="0"/>
              <a:t>end of February, although class deadlines </a:t>
            </a:r>
            <a:r>
              <a:rPr lang="en-GB" altLang="en-US" dirty="0" smtClean="0"/>
              <a:t>may </a:t>
            </a:r>
            <a:r>
              <a:rPr lang="en-GB" altLang="en-US" dirty="0"/>
              <a:t>be earlier.</a:t>
            </a:r>
            <a:endParaRPr lang="en-GB" altLang="en-US" dirty="0">
              <a:cs typeface="Arial"/>
            </a:endParaRPr>
          </a:p>
          <a:p>
            <a:pPr marL="182245" indent="-182245" eaLnBrk="1" hangingPunct="1">
              <a:spcBef>
                <a:spcPct val="50000"/>
              </a:spcBef>
              <a:buFontTx/>
              <a:buChar char="•"/>
            </a:pPr>
            <a:r>
              <a:rPr lang="en-GB" altLang="en-US" dirty="0"/>
              <a:t>1 </a:t>
            </a:r>
            <a:r>
              <a:rPr lang="en-GB" altLang="en-US" dirty="0" smtClean="0"/>
              <a:t>x broadly creative/discursive essay selected in discussion with class teacher</a:t>
            </a:r>
            <a:endParaRPr lang="en-GB" altLang="en-US" dirty="0">
              <a:cs typeface="Arial"/>
            </a:endParaRPr>
          </a:p>
          <a:p>
            <a:pPr marL="182245" indent="-182245" eaLnBrk="1" hangingPunct="1">
              <a:spcBef>
                <a:spcPct val="50000"/>
              </a:spcBef>
            </a:pPr>
            <a:endParaRPr lang="en-GB" altLang="en-US" dirty="0">
              <a:cs typeface="Arial"/>
            </a:endParaRPr>
          </a:p>
          <a:p>
            <a:pPr marL="182245" indent="-182245" eaLnBrk="1" hangingPunct="1">
              <a:spcBef>
                <a:spcPct val="50000"/>
              </a:spcBef>
            </a:pPr>
            <a:r>
              <a:rPr lang="en-GB" altLang="en-US" dirty="0"/>
              <a:t>Maximum of 1000 words </a:t>
            </a:r>
            <a:endParaRPr lang="en-GB" altLang="en-US" dirty="0" smtClean="0"/>
          </a:p>
          <a:p>
            <a:pPr marL="182245" indent="-182245" eaLnBrk="1" hangingPunct="1">
              <a:spcBef>
                <a:spcPct val="50000"/>
              </a:spcBef>
            </a:pPr>
            <a:r>
              <a:rPr lang="en-GB" altLang="en-US" dirty="0" smtClean="0"/>
              <a:t>Marked out of 30 (30</a:t>
            </a:r>
            <a:r>
              <a:rPr lang="en-GB" altLang="en-US" dirty="0"/>
              <a:t>% of final grade)</a:t>
            </a:r>
            <a:endParaRPr lang="en-GB" altLang="en-US" dirty="0">
              <a:cs typeface="Arial"/>
            </a:endParaRPr>
          </a:p>
          <a:p>
            <a:pPr marL="182245" indent="-182245" eaLnBrk="1" hangingPunct="1"/>
            <a:endParaRPr lang="en-GB" altLang="en-US" dirty="0"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021"/>
    </mc:Choice>
    <mc:Fallback xmlns="">
      <p:transition spd="slow" advTm="6802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B924-29CD-485A-9A60-27CE134B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Homework Policy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EFF2E719-B8AD-46A1-A15D-922CF4BE7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dirty="0"/>
              <a:t>A range of homework activities will be set by class teachers and issued via Teams.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dirty="0"/>
              <a:t>The expectation is that students spend a minimum of 2 hours on home study per week. </a:t>
            </a:r>
            <a:r>
              <a:rPr lang="en-GB" altLang="en-US" b="1" dirty="0">
                <a:solidFill>
                  <a:srgbClr val="FF0000"/>
                </a:solidFill>
              </a:rPr>
              <a:t>There is a greater expectation of independence at this level.</a:t>
            </a:r>
            <a:endParaRPr lang="en-GB" altLang="en-US" b="1" dirty="0">
              <a:solidFill>
                <a:srgbClr val="FF0000"/>
              </a:solidFill>
              <a:cs typeface="Arial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dirty="0"/>
              <a:t>This might include any of the following activities:</a:t>
            </a:r>
            <a:endParaRPr lang="en-GB" altLang="en-US" dirty="0">
              <a:cs typeface="Arial"/>
            </a:endParaRPr>
          </a:p>
          <a:p>
            <a:pPr marL="273050" lvl="1" indent="0" eaLnBrk="1" hangingPunct="1">
              <a:buFont typeface="Arial" panose="020B0604020202020204" pitchFamily="34" charset="0"/>
              <a:buNone/>
            </a:pPr>
            <a:r>
              <a:rPr lang="en-GB" altLang="en-US" i="1" dirty="0"/>
              <a:t>- Any additional class work on set texts.</a:t>
            </a:r>
            <a:endParaRPr lang="en-GB" altLang="en-US" i="1" dirty="0">
              <a:cs typeface="Arial"/>
            </a:endParaRPr>
          </a:p>
          <a:p>
            <a:pPr marL="273050" lvl="1" indent="0" eaLnBrk="1" hangingPunct="1">
              <a:buFont typeface="Arial" panose="020B0604020202020204" pitchFamily="34" charset="0"/>
              <a:buNone/>
            </a:pPr>
            <a:r>
              <a:rPr lang="en-GB" altLang="en-US" i="1" dirty="0"/>
              <a:t>- Revision for assessments.</a:t>
            </a:r>
            <a:endParaRPr lang="en-GB" altLang="en-US" i="1" dirty="0">
              <a:cs typeface="Arial"/>
            </a:endParaRPr>
          </a:p>
          <a:p>
            <a:pPr marL="273050" lvl="1" indent="0" eaLnBrk="1" hangingPunct="1">
              <a:buFont typeface="Arial" panose="020B0604020202020204" pitchFamily="34" charset="0"/>
              <a:buNone/>
            </a:pPr>
            <a:r>
              <a:rPr lang="en-GB" altLang="en-US" i="1" dirty="0"/>
              <a:t>- Rereading class texts.</a:t>
            </a:r>
            <a:endParaRPr lang="en-GB" altLang="en-US" i="1" dirty="0">
              <a:cs typeface="Arial"/>
            </a:endParaRPr>
          </a:p>
          <a:p>
            <a:pPr marL="273050" lvl="1" indent="0" eaLnBrk="1" hangingPunct="1">
              <a:buFont typeface="Arial" panose="020B0604020202020204" pitchFamily="34" charset="0"/>
              <a:buNone/>
            </a:pPr>
            <a:r>
              <a:rPr lang="en-GB" altLang="en-US" i="1" dirty="0"/>
              <a:t>- Practise critical essays</a:t>
            </a:r>
            <a:endParaRPr lang="en-GB" altLang="en-US" i="1" dirty="0">
              <a:cs typeface="Arial"/>
            </a:endParaRPr>
          </a:p>
          <a:p>
            <a:pPr marL="273050" lvl="1" indent="0" eaLnBrk="1" hangingPunct="1">
              <a:buNone/>
            </a:pPr>
            <a:r>
              <a:rPr lang="en-GB" altLang="en-US" i="1" dirty="0"/>
              <a:t>- Reading practise papers. </a:t>
            </a:r>
            <a:endParaRPr lang="en-GB" altLang="en-US" i="1" dirty="0"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581"/>
    </mc:Choice>
    <mc:Fallback xmlns="">
      <p:transition spd="slow" advTm="9658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7D4B-1504-41F4-ACA8-F3DE177FF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Parental involvement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4BFCC-99D1-4B3C-B7BB-53DE4B424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Please </a:t>
            </a:r>
            <a:r>
              <a:rPr lang="en-GB" b="1" dirty="0"/>
              <a:t>maintain contact </a:t>
            </a:r>
            <a:r>
              <a:rPr lang="en-GB" dirty="0"/>
              <a:t>with us if you are concerned or have queries. The email address and school number are available via the school website.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Engage with the </a:t>
            </a:r>
            <a:r>
              <a:rPr lang="en-GB" b="1" dirty="0"/>
              <a:t>texts</a:t>
            </a:r>
            <a:r>
              <a:rPr lang="en-GB" dirty="0"/>
              <a:t> your child is studying.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b="1" dirty="0"/>
              <a:t>Encourage discussion </a:t>
            </a:r>
            <a:r>
              <a:rPr lang="en-GB" dirty="0"/>
              <a:t>and </a:t>
            </a:r>
            <a:r>
              <a:rPr lang="en-GB" b="1" dirty="0"/>
              <a:t>debate</a:t>
            </a:r>
            <a:r>
              <a:rPr lang="en-GB" dirty="0"/>
              <a:t> around current affairs, newspaper articles.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Ensure </a:t>
            </a:r>
            <a:r>
              <a:rPr lang="en-GB" b="1" dirty="0"/>
              <a:t>monitoring</a:t>
            </a:r>
            <a:r>
              <a:rPr lang="en-GB" dirty="0"/>
              <a:t> of homework.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Awareness of </a:t>
            </a:r>
            <a:r>
              <a:rPr lang="en-GB" b="1" dirty="0"/>
              <a:t>online resources</a:t>
            </a:r>
            <a:r>
              <a:rPr lang="en-GB" dirty="0"/>
              <a:t>.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600"/>
    </mc:Choice>
    <mc:Fallback xmlns="">
      <p:transition spd="slow" advTm="1146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F7115-2A92-486F-A115-8304043C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Strategies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786B7-764E-483A-A08A-86284FAD7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/>
              <a:t>READING FOR UNDERSTANDING, ANALYSIS AND EVALUATION</a:t>
            </a:r>
            <a:endParaRPr lang="en-GB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b="1" i="1" u="sng" dirty="0">
                <a:solidFill>
                  <a:srgbClr val="FF0000"/>
                </a:solidFill>
              </a:rPr>
              <a:t>There is no better substitute than reading; read classic novels and the quality broadsheet press. 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Complete close reading activities regularly to familiarise with the quality press. Access quality broadsheets online, from teacher or use an ‘Essential Article’ from the school library.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Revise the different types of questions in close reading papers, punctuation, types of sentences etc. Identify the questions you struggle with most and practise!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The close reading formulae should be learned and practiced.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Complete and mark close reading past papers with notes, then without.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028"/>
    </mc:Choice>
    <mc:Fallback xmlns="">
      <p:transition spd="slow" advTm="17802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8366F-E3EE-4D1E-92CF-B8AE7B38E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Strategies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C5DFB-5C9C-4A24-B49F-EF2313CE0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/>
              <a:t>CRITICAL ESSAY/SCOTTISH SET TEXT</a:t>
            </a:r>
            <a:endParaRPr lang="en-GB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Reread the </a:t>
            </a:r>
            <a:r>
              <a:rPr lang="en-GB" dirty="0" smtClean="0"/>
              <a:t>text throughout the year and </a:t>
            </a:r>
            <a:r>
              <a:rPr lang="en-GB" dirty="0"/>
              <a:t>before assessments and exams.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Revise the notes taken in class; organise them clearly into sections/techniques; create mind maps or bullet pointed notes. Work out what suits you!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Identify key quotations and learn them.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Practice planning and writing essay responses and bullet pointed mini essays to the questions from past papers.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257"/>
    </mc:Choice>
    <mc:Fallback xmlns="">
      <p:transition spd="slow" advTm="82257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BEE0-045D-41BC-AA29-C0167EA3E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Strategies for success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206A9B36-C90D-4B87-BBFF-3D0540BB6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b="1" dirty="0"/>
              <a:t>PORTFOLIO</a:t>
            </a:r>
            <a:endParaRPr lang="en-GB" altLang="en-US" dirty="0"/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Good writers are good readers: as Stephen King said ‘If you don’t have the time to read; you don’t have the time (or the tools) to write’. Simple!</a:t>
            </a:r>
          </a:p>
          <a:p>
            <a:pPr eaLnBrk="1" hangingPunct="1">
              <a:defRPr/>
            </a:pPr>
            <a:r>
              <a:rPr lang="en-GB" altLang="en-US" dirty="0"/>
              <a:t>Follow teacher feedback carefully. Listen to verbal advice and read written feedback.</a:t>
            </a:r>
          </a:p>
          <a:p>
            <a:pPr eaLnBrk="1" hangingPunct="1">
              <a:defRPr/>
            </a:pPr>
            <a:r>
              <a:rPr lang="en-GB" altLang="en-US" dirty="0"/>
              <a:t>Use the SQA exemplars to provide you with ideas of standards and topics.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412"/>
    </mc:Choice>
    <mc:Fallback xmlns="">
      <p:transition spd="slow" advTm="85412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7A9B5-3B65-4344-AA81-CCF97EE6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Strategies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48E69-393D-431B-968D-60480E3C0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/>
              <a:t>GENERAL ADVICE</a:t>
            </a: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Use the following websites to support your studies: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b="1" u="sng" dirty="0">
                <a:hlinkClick r:id="rId2"/>
              </a:rPr>
              <a:t>http://www.bbc.co.uk/education/subjects/zmcrd2p</a:t>
            </a:r>
            <a:r>
              <a:rPr lang="en-GB" b="1" u="sng" dirty="0"/>
              <a:t> </a:t>
            </a: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b="1" u="sng" dirty="0"/>
              <a:t> </a:t>
            </a:r>
            <a:r>
              <a:rPr lang="en-GB" b="1" u="sng" dirty="0">
                <a:hlinkClick r:id="rId3"/>
              </a:rPr>
              <a:t>http://www.bbc.co.uk/skillswise/english</a:t>
            </a:r>
            <a:r>
              <a:rPr lang="en-GB" b="1" u="sng" dirty="0"/>
              <a:t> </a:t>
            </a: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b="1" u="sng" dirty="0">
                <a:hlinkClick r:id="rId4"/>
              </a:rPr>
              <a:t>http://www.sqa.org.uk/sqa/45674.html</a:t>
            </a: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b="1" u="sng" dirty="0">
                <a:hlinkClick r:id="rId5"/>
              </a:rPr>
              <a:t>http://www.sparknotes.com/</a:t>
            </a: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b="1" u="sng" dirty="0">
                <a:hlinkClick r:id="rId6"/>
              </a:rPr>
              <a:t>http://www.gradesaver.com/</a:t>
            </a: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b="1" u="sng" dirty="0"/>
              <a:t>http://www.shmoop.com/</a:t>
            </a: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Attend Supported Study and/ or approach teacher.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dirty="0"/>
              <a:t>Be organised and plan effectively. Live by the motto: ‘Fail to prepare? Prepare to fail</a:t>
            </a:r>
            <a:r>
              <a:rPr lang="en-GB" dirty="0" smtClean="0"/>
              <a:t>…’</a:t>
            </a:r>
            <a:endParaRPr lang="en-GB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i="1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19"/>
    </mc:Choice>
    <mc:Fallback xmlns="">
      <p:transition spd="slow" advTm="9021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67CBA-8AD2-42D1-8B0F-B66F7371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Key Skills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8549A7A-1F4B-434A-8766-4A6C0E2D5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8636"/>
            <a:ext cx="8229600" cy="4876800"/>
          </a:xfrm>
        </p:spPr>
        <p:txBody>
          <a:bodyPr/>
          <a:lstStyle/>
          <a:p>
            <a:pPr eaLnBrk="1" hangingPunct="1"/>
            <a:r>
              <a:rPr lang="en-GB" altLang="en-US" sz="2800"/>
              <a:t>Understand, analyse and evaluate detailed texts.</a:t>
            </a:r>
          </a:p>
          <a:p>
            <a:pPr eaLnBrk="1" hangingPunct="1"/>
            <a:r>
              <a:rPr lang="en-GB" altLang="en-US" sz="2800"/>
              <a:t>Create and produce detailed texts both in written and oral forms.</a:t>
            </a:r>
          </a:p>
          <a:p>
            <a:pPr eaLnBrk="1" hangingPunct="1"/>
            <a:r>
              <a:rPr lang="en-GB" altLang="en-US" sz="2800"/>
              <a:t>Knowledge and understanding of language.</a:t>
            </a:r>
          </a:p>
          <a:p>
            <a:pPr eaLnBrk="1" hangingPunct="1"/>
            <a:r>
              <a:rPr lang="en-GB" altLang="en-US" sz="2800"/>
              <a:t>Higher order thinking skills: applying, analysing and evaluating.</a:t>
            </a:r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888"/>
    </mc:Choice>
    <mc:Fallback xmlns="">
      <p:transition spd="slow" advTm="7888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48E69-393D-431B-968D-60480E3C0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6016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Various sessions are being delivered by the department: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Miss Wilson (1/8) Monday 15:15-16:15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Miss Hamilton (1/7) Tuesday 15:15-16:00</a:t>
            </a:r>
            <a:endParaRPr lang="en-GB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Mrs Brown (1/10) Thursday 15:15-16:15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Ms Grieve (1/6) </a:t>
            </a:r>
            <a:r>
              <a:rPr lang="en-GB" dirty="0"/>
              <a:t>Thursday 15:15-16:15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/>
              <a:t>Pupils</a:t>
            </a:r>
            <a:r>
              <a:rPr lang="en-GB" dirty="0"/>
              <a:t> should see rota and/or teacher for additional details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i="1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33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19"/>
    </mc:Choice>
    <mc:Fallback xmlns="">
      <p:transition spd="slow" advTm="9021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F6705-B293-4ECB-A0E4-433BAE001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22275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Course Content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1A125116-9BB1-4BDF-96CE-9BCCA2A3C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66" y="1268760"/>
            <a:ext cx="8229600" cy="4924425"/>
          </a:xfrm>
        </p:spPr>
        <p:txBody>
          <a:bodyPr/>
          <a:lstStyle/>
          <a:p>
            <a:pPr eaLnBrk="1" hangingPunct="1"/>
            <a:r>
              <a:rPr lang="en-GB" altLang="en-US" dirty="0"/>
              <a:t>In depth </a:t>
            </a:r>
            <a:r>
              <a:rPr lang="en-GB" altLang="en-US" b="1" dirty="0"/>
              <a:t>study</a:t>
            </a:r>
            <a:r>
              <a:rPr lang="en-GB" altLang="en-US" dirty="0"/>
              <a:t> of </a:t>
            </a:r>
            <a:r>
              <a:rPr lang="en-GB" altLang="en-US" b="1" dirty="0"/>
              <a:t>one Scottish </a:t>
            </a:r>
            <a:r>
              <a:rPr lang="en-GB" altLang="en-US" b="1" dirty="0" smtClean="0"/>
              <a:t>text</a:t>
            </a:r>
          </a:p>
          <a:p>
            <a:pPr eaLnBrk="1" hangingPunct="1"/>
            <a:endParaRPr lang="en-GB" altLang="en-US" b="1" dirty="0"/>
          </a:p>
          <a:p>
            <a:pPr eaLnBrk="1" hangingPunct="1"/>
            <a:r>
              <a:rPr lang="en-GB" altLang="en-US" dirty="0" smtClean="0"/>
              <a:t>Further </a:t>
            </a:r>
            <a:r>
              <a:rPr lang="en-GB" altLang="en-US" b="1" dirty="0"/>
              <a:t>study</a:t>
            </a:r>
            <a:r>
              <a:rPr lang="en-GB" altLang="en-US" dirty="0"/>
              <a:t> of a </a:t>
            </a:r>
            <a:r>
              <a:rPr lang="en-GB" altLang="en-US" dirty="0" smtClean="0"/>
              <a:t>two texts </a:t>
            </a:r>
            <a:r>
              <a:rPr lang="en-GB" altLang="en-US" dirty="0"/>
              <a:t>from </a:t>
            </a:r>
            <a:r>
              <a:rPr lang="en-GB" altLang="en-US" b="1" dirty="0"/>
              <a:t>different </a:t>
            </a:r>
            <a:r>
              <a:rPr lang="en-GB" altLang="en-US" b="1" dirty="0" smtClean="0"/>
              <a:t>genres</a:t>
            </a:r>
          </a:p>
          <a:p>
            <a:pPr eaLnBrk="1" hangingPunct="1"/>
            <a:endParaRPr lang="en-GB" altLang="en-US" b="1" dirty="0"/>
          </a:p>
          <a:p>
            <a:pPr eaLnBrk="1" hangingPunct="1"/>
            <a:r>
              <a:rPr lang="en-GB" altLang="en-US" b="1" dirty="0" smtClean="0"/>
              <a:t> Reading</a:t>
            </a:r>
            <a:r>
              <a:rPr lang="en-GB" altLang="en-US" dirty="0" smtClean="0"/>
              <a:t> </a:t>
            </a:r>
            <a:r>
              <a:rPr lang="en-GB" altLang="en-US" dirty="0"/>
              <a:t>for </a:t>
            </a:r>
            <a:r>
              <a:rPr lang="en-GB" altLang="en-US" b="1" dirty="0"/>
              <a:t>Understanding, Analysis</a:t>
            </a:r>
            <a:r>
              <a:rPr lang="en-GB" altLang="en-US" dirty="0"/>
              <a:t> and </a:t>
            </a:r>
            <a:r>
              <a:rPr lang="en-GB" altLang="en-US" b="1" dirty="0"/>
              <a:t>Evaluation</a:t>
            </a:r>
            <a:r>
              <a:rPr lang="en-GB" altLang="en-US" dirty="0"/>
              <a:t> of </a:t>
            </a:r>
            <a:r>
              <a:rPr lang="en-GB" altLang="en-US" b="1" dirty="0"/>
              <a:t>non fiction texts </a:t>
            </a:r>
            <a:r>
              <a:rPr lang="en-GB" altLang="en-US" dirty="0"/>
              <a:t>(broadsheet newspaper)  </a:t>
            </a:r>
            <a:endParaRPr lang="en-GB" altLang="en-US" dirty="0" smtClean="0"/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b="1" dirty="0"/>
              <a:t>Critical Essay </a:t>
            </a:r>
            <a:r>
              <a:rPr lang="en-GB" altLang="en-US" dirty="0" smtClean="0"/>
              <a:t>Writing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b="1" dirty="0"/>
              <a:t>Individual Presentations </a:t>
            </a:r>
            <a:r>
              <a:rPr lang="en-GB" altLang="en-US" dirty="0"/>
              <a:t>and </a:t>
            </a:r>
            <a:r>
              <a:rPr lang="en-GB" altLang="en-US" b="1" dirty="0"/>
              <a:t>Group </a:t>
            </a:r>
            <a:r>
              <a:rPr lang="en-GB" altLang="en-US" b="1" dirty="0" smtClean="0"/>
              <a:t>Discussion</a:t>
            </a:r>
          </a:p>
          <a:p>
            <a:pPr eaLnBrk="1" hangingPunct="1"/>
            <a:endParaRPr lang="en-GB" altLang="en-US" b="1" dirty="0"/>
          </a:p>
          <a:p>
            <a:pPr eaLnBrk="1" hangingPunct="1"/>
            <a:r>
              <a:rPr lang="en-GB" altLang="en-US" b="1" dirty="0"/>
              <a:t>Portfolio of </a:t>
            </a:r>
            <a:r>
              <a:rPr lang="en-GB" altLang="en-US" b="1" dirty="0" smtClean="0"/>
              <a:t>Writing</a:t>
            </a:r>
            <a:endParaRPr lang="en-GB" altLang="en-US" sz="2800" dirty="0"/>
          </a:p>
          <a:p>
            <a:pPr eaLnBrk="1" hangingPunct="1"/>
            <a:endParaRPr lang="en-GB" altLang="en-US" sz="2800" dirty="0"/>
          </a:p>
          <a:p>
            <a:pPr eaLnBrk="1" hangingPunct="1"/>
            <a:endParaRPr lang="en-GB" alt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332"/>
    </mc:Choice>
    <mc:Fallback xmlns="">
      <p:transition spd="slow" advTm="15233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DEFAA-F749-4509-836E-D570B8E6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Equipment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AE8635A-F619-4FB9-A2BC-B465B70AF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9244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altLang="en-US" dirty="0"/>
              <a:t>Students are expected to bring all of the equipment they require to each lesson.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altLang="en-US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altLang="en-US" dirty="0"/>
              <a:t>This includes: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GB" altLang="en-US" sz="2400" dirty="0"/>
              <a:t>class texts (own copies/school deposit copies) 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GB" altLang="en-US" sz="2400" dirty="0"/>
              <a:t>folders/ring binders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GB" altLang="en-US" sz="2400" dirty="0"/>
              <a:t>paper/notepads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GB" altLang="en-US" sz="2400" dirty="0"/>
              <a:t>pens/pencils/highlighters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GB" altLang="en-US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altLang="en-US" dirty="0"/>
              <a:t>Students should approach the class teacher to discuss if there are any issues with obtaining the required equipment.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GB" altLang="en-US" sz="2800" dirty="0"/>
          </a:p>
          <a:p>
            <a:pPr eaLnBrk="1" hangingPunct="1">
              <a:buFont typeface="Arial" charset="0"/>
              <a:buChar char="•"/>
              <a:defRPr/>
            </a:pPr>
            <a:endParaRPr lang="en-GB" altLang="en-US" sz="2800" dirty="0"/>
          </a:p>
          <a:p>
            <a:pPr eaLnBrk="1" hangingPunct="1">
              <a:buFont typeface="Arial" charset="0"/>
              <a:buChar char="•"/>
              <a:defRPr/>
            </a:pPr>
            <a:endParaRPr lang="en-GB" alt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708"/>
    </mc:Choice>
    <mc:Fallback xmlns="">
      <p:transition spd="slow" advTm="11970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4CD6A-0347-4558-9E31-456AE959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Course Timeline</a:t>
            </a:r>
          </a:p>
        </p:txBody>
      </p:sp>
      <p:sp>
        <p:nvSpPr>
          <p:cNvPr id="10243" name="Content Placeholder 3">
            <a:extLst>
              <a:ext uri="{FF2B5EF4-FFF2-40B4-BE49-F238E27FC236}">
                <a16:creationId xmlns:a16="http://schemas.microsoft.com/office/drawing/2014/main" id="{CBD63939-51BD-4426-BB6E-DAFA7AC5C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225"/>
            <a:ext cx="4038600" cy="47180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1800" b="1" u="sng" dirty="0">
                <a:solidFill>
                  <a:srgbClr val="002060"/>
                </a:solidFill>
              </a:rPr>
              <a:t>June</a:t>
            </a:r>
          </a:p>
          <a:p>
            <a:pPr eaLnBrk="1" hangingPunct="1">
              <a:defRPr/>
            </a:pPr>
            <a:r>
              <a:rPr lang="en-GB" altLang="en-US" sz="1800" dirty="0"/>
              <a:t>Portfolio – Discursive/creative</a:t>
            </a:r>
          </a:p>
          <a:p>
            <a:pPr eaLnBrk="1" hangingPunct="1">
              <a:defRPr/>
            </a:pPr>
            <a:r>
              <a:rPr lang="en-GB" altLang="en-US" sz="1800" dirty="0" smtClean="0"/>
              <a:t>Continuous </a:t>
            </a:r>
            <a:r>
              <a:rPr lang="en-GB" altLang="en-US" sz="1800" dirty="0"/>
              <a:t>reading, writing and listening skills</a:t>
            </a:r>
          </a:p>
          <a:p>
            <a:pPr eaLnBrk="1" hangingPunct="1">
              <a:defRPr/>
            </a:pPr>
            <a:endParaRPr lang="en-GB" altLang="en-US" sz="1800" u="sng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1800" b="1" u="sng" dirty="0">
                <a:solidFill>
                  <a:srgbClr val="002060"/>
                </a:solidFill>
              </a:rPr>
              <a:t>Term 1</a:t>
            </a:r>
          </a:p>
          <a:p>
            <a:pPr eaLnBrk="1" hangingPunct="1">
              <a:defRPr/>
            </a:pPr>
            <a:r>
              <a:rPr lang="en-GB" altLang="en-US" sz="1800" dirty="0"/>
              <a:t>Text Study </a:t>
            </a:r>
          </a:p>
          <a:p>
            <a:pPr eaLnBrk="1" hangingPunct="1">
              <a:defRPr/>
            </a:pPr>
            <a:r>
              <a:rPr lang="en-GB" altLang="en-US" sz="1800" dirty="0"/>
              <a:t>Portfolio – Discursive/creative</a:t>
            </a:r>
          </a:p>
          <a:p>
            <a:pPr eaLnBrk="1" hangingPunct="1">
              <a:defRPr/>
            </a:pPr>
            <a:r>
              <a:rPr lang="en-GB" altLang="en-US" sz="1800" dirty="0" smtClean="0"/>
              <a:t>Continuous </a:t>
            </a:r>
            <a:r>
              <a:rPr lang="en-GB" altLang="en-US" sz="1800" dirty="0"/>
              <a:t>reading, </a:t>
            </a:r>
            <a:r>
              <a:rPr lang="en-GB" altLang="en-US" sz="1800" dirty="0" smtClean="0"/>
              <a:t>writing, talk and </a:t>
            </a:r>
            <a:r>
              <a:rPr lang="en-GB" altLang="en-US" sz="1800" dirty="0"/>
              <a:t>listening </a:t>
            </a:r>
            <a:r>
              <a:rPr lang="en-GB" altLang="en-US" sz="1800" dirty="0" smtClean="0"/>
              <a:t>skills</a:t>
            </a:r>
          </a:p>
          <a:p>
            <a:pPr eaLnBrk="1" hangingPunct="1">
              <a:defRPr/>
            </a:pPr>
            <a:r>
              <a:rPr lang="en-GB" altLang="en-US" sz="1800" dirty="0" smtClean="0"/>
              <a:t>October Assessment week</a:t>
            </a:r>
            <a:endParaRPr lang="en-GB" altLang="en-US" sz="1800" dirty="0"/>
          </a:p>
          <a:p>
            <a:pPr eaLnBrk="1" hangingPunct="1">
              <a:defRPr/>
            </a:pPr>
            <a:endParaRPr lang="en-GB" altLang="en-US" sz="1800" dirty="0"/>
          </a:p>
          <a:p>
            <a:pPr eaLnBrk="1" hangingPunct="1">
              <a:defRPr/>
            </a:pPr>
            <a:endParaRPr lang="en-GB" altLang="en-US" sz="1800" dirty="0"/>
          </a:p>
        </p:txBody>
      </p:sp>
      <p:sp>
        <p:nvSpPr>
          <p:cNvPr id="10244" name="Content Placeholder 4">
            <a:extLst>
              <a:ext uri="{FF2B5EF4-FFF2-40B4-BE49-F238E27FC236}">
                <a16:creationId xmlns:a16="http://schemas.microsoft.com/office/drawing/2014/main" id="{C29CDBE3-A4C4-42F5-B83C-DEB995668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4308" y="3284984"/>
            <a:ext cx="4038600" cy="47180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1800" b="1" u="sng" dirty="0">
                <a:solidFill>
                  <a:srgbClr val="002060"/>
                </a:solidFill>
              </a:rPr>
              <a:t>Term 3</a:t>
            </a:r>
          </a:p>
          <a:p>
            <a:pPr eaLnBrk="1" hangingPunct="1">
              <a:defRPr/>
            </a:pPr>
            <a:r>
              <a:rPr lang="en-GB" altLang="en-US" sz="1800" dirty="0" smtClean="0"/>
              <a:t>January Prelim </a:t>
            </a:r>
            <a:endParaRPr lang="en-GB" altLang="en-US" sz="1800" dirty="0"/>
          </a:p>
          <a:p>
            <a:pPr eaLnBrk="1" hangingPunct="1">
              <a:defRPr/>
            </a:pPr>
            <a:r>
              <a:rPr lang="en-GB" altLang="en-US" sz="1800" dirty="0"/>
              <a:t>Final Text Study </a:t>
            </a:r>
            <a:endParaRPr lang="en-GB" altLang="en-US" sz="1800" dirty="0" smtClean="0"/>
          </a:p>
          <a:p>
            <a:pPr eaLnBrk="1" hangingPunct="1">
              <a:defRPr/>
            </a:pPr>
            <a:r>
              <a:rPr lang="en-GB" altLang="en-US" sz="1800" dirty="0" smtClean="0"/>
              <a:t>Revision of all elements</a:t>
            </a:r>
          </a:p>
          <a:p>
            <a:pPr eaLnBrk="1" hangingPunct="1">
              <a:defRPr/>
            </a:pPr>
            <a:r>
              <a:rPr lang="en-GB" altLang="en-US" sz="1800" dirty="0">
                <a:cs typeface="Arial"/>
              </a:rPr>
              <a:t>Folio drafts </a:t>
            </a:r>
            <a:r>
              <a:rPr lang="en-GB" altLang="en-US" sz="1800" dirty="0" smtClean="0">
                <a:cs typeface="Arial"/>
              </a:rPr>
              <a:t>completed for SQA submission</a:t>
            </a:r>
            <a:endParaRPr lang="en-GB" altLang="en-US" sz="1800" dirty="0"/>
          </a:p>
          <a:p>
            <a:pPr eaLnBrk="1" hangingPunct="1">
              <a:defRPr/>
            </a:pPr>
            <a:r>
              <a:rPr lang="en-GB" altLang="en-US" sz="1800" b="1" i="1" dirty="0">
                <a:solidFill>
                  <a:srgbClr val="FF0000"/>
                </a:solidFill>
              </a:rPr>
              <a:t>Final level changes</a:t>
            </a:r>
            <a:endParaRPr lang="en-GB" altLang="en-US" sz="18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GB" altLang="en-US" sz="18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1800" b="1" u="sng" dirty="0">
                <a:solidFill>
                  <a:srgbClr val="002060"/>
                </a:solidFill>
              </a:rPr>
              <a:t>Term 4</a:t>
            </a:r>
          </a:p>
          <a:p>
            <a:pPr eaLnBrk="1" hangingPunct="1">
              <a:defRPr/>
            </a:pPr>
            <a:r>
              <a:rPr lang="en-GB" altLang="en-US" sz="1800" dirty="0"/>
              <a:t>Exam </a:t>
            </a:r>
            <a:r>
              <a:rPr lang="en-GB" altLang="en-US" sz="1800" dirty="0" smtClean="0"/>
              <a:t>preparation – revision of all elements</a:t>
            </a:r>
            <a:endParaRPr lang="en-GB" altLang="en-US" sz="1800" dirty="0"/>
          </a:p>
        </p:txBody>
      </p:sp>
      <p:sp>
        <p:nvSpPr>
          <p:cNvPr id="10245" name="Content Placeholder 3">
            <a:extLst>
              <a:ext uri="{FF2B5EF4-FFF2-40B4-BE49-F238E27FC236}">
                <a16:creationId xmlns:a16="http://schemas.microsoft.com/office/drawing/2014/main" id="{26A929FF-5FA9-49B3-852A-BE7285E963DD}"/>
              </a:ext>
            </a:extLst>
          </p:cNvPr>
          <p:cNvSpPr txBox="1">
            <a:spLocks/>
          </p:cNvSpPr>
          <p:nvPr/>
        </p:nvSpPr>
        <p:spPr bwMode="auto">
          <a:xfrm>
            <a:off x="4572000" y="1422617"/>
            <a:ext cx="4038600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30250" indent="-182563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04888" indent="-182563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87450" indent="-136525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6446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018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590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162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1800" b="1" u="sng" dirty="0">
                <a:solidFill>
                  <a:srgbClr val="002060"/>
                </a:solidFill>
              </a:rPr>
              <a:t>Term 2</a:t>
            </a:r>
          </a:p>
          <a:p>
            <a:pPr marL="182245" indent="-182245" eaLnBrk="1" hangingPunct="1">
              <a:defRPr/>
            </a:pPr>
            <a:r>
              <a:rPr lang="en-GB" altLang="en-US" sz="1800" dirty="0"/>
              <a:t>Scottish Set Text </a:t>
            </a:r>
            <a:r>
              <a:rPr lang="en-GB" altLang="en-US" sz="1800" dirty="0" smtClean="0"/>
              <a:t>Study</a:t>
            </a:r>
          </a:p>
          <a:p>
            <a:pPr marL="182245" indent="-182245" eaLnBrk="1" hangingPunct="1">
              <a:defRPr/>
            </a:pPr>
            <a:r>
              <a:rPr lang="en-GB" altLang="en-US" sz="1800" dirty="0" smtClean="0"/>
              <a:t>Revision of first text study </a:t>
            </a:r>
          </a:p>
          <a:p>
            <a:pPr marL="182245" indent="-182245" eaLnBrk="1" hangingPunct="1">
              <a:defRPr/>
            </a:pPr>
            <a:r>
              <a:rPr lang="en-GB" altLang="en-US" sz="1800" dirty="0" smtClean="0"/>
              <a:t>Continuous </a:t>
            </a:r>
            <a:r>
              <a:rPr lang="en-GB" altLang="en-US" sz="1800" dirty="0"/>
              <a:t>reading, </a:t>
            </a:r>
            <a:r>
              <a:rPr lang="en-GB" altLang="en-US" sz="1800" dirty="0" smtClean="0"/>
              <a:t>writing, talk  </a:t>
            </a:r>
            <a:r>
              <a:rPr lang="en-GB" altLang="en-US" sz="1800" dirty="0"/>
              <a:t>and listening skills</a:t>
            </a:r>
          </a:p>
          <a:p>
            <a:pPr marL="0" indent="0" eaLnBrk="1" hangingPunct="1">
              <a:buNone/>
              <a:defRPr/>
            </a:pPr>
            <a:endParaRPr lang="en-GB" alt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277"/>
    </mc:Choice>
    <mc:Fallback xmlns="">
      <p:transition spd="slow" advTm="26827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44C2B-AA62-44FE-98C6-F48B38AC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Internal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8BB19-0C16-4431-B321-EB018641C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dirty="0"/>
              <a:t>Evidence of progress will be generated through class reading assessments, critical essays and homework</a:t>
            </a:r>
            <a:r>
              <a:rPr lang="en-GB" altLang="en-US" dirty="0" smtClean="0"/>
              <a:t>.</a:t>
            </a:r>
          </a:p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en-US" dirty="0"/>
          </a:p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b="1" dirty="0" smtClean="0"/>
              <a:t>October assessment</a:t>
            </a:r>
            <a:r>
              <a:rPr lang="en-GB" altLang="en-US" b="1" dirty="0"/>
              <a:t> </a:t>
            </a:r>
            <a:r>
              <a:rPr lang="en-GB" altLang="en-US" b="1" dirty="0" smtClean="0"/>
              <a:t>week: 9</a:t>
            </a:r>
            <a:r>
              <a:rPr lang="en-GB" altLang="en-US" b="1" baseline="30000" dirty="0" smtClean="0"/>
              <a:t>th</a:t>
            </a:r>
            <a:r>
              <a:rPr lang="en-GB" altLang="en-US" b="1" dirty="0" smtClean="0"/>
              <a:t>-13</a:t>
            </a:r>
            <a:r>
              <a:rPr lang="en-GB" altLang="en-US" b="1" baseline="30000" dirty="0" smtClean="0"/>
              <a:t>th</a:t>
            </a:r>
            <a:r>
              <a:rPr lang="en-GB" altLang="en-US" b="1" dirty="0" smtClean="0"/>
              <a:t> October</a:t>
            </a:r>
          </a:p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dirty="0" smtClean="0"/>
              <a:t>Paper 1: Reading for Understanding, Analysis and Evaluation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391"/>
    </mc:Choice>
    <mc:Fallback xmlns="">
      <p:transition spd="slow" advTm="8439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44C2B-AA62-44FE-98C6-F48B38AC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Internal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8BB19-0C16-4431-B321-EB018641C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dirty="0"/>
              <a:t>Evidence of progress will be generated through class reading assessments, critical essays and homework</a:t>
            </a:r>
            <a:r>
              <a:rPr lang="en-GB" altLang="en-US" dirty="0" smtClean="0"/>
              <a:t>.</a:t>
            </a:r>
          </a:p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en-US" dirty="0"/>
          </a:p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b="1" dirty="0" smtClean="0"/>
              <a:t>January prelim:</a:t>
            </a:r>
            <a:endParaRPr lang="en-GB" altLang="en-US" b="1" dirty="0"/>
          </a:p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dirty="0" smtClean="0"/>
              <a:t>Paper 1: Reading for Understanding, Analysis and Evaluation</a:t>
            </a:r>
          </a:p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dirty="0" smtClean="0"/>
              <a:t>Paper 2: Critical Reading (</a:t>
            </a:r>
            <a:r>
              <a:rPr lang="en-GB" altLang="en-US" dirty="0" err="1" smtClean="0"/>
              <a:t>scottish</a:t>
            </a:r>
            <a:r>
              <a:rPr lang="en-GB" altLang="en-US" dirty="0" smtClean="0"/>
              <a:t> set text paper and critical essay)</a:t>
            </a:r>
          </a:p>
        </p:txBody>
      </p:sp>
    </p:spTree>
    <p:extLst>
      <p:ext uri="{BB962C8B-B14F-4D97-AF65-F5344CB8AC3E}">
        <p14:creationId xmlns:p14="http://schemas.microsoft.com/office/powerpoint/2010/main" val="113355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391"/>
    </mc:Choice>
    <mc:Fallback xmlns="">
      <p:transition spd="slow" advTm="8439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79FED-57A2-429F-87C6-EFA88516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External Exam – Paper 1</a:t>
            </a:r>
          </a:p>
        </p:txBody>
      </p:sp>
      <p:sp>
        <p:nvSpPr>
          <p:cNvPr id="13315" name="Content Placeholder 3">
            <a:extLst>
              <a:ext uri="{FF2B5EF4-FFF2-40B4-BE49-F238E27FC236}">
                <a16:creationId xmlns:a16="http://schemas.microsoft.com/office/drawing/2014/main" id="{114C4523-CD77-43F9-BAB2-E9E39BF75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225"/>
            <a:ext cx="8435975" cy="47180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b="1" dirty="0"/>
              <a:t>Exam – </a:t>
            </a:r>
            <a:r>
              <a:rPr lang="en-GB" altLang="en-US" b="1" dirty="0" smtClean="0"/>
              <a:t>Tuesday 7</a:t>
            </a:r>
            <a:r>
              <a:rPr lang="en-GB" altLang="en-US" b="1" baseline="30000" dirty="0" smtClean="0"/>
              <a:t>th</a:t>
            </a:r>
            <a:r>
              <a:rPr lang="en-GB" altLang="en-US" b="1" dirty="0" smtClean="0"/>
              <a:t> May </a:t>
            </a:r>
            <a:endParaRPr lang="en-GB" altLang="en-US" b="1" dirty="0">
              <a:cs typeface="Arial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b="1" u="sng" dirty="0" smtClean="0">
                <a:solidFill>
                  <a:srgbClr val="002060"/>
                </a:solidFill>
              </a:rPr>
              <a:t>Paper </a:t>
            </a:r>
            <a:r>
              <a:rPr lang="en-GB" altLang="en-US" b="1" u="sng" dirty="0">
                <a:solidFill>
                  <a:srgbClr val="002060"/>
                </a:solidFill>
              </a:rPr>
              <a:t>1: Reading for Understanding, Analysis and </a:t>
            </a:r>
            <a:r>
              <a:rPr lang="en-GB" altLang="en-US" b="1" u="sng" dirty="0" smtClean="0">
                <a:solidFill>
                  <a:srgbClr val="002060"/>
                </a:solidFill>
              </a:rPr>
              <a:t>Evaluation (09:00-10:00)</a:t>
            </a:r>
            <a:endParaRPr lang="en-GB" altLang="en-US" b="1" u="sng" dirty="0">
              <a:solidFill>
                <a:srgbClr val="002060"/>
              </a:solidFill>
            </a:endParaRPr>
          </a:p>
          <a:p>
            <a:pPr marL="182245" indent="-182245" eaLnBrk="1" hangingPunct="1">
              <a:buFontTx/>
              <a:buChar char="•"/>
              <a:defRPr/>
            </a:pPr>
            <a:r>
              <a:rPr lang="en-GB" altLang="en-US" dirty="0"/>
              <a:t>Close Reading of non-fiction passage</a:t>
            </a:r>
            <a:endParaRPr lang="en-GB" altLang="en-US" dirty="0">
              <a:cs typeface="Arial"/>
            </a:endParaRPr>
          </a:p>
          <a:p>
            <a:pPr marL="182245" indent="-182245" eaLnBrk="1" hangingPunct="1">
              <a:buFontTx/>
              <a:buChar char="•"/>
              <a:defRPr/>
            </a:pPr>
            <a:r>
              <a:rPr lang="en-GB" altLang="en-US" dirty="0"/>
              <a:t>1 hour </a:t>
            </a:r>
            <a:endParaRPr lang="en-GB" altLang="en-US" b="1" dirty="0">
              <a:solidFill>
                <a:srgbClr val="FF0000"/>
              </a:solidFill>
              <a:cs typeface="Arial"/>
            </a:endParaRPr>
          </a:p>
          <a:p>
            <a:pPr marL="182245" indent="-182245" eaLnBrk="1" hangingPunct="1">
              <a:buFontTx/>
              <a:buChar char="•"/>
              <a:defRPr/>
            </a:pPr>
            <a:r>
              <a:rPr lang="en-GB" altLang="en-US" dirty="0"/>
              <a:t>30 marks (30% of final grade)</a:t>
            </a:r>
            <a:endParaRPr lang="en-GB" altLang="en-US" dirty="0">
              <a:cs typeface="Arial"/>
            </a:endParaRPr>
          </a:p>
          <a:p>
            <a:pPr marL="182245" indent="-182245" eaLnBrk="1" hangingPunct="1">
              <a:defRPr/>
            </a:pPr>
            <a:endParaRPr lang="en-GB" altLang="en-US" dirty="0"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409"/>
    </mc:Choice>
    <mc:Fallback xmlns="">
      <p:transition spd="slow" advTm="8740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DB4E-2938-496A-87F2-DCBA1C3E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External Exam – Paper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0AF738-3177-45AA-ACE6-2126C8708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557338"/>
            <a:ext cx="8640763" cy="471805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600" u="sng" dirty="0">
                <a:solidFill>
                  <a:srgbClr val="002060"/>
                </a:solidFill>
              </a:rPr>
              <a:t>Paper 2: Critical </a:t>
            </a:r>
            <a:r>
              <a:rPr lang="en-GB" altLang="en-US" sz="2600" u="sng" dirty="0" smtClean="0">
                <a:solidFill>
                  <a:srgbClr val="002060"/>
                </a:solidFill>
              </a:rPr>
              <a:t>Reading (10:30-12:00)</a:t>
            </a:r>
            <a:endParaRPr lang="en-GB" altLang="en-US" sz="2600" u="sng" dirty="0">
              <a:solidFill>
                <a:srgbClr val="00206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GB" altLang="en-US" sz="2600" dirty="0"/>
              <a:t>1 hour and 30 minutes</a:t>
            </a:r>
            <a:endParaRPr lang="en-GB" altLang="en-US" sz="2600" b="1" dirty="0">
              <a:solidFill>
                <a:srgbClr val="FF0000"/>
              </a:solidFill>
              <a:cs typeface="Arial"/>
            </a:endParaRPr>
          </a:p>
          <a:p>
            <a:pPr marL="182880" indent="-18288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GB" altLang="en-US" sz="2600" dirty="0"/>
              <a:t>40 marks (40% of final grade)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altLang="en-US" sz="2600" u="sng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600" u="sng" dirty="0">
                <a:solidFill>
                  <a:srgbClr val="002060"/>
                </a:solidFill>
              </a:rPr>
              <a:t>Section 1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altLang="en-US" sz="2600" dirty="0"/>
              <a:t>Critical essay (on prose, poetry, drama)</a:t>
            </a:r>
            <a:endParaRPr lang="en-GB" altLang="en-US" sz="2600" u="sng" dirty="0">
              <a:cs typeface="Arial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altLang="en-US" sz="2600" u="sng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600" u="sng" dirty="0">
                <a:solidFill>
                  <a:srgbClr val="002060"/>
                </a:solidFill>
              </a:rPr>
              <a:t>Section 2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GB" altLang="en-US" sz="2600" dirty="0"/>
              <a:t>Textual Analysis of Scottish set texts. Approx. 5 questions; one of these is a comparison question worth 8 marks.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382"/>
    </mc:Choice>
    <mc:Fallback xmlns="">
      <p:transition spd="slow" advTm="105382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CA6E6DF1B8A40A3CC0165F6B1514C" ma:contentTypeVersion="9" ma:contentTypeDescription="Create a new document." ma:contentTypeScope="" ma:versionID="8e7a7582d2701d56f687c2504e30c503">
  <xsd:schema xmlns:xsd="http://www.w3.org/2001/XMLSchema" xmlns:xs="http://www.w3.org/2001/XMLSchema" xmlns:p="http://schemas.microsoft.com/office/2006/metadata/properties" xmlns:ns2="682e6e75-4181-4ad1-8ebb-460eda7ee8e5" targetNamespace="http://schemas.microsoft.com/office/2006/metadata/properties" ma:root="true" ma:fieldsID="38d7f85cc28140d457ad05182576d069" ns2:_="">
    <xsd:import namespace="682e6e75-4181-4ad1-8ebb-460eda7ee8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e6e75-4181-4ad1-8ebb-460eda7ee8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1E45E0-5601-4BFF-AF4C-5863EEA23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172C14-18CA-4056-91E4-7A5F498A099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82e6e75-4181-4ad1-8ebb-460eda7ee8e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D510870-AE80-42DC-AED5-56621B55F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2e6e75-4181-4ad1-8ebb-460eda7ee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961</TotalTime>
  <Words>1319</Words>
  <Application>Microsoft Office PowerPoint</Application>
  <PresentationFormat>On-screen Show (4:3)</PresentationFormat>
  <Paragraphs>177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Clarity</vt:lpstr>
      <vt:lpstr>How To Pass Evening</vt:lpstr>
      <vt:lpstr>Key Skills</vt:lpstr>
      <vt:lpstr>Course Content</vt:lpstr>
      <vt:lpstr>Equipment</vt:lpstr>
      <vt:lpstr>Course Timeline</vt:lpstr>
      <vt:lpstr>Internal Assessment</vt:lpstr>
      <vt:lpstr>Internal Assessment</vt:lpstr>
      <vt:lpstr>External Exam – Paper 1</vt:lpstr>
      <vt:lpstr>External Exam – Paper 2</vt:lpstr>
      <vt:lpstr>Sample Exam Questions</vt:lpstr>
      <vt:lpstr>Sample Exam Questions</vt:lpstr>
      <vt:lpstr>Sample Exam Questions </vt:lpstr>
      <vt:lpstr>Portfolio</vt:lpstr>
      <vt:lpstr>Homework Policy</vt:lpstr>
      <vt:lpstr>Parental involvement </vt:lpstr>
      <vt:lpstr>Strategies for success</vt:lpstr>
      <vt:lpstr>Strategies for success</vt:lpstr>
      <vt:lpstr>Strategies for success</vt:lpstr>
      <vt:lpstr>Strategies for success</vt:lpstr>
      <vt:lpstr>Study Support</vt:lpstr>
    </vt:vector>
  </TitlesOfParts>
  <Company>Altiris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Pass Evening</dc:title>
  <dc:creator>Natalie Rosie</dc:creator>
  <cp:lastModifiedBy>Phil Cubbon</cp:lastModifiedBy>
  <cp:revision>100</cp:revision>
  <dcterms:created xsi:type="dcterms:W3CDTF">2014-09-25T07:22:04Z</dcterms:created>
  <dcterms:modified xsi:type="dcterms:W3CDTF">2023-09-13T19:26:32Z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0x010100AF4CA6E6DF1B8A40A3CC0165F6B1514C</vt:lpwstr>
  </property>
</Properties>
</file>