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5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CD677-FE24-85F1-AF4C-C59D8E157A67}" v="2" dt="2022-09-14T08:23:23.181"/>
    <p1510:client id="{31B7066B-95B8-4B30-82A0-911D6C961BB6}" v="5" dt="2022-09-23T11:43:13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Johnstone" userId="S::gw18johnstonehayley@glow.sch.uk::c6e91fd5-f264-416b-91ea-e838c30af391" providerId="AD" clId="Web-{31B7066B-95B8-4B30-82A0-911D6C961BB6}"/>
    <pc:docChg chg="modSld">
      <pc:chgData name="Miss Johnstone" userId="S::gw18johnstonehayley@glow.sch.uk::c6e91fd5-f264-416b-91ea-e838c30af391" providerId="AD" clId="Web-{31B7066B-95B8-4B30-82A0-911D6C961BB6}" dt="2022-09-23T11:43:13.824" v="4" actId="20577"/>
      <pc:docMkLst>
        <pc:docMk/>
      </pc:docMkLst>
      <pc:sldChg chg="modSp">
        <pc:chgData name="Miss Johnstone" userId="S::gw18johnstonehayley@glow.sch.uk::c6e91fd5-f264-416b-91ea-e838c30af391" providerId="AD" clId="Web-{31B7066B-95B8-4B30-82A0-911D6C961BB6}" dt="2022-09-23T11:43:13.824" v="4" actId="20577"/>
        <pc:sldMkLst>
          <pc:docMk/>
          <pc:sldMk cId="395330780" sldId="260"/>
        </pc:sldMkLst>
        <pc:spChg chg="mod">
          <ac:chgData name="Miss Johnstone" userId="S::gw18johnstonehayley@glow.sch.uk::c6e91fd5-f264-416b-91ea-e838c30af391" providerId="AD" clId="Web-{31B7066B-95B8-4B30-82A0-911D6C961BB6}" dt="2022-09-23T11:43:13.824" v="4" actId="20577"/>
          <ac:spMkLst>
            <pc:docMk/>
            <pc:sldMk cId="395330780" sldId="260"/>
            <ac:spMk id="3" creationId="{00000000-0000-0000-0000-000000000000}"/>
          </ac:spMkLst>
        </pc:spChg>
      </pc:sldChg>
    </pc:docChg>
  </pc:docChgLst>
  <pc:docChgLst>
    <pc:chgData name="Mrs Downie" userId="S::gw08downiedeborah@glow.sch.uk::9d9bee42-5928-4aa9-b3c3-7dc95723b11d" providerId="AD" clId="Web-{1F9CD677-FE24-85F1-AF4C-C59D8E157A67}"/>
    <pc:docChg chg="modSld">
      <pc:chgData name="Mrs Downie" userId="S::gw08downiedeborah@glow.sch.uk::9d9bee42-5928-4aa9-b3c3-7dc95723b11d" providerId="AD" clId="Web-{1F9CD677-FE24-85F1-AF4C-C59D8E157A67}" dt="2022-09-14T08:23:23.181" v="1"/>
      <pc:docMkLst>
        <pc:docMk/>
      </pc:docMkLst>
      <pc:sldChg chg="delSp delAnim">
        <pc:chgData name="Mrs Downie" userId="S::gw08downiedeborah@glow.sch.uk::9d9bee42-5928-4aa9-b3c3-7dc95723b11d" providerId="AD" clId="Web-{1F9CD677-FE24-85F1-AF4C-C59D8E157A67}" dt="2022-09-14T08:23:23.181" v="1"/>
        <pc:sldMkLst>
          <pc:docMk/>
          <pc:sldMk cId="767721189" sldId="256"/>
        </pc:sldMkLst>
        <pc:picChg chg="del">
          <ac:chgData name="Mrs Downie" userId="S::gw08downiedeborah@glow.sch.uk::9d9bee42-5928-4aa9-b3c3-7dc95723b11d" providerId="AD" clId="Web-{1F9CD677-FE24-85F1-AF4C-C59D8E157A67}" dt="2022-09-14T08:23:23.181" v="1"/>
          <ac:picMkLst>
            <pc:docMk/>
            <pc:sldMk cId="767721189" sldId="256"/>
            <ac:picMk id="8" creationId="{00000000-0000-0000-0000-000000000000}"/>
          </ac:picMkLst>
        </pc:picChg>
      </pc:sldChg>
      <pc:sldChg chg="delSp">
        <pc:chgData name="Mrs Downie" userId="S::gw08downiedeborah@glow.sch.uk::9d9bee42-5928-4aa9-b3c3-7dc95723b11d" providerId="AD" clId="Web-{1F9CD677-FE24-85F1-AF4C-C59D8E157A67}" dt="2022-09-14T08:22:33.913" v="0"/>
        <pc:sldMkLst>
          <pc:docMk/>
          <pc:sldMk cId="2907701805" sldId="264"/>
        </pc:sldMkLst>
        <pc:picChg chg="del">
          <ac:chgData name="Mrs Downie" userId="S::gw08downiedeborah@glow.sch.uk::9d9bee42-5928-4aa9-b3c3-7dc95723b11d" providerId="AD" clId="Web-{1F9CD677-FE24-85F1-AF4C-C59D8E157A67}" dt="2022-09-14T08:22:33.913" v="0"/>
          <ac:picMkLst>
            <pc:docMk/>
            <pc:sldMk cId="2907701805" sldId="264"/>
            <ac:picMk id="1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5FC0-7ECA-4F46-BA21-91F2A555CEBD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D9EF-A749-6E47-AE8A-9F4F9B69B3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FA95FC0-7ECA-4F46-BA21-91F2A555CEBD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E4D9EF-A749-6E47-AE8A-9F4F9B69B3D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Pass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National 4/5 </a:t>
            </a:r>
            <a:r>
              <a:rPr lang="en-US" sz="2400" dirty="0" smtClean="0"/>
              <a:t>Biology</a:t>
            </a:r>
          </a:p>
          <a:p>
            <a:r>
              <a:rPr lang="en-US" sz="2400" dirty="0" smtClean="0"/>
              <a:t>September 2023</a:t>
            </a:r>
            <a:endParaRPr lang="en-US" sz="2400" dirty="0"/>
          </a:p>
        </p:txBody>
      </p:sp>
      <p:pic>
        <p:nvPicPr>
          <p:cNvPr id="4" name="Picture 3" descr="Screen Shot 2021-09-14 at 12.33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64" y="65980"/>
            <a:ext cx="5221840" cy="1727885"/>
          </a:xfrm>
          <a:prstGeom prst="rect">
            <a:avLst/>
          </a:prstGeom>
        </p:spPr>
      </p:pic>
      <p:pic>
        <p:nvPicPr>
          <p:cNvPr id="5" name="Picture 4" descr="Screen Shot 2021-09-14 at 12.34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59" y="4519764"/>
            <a:ext cx="1895867" cy="233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56352"/>
            <a:ext cx="8042276" cy="1336956"/>
          </a:xfrm>
        </p:spPr>
        <p:txBody>
          <a:bodyPr/>
          <a:lstStyle/>
          <a:p>
            <a:r>
              <a:rPr lang="en-US" dirty="0"/>
              <a:t>Revision Materials</a:t>
            </a:r>
          </a:p>
        </p:txBody>
      </p:sp>
      <p:pic>
        <p:nvPicPr>
          <p:cNvPr id="4" name="Picture 3" descr="Screen Shot 2021-09-14 at 12.59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1" y="1444532"/>
            <a:ext cx="1651000" cy="2527300"/>
          </a:xfrm>
          <a:prstGeom prst="rect">
            <a:avLst/>
          </a:prstGeom>
        </p:spPr>
      </p:pic>
      <p:pic>
        <p:nvPicPr>
          <p:cNvPr id="6" name="Picture 5" descr="Screen Shot 2021-09-14 at 12.59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02" y="1444532"/>
            <a:ext cx="1765300" cy="2552700"/>
          </a:xfrm>
          <a:prstGeom prst="rect">
            <a:avLst/>
          </a:prstGeom>
        </p:spPr>
      </p:pic>
      <p:pic>
        <p:nvPicPr>
          <p:cNvPr id="7" name="Picture 6" descr="Screen Shot 2021-09-14 at 13.00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41" y="1444532"/>
            <a:ext cx="1701800" cy="2362200"/>
          </a:xfrm>
          <a:prstGeom prst="rect">
            <a:avLst/>
          </a:prstGeom>
        </p:spPr>
      </p:pic>
      <p:pic>
        <p:nvPicPr>
          <p:cNvPr id="8" name="Picture 7" descr="Screen Shot 2021-09-14 at 13.00.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74" y="1444532"/>
            <a:ext cx="1866900" cy="2438400"/>
          </a:xfrm>
          <a:prstGeom prst="rect">
            <a:avLst/>
          </a:prstGeom>
        </p:spPr>
      </p:pic>
      <p:pic>
        <p:nvPicPr>
          <p:cNvPr id="9" name="Picture 8" descr="Screen Shot 2021-09-14 at 13.00.5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1" y="4197522"/>
            <a:ext cx="1816100" cy="2527300"/>
          </a:xfrm>
          <a:prstGeom prst="rect">
            <a:avLst/>
          </a:prstGeom>
        </p:spPr>
      </p:pic>
      <p:pic>
        <p:nvPicPr>
          <p:cNvPr id="11" name="Picture 10" descr="Screen Shot 2021-09-14 at 13.01.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51" y="4261160"/>
            <a:ext cx="1993900" cy="1917700"/>
          </a:xfrm>
          <a:prstGeom prst="rect">
            <a:avLst/>
          </a:prstGeom>
        </p:spPr>
      </p:pic>
      <p:pic>
        <p:nvPicPr>
          <p:cNvPr id="12" name="Picture 11" descr="Screen Shot 2021-09-14 at 13.00.5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66" y="4261160"/>
            <a:ext cx="1625600" cy="229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0187" y="4249188"/>
            <a:ext cx="1495634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DHS Biology Department</a:t>
            </a:r>
          </a:p>
        </p:txBody>
      </p:sp>
      <p:sp>
        <p:nvSpPr>
          <p:cNvPr id="4" name="Cloud 3"/>
          <p:cNvSpPr/>
          <p:nvPr/>
        </p:nvSpPr>
        <p:spPr>
          <a:xfrm>
            <a:off x="5987417" y="2181344"/>
            <a:ext cx="2754540" cy="194646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/>
              <a:t>Mrs Downie</a:t>
            </a:r>
          </a:p>
        </p:txBody>
      </p:sp>
      <p:sp>
        <p:nvSpPr>
          <p:cNvPr id="5" name="Cloud 4"/>
          <p:cNvSpPr/>
          <p:nvPr/>
        </p:nvSpPr>
        <p:spPr>
          <a:xfrm>
            <a:off x="2972921" y="3896876"/>
            <a:ext cx="3014496" cy="194646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/>
              <a:t>Miss MacPherson</a:t>
            </a:r>
          </a:p>
        </p:txBody>
      </p:sp>
      <p:sp>
        <p:nvSpPr>
          <p:cNvPr id="6" name="Cloud 5"/>
          <p:cNvSpPr/>
          <p:nvPr/>
        </p:nvSpPr>
        <p:spPr>
          <a:xfrm>
            <a:off x="549275" y="2181344"/>
            <a:ext cx="2754540" cy="194646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/>
              <a:t>Miss Johnstone</a:t>
            </a:r>
          </a:p>
        </p:txBody>
      </p:sp>
    </p:spTree>
    <p:extLst>
      <p:ext uri="{BB962C8B-B14F-4D97-AF65-F5344CB8AC3E}">
        <p14:creationId xmlns:p14="http://schemas.microsoft.com/office/powerpoint/2010/main" val="34941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6185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National 4/5 Biology course consists of 3 units: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Unit 1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Cell Biology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Unit 2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Multicellular Organisms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Unit 3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Life on Earth</a:t>
            </a:r>
          </a:p>
        </p:txBody>
      </p:sp>
      <p:pic>
        <p:nvPicPr>
          <p:cNvPr id="4" name="Picture 3" descr="Screen Shot 2021-09-14 at 12.39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87" y="2292873"/>
            <a:ext cx="1289049" cy="1360358"/>
          </a:xfrm>
          <a:prstGeom prst="rect">
            <a:avLst/>
          </a:prstGeom>
        </p:spPr>
      </p:pic>
      <p:pic>
        <p:nvPicPr>
          <p:cNvPr id="5" name="Picture 4" descr="Screen Shot 2021-09-14 at 12.40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23" y="3042898"/>
            <a:ext cx="1606128" cy="2123508"/>
          </a:xfrm>
          <a:prstGeom prst="rect">
            <a:avLst/>
          </a:prstGeom>
        </p:spPr>
      </p:pic>
      <p:pic>
        <p:nvPicPr>
          <p:cNvPr id="6" name="Picture 5" descr="Screen Shot 2021-09-14 at 12.41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87" y="4884042"/>
            <a:ext cx="1526241" cy="171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students will be doing in class</a:t>
            </a:r>
            <a:r>
              <a:rPr lang="mr-IN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66321"/>
            <a:ext cx="8042276" cy="4343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Making notes of the course content.</a:t>
            </a:r>
          </a:p>
          <a:p>
            <a:r>
              <a:rPr lang="en-US" dirty="0">
                <a:solidFill>
                  <a:schemeClr val="tx1"/>
                </a:solidFill>
              </a:rPr>
              <a:t>Conducting experiments relevant to the course.</a:t>
            </a:r>
          </a:p>
          <a:p>
            <a:r>
              <a:rPr lang="en-US" dirty="0">
                <a:solidFill>
                  <a:schemeClr val="tx1"/>
                </a:solidFill>
              </a:rPr>
              <a:t>Undergoing research tasks.</a:t>
            </a:r>
          </a:p>
          <a:p>
            <a:r>
              <a:rPr lang="en-US" dirty="0">
                <a:solidFill>
                  <a:schemeClr val="tx1"/>
                </a:solidFill>
              </a:rPr>
              <a:t>Practice questions and analysis </a:t>
            </a:r>
          </a:p>
          <a:p>
            <a:r>
              <a:rPr lang="en-US" dirty="0">
                <a:solidFill>
                  <a:schemeClr val="tx1"/>
                </a:solidFill>
              </a:rPr>
              <a:t>Revision</a:t>
            </a:r>
          </a:p>
        </p:txBody>
      </p:sp>
      <p:pic>
        <p:nvPicPr>
          <p:cNvPr id="4" name="Picture 3" descr="Screen Shot 2021-09-14 at 12.4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11" y="4547882"/>
            <a:ext cx="2229931" cy="206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End of unit tests (October </a:t>
            </a:r>
            <a:r>
              <a:rPr lang="en-US" sz="2800" dirty="0" smtClean="0">
                <a:solidFill>
                  <a:schemeClr val="tx1"/>
                </a:solidFill>
              </a:rPr>
              <a:t>23, </a:t>
            </a:r>
            <a:r>
              <a:rPr lang="en-US" sz="2800" dirty="0">
                <a:solidFill>
                  <a:schemeClr val="tx1"/>
                </a:solidFill>
              </a:rPr>
              <a:t>December </a:t>
            </a:r>
            <a:r>
              <a:rPr lang="en-US" sz="2800" dirty="0" smtClean="0">
                <a:solidFill>
                  <a:schemeClr val="tx1"/>
                </a:solidFill>
              </a:rPr>
              <a:t>23 </a:t>
            </a:r>
            <a:r>
              <a:rPr lang="en-US" sz="2800" dirty="0">
                <a:solidFill>
                  <a:schemeClr val="tx1"/>
                </a:solidFill>
              </a:rPr>
              <a:t>and March </a:t>
            </a:r>
            <a:r>
              <a:rPr lang="en-US" sz="2800" dirty="0" smtClean="0">
                <a:solidFill>
                  <a:schemeClr val="tx1"/>
                </a:solidFill>
              </a:rPr>
              <a:t>24) 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N5 Prelim (January </a:t>
            </a:r>
            <a:r>
              <a:rPr lang="en-US" sz="2800" dirty="0" smtClean="0">
                <a:solidFill>
                  <a:schemeClr val="tx1"/>
                </a:solidFill>
              </a:rPr>
              <a:t>2024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mr-IN" sz="2800" dirty="0">
                <a:solidFill>
                  <a:schemeClr val="tx1"/>
                </a:solidFill>
              </a:rPr>
              <a:t>–</a:t>
            </a:r>
            <a:r>
              <a:rPr lang="en-US" sz="2800" dirty="0">
                <a:solidFill>
                  <a:schemeClr val="tx1"/>
                </a:solidFill>
              </a:rPr>
              <a:t> unit 1 and 3 content) </a:t>
            </a:r>
          </a:p>
          <a:p>
            <a:r>
              <a:rPr lang="en-US" sz="2800" dirty="0">
                <a:solidFill>
                  <a:schemeClr val="tx1"/>
                </a:solidFill>
              </a:rPr>
              <a:t>SQA N5 Exam </a:t>
            </a:r>
            <a:r>
              <a:rPr lang="en-GB" sz="2800" dirty="0" smtClean="0">
                <a:solidFill>
                  <a:schemeClr val="tx1"/>
                </a:solidFill>
              </a:rPr>
              <a:t>- </a:t>
            </a:r>
            <a:r>
              <a:rPr lang="en-US" sz="2800" dirty="0" smtClean="0">
                <a:solidFill>
                  <a:schemeClr val="tx1"/>
                </a:solidFill>
              </a:rPr>
              <a:t> (May 2024)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SQA N5 Assignment – (Jan/Feb 2024)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21-09-14 at 12.49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16" y="5735756"/>
            <a:ext cx="1610643" cy="10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SQA 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N5 Biology Exam </a:t>
            </a:r>
            <a:r>
              <a:rPr lang="en-US" dirty="0" smtClean="0">
                <a:solidFill>
                  <a:schemeClr val="tx1"/>
                </a:solidFill>
              </a:rPr>
              <a:t>- 2 </a:t>
            </a:r>
            <a:r>
              <a:rPr lang="en-US" dirty="0">
                <a:solidFill>
                  <a:schemeClr val="tx1"/>
                </a:solidFill>
              </a:rPr>
              <a:t>hours 30 </a:t>
            </a:r>
            <a:r>
              <a:rPr lang="en-US" dirty="0" smtClean="0">
                <a:solidFill>
                  <a:schemeClr val="tx1"/>
                </a:solidFill>
              </a:rPr>
              <a:t>minutes (80% of course grade)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multiple-choice questions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structured </a:t>
            </a:r>
            <a:r>
              <a:rPr lang="en-GB" dirty="0">
                <a:solidFill>
                  <a:schemeClr val="tx1"/>
                </a:solidFill>
              </a:rPr>
              <a:t>and extended response questions 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N5 Biology Assignment </a:t>
            </a:r>
            <a:r>
              <a:rPr lang="en-US" dirty="0" smtClean="0">
                <a:solidFill>
                  <a:schemeClr val="tx1"/>
                </a:solidFill>
              </a:rPr>
              <a:t>- 1 </a:t>
            </a:r>
            <a:r>
              <a:rPr lang="en-US" dirty="0">
                <a:solidFill>
                  <a:schemeClr val="tx1"/>
                </a:solidFill>
              </a:rPr>
              <a:t>hour 30 </a:t>
            </a:r>
            <a:r>
              <a:rPr lang="en-US" dirty="0" smtClean="0">
                <a:solidFill>
                  <a:schemeClr val="tx1"/>
                </a:solidFill>
              </a:rPr>
              <a:t>minutes (20% of course grade)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an </a:t>
            </a:r>
            <a:r>
              <a:rPr lang="en-GB" dirty="0">
                <a:solidFill>
                  <a:schemeClr val="tx1"/>
                </a:solidFill>
              </a:rPr>
              <a:t>individually produced piece of work from each candidate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started </a:t>
            </a:r>
            <a:r>
              <a:rPr lang="en-GB" dirty="0">
                <a:solidFill>
                  <a:schemeClr val="tx1"/>
                </a:solidFill>
              </a:rPr>
              <a:t>at an appropriate point in the course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conducted </a:t>
            </a:r>
            <a:r>
              <a:rPr lang="en-GB" dirty="0">
                <a:solidFill>
                  <a:schemeClr val="tx1"/>
                </a:solidFill>
              </a:rPr>
              <a:t>under controlled </a:t>
            </a:r>
            <a:r>
              <a:rPr lang="en-GB" dirty="0" smtClean="0">
                <a:solidFill>
                  <a:schemeClr val="tx1"/>
                </a:solidFill>
              </a:rPr>
              <a:t>conditions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Both marked by SQA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0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Pupil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010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Revise notes on a regular basis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Ensure </a:t>
            </a:r>
            <a:r>
              <a:rPr lang="en-US" dirty="0">
                <a:solidFill>
                  <a:schemeClr val="tx1"/>
                </a:solidFill>
              </a:rPr>
              <a:t>homework is submitted on time. </a:t>
            </a:r>
          </a:p>
          <a:p>
            <a:r>
              <a:rPr lang="en-US" dirty="0">
                <a:solidFill>
                  <a:schemeClr val="tx1"/>
                </a:solidFill>
              </a:rPr>
              <a:t>Read homework feedback thoroughly to learn from mistakes. </a:t>
            </a:r>
          </a:p>
          <a:p>
            <a:r>
              <a:rPr lang="en-US" dirty="0">
                <a:solidFill>
                  <a:schemeClr val="tx1"/>
                </a:solidFill>
              </a:rPr>
              <a:t>Seek help when difficulties arise. </a:t>
            </a:r>
          </a:p>
          <a:p>
            <a:r>
              <a:rPr lang="en-US" dirty="0">
                <a:solidFill>
                  <a:schemeClr val="tx1"/>
                </a:solidFill>
              </a:rPr>
              <a:t>Attend study support if required; especially in the run up to assessments and exams. </a:t>
            </a:r>
          </a:p>
          <a:p>
            <a:r>
              <a:rPr lang="en-US" dirty="0">
                <a:solidFill>
                  <a:schemeClr val="tx1"/>
                </a:solidFill>
              </a:rPr>
              <a:t>Ensure all relevant materials are brought to class. </a:t>
            </a:r>
          </a:p>
          <a:p>
            <a:r>
              <a:rPr lang="en-US" dirty="0">
                <a:solidFill>
                  <a:schemeClr val="tx1"/>
                </a:solidFill>
              </a:rPr>
              <a:t>All the Biology department use Microsoft Teams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where all resources will be uploaded for any student to catch up with work missed due to absence. </a:t>
            </a:r>
          </a:p>
        </p:txBody>
      </p:sp>
    </p:spTree>
    <p:extLst>
      <p:ext uri="{BB962C8B-B14F-4D97-AF65-F5344CB8AC3E}">
        <p14:creationId xmlns:p14="http://schemas.microsoft.com/office/powerpoint/2010/main" val="10457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47633"/>
            <a:ext cx="8042276" cy="349690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Homework will be marked in a timely manner with feedback given. </a:t>
            </a:r>
          </a:p>
          <a:p>
            <a:r>
              <a:rPr lang="en-US" dirty="0">
                <a:solidFill>
                  <a:schemeClr val="tx1"/>
                </a:solidFill>
              </a:rPr>
              <a:t>Offer study support sessions weekly.  On a 3-week rotation.</a:t>
            </a:r>
          </a:p>
          <a:p>
            <a:r>
              <a:rPr lang="en-US" dirty="0">
                <a:solidFill>
                  <a:schemeClr val="tx1"/>
                </a:solidFill>
              </a:rPr>
              <a:t>Monitor and track progress for each individual. </a:t>
            </a:r>
          </a:p>
          <a:p>
            <a:r>
              <a:rPr lang="en-US" dirty="0">
                <a:solidFill>
                  <a:schemeClr val="tx1"/>
                </a:solidFill>
              </a:rPr>
              <a:t>Pupil support/home contacted when any concerns arise.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help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Encourage students to ask for help if they are struggling with any of the work. </a:t>
            </a:r>
          </a:p>
          <a:p>
            <a:r>
              <a:rPr lang="en-US" dirty="0">
                <a:solidFill>
                  <a:schemeClr val="tx1"/>
                </a:solidFill>
              </a:rPr>
              <a:t>Assist with revision before assessments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help create a revision timetable or test their knowledge by asking questions from their notes. </a:t>
            </a:r>
          </a:p>
          <a:p>
            <a:r>
              <a:rPr lang="en-US" dirty="0">
                <a:solidFill>
                  <a:schemeClr val="tx1"/>
                </a:solidFill>
              </a:rPr>
              <a:t>Encourage students to access revision materials (BBC Bitesize, Microsoft Teams, Revision books etc.)</a:t>
            </a:r>
          </a:p>
        </p:txBody>
      </p:sp>
    </p:spTree>
    <p:extLst>
      <p:ext uri="{BB962C8B-B14F-4D97-AF65-F5344CB8AC3E}">
        <p14:creationId xmlns:p14="http://schemas.microsoft.com/office/powerpoint/2010/main" val="40541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985db1-d84e-427c-8ed0-10cd2be10404" xsi:nil="true"/>
    <lcf76f155ced4ddcb4097134ff3c332f xmlns="1fd7de28-5c2c-4a29-afb7-8b8cdc2dca9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B6D553BBD01468EF17298F5E5422F" ma:contentTypeVersion="16" ma:contentTypeDescription="Create a new document." ma:contentTypeScope="" ma:versionID="725d2c41bed5c3491ea550caa0f5624c">
  <xsd:schema xmlns:xsd="http://www.w3.org/2001/XMLSchema" xmlns:xs="http://www.w3.org/2001/XMLSchema" xmlns:p="http://schemas.microsoft.com/office/2006/metadata/properties" xmlns:ns2="1fd7de28-5c2c-4a29-afb7-8b8cdc2dca96" xmlns:ns3="ae985db1-d84e-427c-8ed0-10cd2be10404" targetNamespace="http://schemas.microsoft.com/office/2006/metadata/properties" ma:root="true" ma:fieldsID="d295373102b22feb089d0cf1e4020569" ns2:_="" ns3:_="">
    <xsd:import namespace="1fd7de28-5c2c-4a29-afb7-8b8cdc2dca96"/>
    <xsd:import namespace="ae985db1-d84e-427c-8ed0-10cd2be1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7de28-5c2c-4a29-afb7-8b8cdc2dca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85db1-d84e-427c-8ed0-10cd2be1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30f42c6-30bd-43fc-ba53-6b1c3ede846c}" ma:internalName="TaxCatchAll" ma:showField="CatchAllData" ma:web="ae985db1-d84e-427c-8ed0-10cd2be1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2342F-5800-4917-9668-F407FB09D5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FECE39-4C34-4ABB-8FD3-03D24005B568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1fd7de28-5c2c-4a29-afb7-8b8cdc2dca96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ae985db1-d84e-427c-8ed0-10cd2be1040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E96B43C-40F6-404B-B09A-AD3135957FD5}">
  <ds:schemaRefs>
    <ds:schemaRef ds:uri="1fd7de28-5c2c-4a29-afb7-8b8cdc2dca96"/>
    <ds:schemaRef ds:uri="ae985db1-d84e-427c-8ed0-10cd2be104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488</TotalTime>
  <Words>349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News Gothic MT</vt:lpstr>
      <vt:lpstr>Wingdings 2</vt:lpstr>
      <vt:lpstr>Breeze</vt:lpstr>
      <vt:lpstr>How to Pass </vt:lpstr>
      <vt:lpstr>DHS Biology Department</vt:lpstr>
      <vt:lpstr>Course Content</vt:lpstr>
      <vt:lpstr>What the students will be doing in class…</vt:lpstr>
      <vt:lpstr>Assessment Timeline</vt:lpstr>
      <vt:lpstr>SQA  Assessment</vt:lpstr>
      <vt:lpstr>Pupil Responsibility</vt:lpstr>
      <vt:lpstr>Teacher Responsibilities</vt:lpstr>
      <vt:lpstr>How can you help at home?</vt:lpstr>
      <vt:lpstr>Revision Materials</vt:lpstr>
    </vt:vector>
  </TitlesOfParts>
  <Company>Dumfries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Pass</dc:title>
  <dc:creator>Hayley Johnstone</dc:creator>
  <cp:lastModifiedBy>Mrs Earle</cp:lastModifiedBy>
  <cp:revision>6</cp:revision>
  <dcterms:created xsi:type="dcterms:W3CDTF">2021-09-14T11:27:24Z</dcterms:created>
  <dcterms:modified xsi:type="dcterms:W3CDTF">2023-09-14T11:26:03Z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0x010100FF7B6D553BBD01468EF17298F5E5422F</vt:lpwstr>
  </property>
  <property fmtid="{D5CDD505-2E9C-101B-9397-08002B2CF9AE}" pid="3" name="MediaServiceImageTags">
    <vt:lpwstr/>
  </property>
</Properties>
</file>