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Patrick Hand" panose="00000500000000000000" pitchFamily="2"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34CDFF-F9F7-4FB1-9E93-2BFB2DE074D7}">
  <a:tblStyle styleId="{4134CDFF-F9F7-4FB1-9E93-2BFB2DE074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7aa77cf9c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7aa77cf9c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aa77cf9c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7aa77cf9c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7aa77cf9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7aa77cf9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7aa77cf9c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7aa77cf9c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aa77cf9c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7aa77cf9c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7aa77cf9c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7aa77cf9c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7aa77cf9c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7aa77cf9c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aa77cf9c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7aa77cf9c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7aa77cf9c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7aa77cf9c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aa77cf9c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7aa77cf9c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999450" y="121575"/>
            <a:ext cx="7749300" cy="1420800"/>
          </a:xfrm>
          <a:prstGeom prst="rect">
            <a:avLst/>
          </a:prstGeom>
          <a:solidFill>
            <a:srgbClr val="FFF2CC"/>
          </a:solidFill>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400"/>
              <a:t>How to Pass</a:t>
            </a:r>
            <a:endParaRPr sz="4400"/>
          </a:p>
          <a:p>
            <a:pPr marL="0" lvl="0" indent="0" algn="ctr" rtl="0">
              <a:spcBef>
                <a:spcPts val="0"/>
              </a:spcBef>
              <a:spcAft>
                <a:spcPts val="0"/>
              </a:spcAft>
              <a:buNone/>
            </a:pPr>
            <a:r>
              <a:rPr lang="en" sz="4400"/>
              <a:t>Higher Classical Studies</a:t>
            </a:r>
            <a:endParaRPr sz="440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Accessing work</a:t>
            </a:r>
            <a:endParaRPr/>
          </a:p>
        </p:txBody>
      </p:sp>
      <p:sp>
        <p:nvSpPr>
          <p:cNvPr id="115" name="Google Shape;11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Students will have their classroom notes to use</a:t>
            </a:r>
            <a:endParaRPr>
              <a:solidFill>
                <a:schemeClr val="dk1"/>
              </a:solidFill>
            </a:endParaRPr>
          </a:p>
          <a:p>
            <a:pPr marL="0" lvl="0" indent="0" algn="l" rtl="0">
              <a:spcBef>
                <a:spcPts val="1200"/>
              </a:spcBef>
              <a:spcAft>
                <a:spcPts val="0"/>
              </a:spcAft>
              <a:buNone/>
            </a:pPr>
            <a:r>
              <a:rPr lang="en">
                <a:solidFill>
                  <a:schemeClr val="dk1"/>
                </a:solidFill>
              </a:rPr>
              <a:t>Summary mind maps to aid with revision</a:t>
            </a:r>
            <a:endParaRPr>
              <a:solidFill>
                <a:schemeClr val="dk1"/>
              </a:solidFill>
            </a:endParaRPr>
          </a:p>
          <a:p>
            <a:pPr marL="0" lvl="0" indent="0" algn="l" rtl="0">
              <a:spcBef>
                <a:spcPts val="1200"/>
              </a:spcBef>
              <a:spcAft>
                <a:spcPts val="0"/>
              </a:spcAft>
              <a:buNone/>
            </a:pPr>
            <a:r>
              <a:rPr lang="en">
                <a:solidFill>
                  <a:schemeClr val="dk1"/>
                </a:solidFill>
              </a:rPr>
              <a:t>All resources are available to students on Teams</a:t>
            </a:r>
            <a:endParaRPr>
              <a:solidFill>
                <a:schemeClr val="dk1"/>
              </a:solidFill>
            </a:endParaRPr>
          </a:p>
          <a:p>
            <a:pPr marL="0" lvl="0" indent="0" algn="l" rtl="0">
              <a:spcBef>
                <a:spcPts val="1200"/>
              </a:spcBef>
              <a:spcAft>
                <a:spcPts val="0"/>
              </a:spcAft>
              <a:buNone/>
            </a:pPr>
            <a:r>
              <a:rPr lang="en">
                <a:solidFill>
                  <a:schemeClr val="dk1"/>
                </a:solidFill>
              </a:rPr>
              <a:t>They also have access to Class Notebook on Teams which allows them to access topics in more detail and contains exemplars of work.</a:t>
            </a:r>
            <a:endParaRPr>
              <a:solidFill>
                <a:schemeClr val="dk1"/>
              </a:solidFill>
            </a:endParaRPr>
          </a:p>
          <a:p>
            <a:pPr marL="0" lvl="0" indent="0" algn="l" rtl="0">
              <a:spcBef>
                <a:spcPts val="1200"/>
              </a:spcBef>
              <a:spcAft>
                <a:spcPts val="0"/>
              </a:spcAft>
              <a:buNone/>
            </a:pPr>
            <a:r>
              <a:rPr lang="en">
                <a:solidFill>
                  <a:schemeClr val="dk1"/>
                </a:solidFill>
              </a:rPr>
              <a:t>SQA site is invaluable for access to past papers and marking instructions.</a:t>
            </a:r>
            <a:endParaRPr>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Ms Glen</a:t>
            </a:r>
            <a:endParaRPr/>
          </a:p>
        </p:txBody>
      </p:sp>
      <p:sp>
        <p:nvSpPr>
          <p:cNvPr id="121" name="Google Shape;12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Please do not hesitate to contact me if you have any concerns or questions regarding the course.</a:t>
            </a:r>
            <a:endParaRPr/>
          </a:p>
          <a:p>
            <a:pPr marL="0" lvl="0" indent="0" algn="l" rtl="0">
              <a:spcBef>
                <a:spcPts val="1200"/>
              </a:spcBef>
              <a:spcAft>
                <a:spcPts val="0"/>
              </a:spcAft>
              <a:buNone/>
            </a:pPr>
            <a:endParaRPr/>
          </a:p>
          <a:p>
            <a:pPr marL="0" lvl="0" indent="0" algn="l" rtl="0">
              <a:spcBef>
                <a:spcPts val="1200"/>
              </a:spcBef>
              <a:spcAft>
                <a:spcPts val="0"/>
              </a:spcAft>
              <a:buNone/>
            </a:pPr>
            <a:r>
              <a:rPr lang="en"/>
              <a:t>Phone -  01387 263061</a:t>
            </a:r>
            <a:endParaRPr/>
          </a:p>
          <a:p>
            <a:pPr marL="0" lvl="0" indent="0" algn="l" rtl="0">
              <a:spcBef>
                <a:spcPts val="1200"/>
              </a:spcBef>
              <a:spcAft>
                <a:spcPts val="1200"/>
              </a:spcAft>
              <a:buNone/>
            </a:pPr>
            <a:r>
              <a:rPr lang="en"/>
              <a:t>Email - gw15glenmarion@ea.dumgal.sch.uk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Course Outline</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r>
              <a:rPr lang="en" sz="2400">
                <a:solidFill>
                  <a:schemeClr val="dk1"/>
                </a:solidFill>
                <a:latin typeface="Patrick Hand"/>
                <a:ea typeface="Patrick Hand"/>
                <a:cs typeface="Patrick Hand"/>
                <a:sym typeface="Patrick Hand"/>
              </a:rPr>
              <a:t>The Higher Course is designed to develop students knowledge and understanding of the Classical Greek and Roman Civilisations by comparing and contrasting these societies to the modern world.</a:t>
            </a:r>
            <a:endParaRPr sz="2400">
              <a:solidFill>
                <a:schemeClr val="dk1"/>
              </a:solidFill>
              <a:latin typeface="Patrick Hand"/>
              <a:ea typeface="Patrick Hand"/>
              <a:cs typeface="Patrick Hand"/>
              <a:sym typeface="Patrick Hand"/>
            </a:endParaRPr>
          </a:p>
        </p:txBody>
      </p:sp>
      <p:pic>
        <p:nvPicPr>
          <p:cNvPr id="62" name="Google Shape;62;p14"/>
          <p:cNvPicPr preferRelativeResize="0"/>
          <p:nvPr/>
        </p:nvPicPr>
        <p:blipFill>
          <a:blip r:embed="rId3">
            <a:alphaModFix/>
          </a:blip>
          <a:stretch>
            <a:fillRect/>
          </a:stretch>
        </p:blipFill>
        <p:spPr>
          <a:xfrm>
            <a:off x="585025" y="2665913"/>
            <a:ext cx="3934775" cy="2208125"/>
          </a:xfrm>
          <a:prstGeom prst="rect">
            <a:avLst/>
          </a:prstGeom>
          <a:noFill/>
          <a:ln w="9525" cap="flat" cmpd="sng">
            <a:solidFill>
              <a:srgbClr val="000000"/>
            </a:solidFill>
            <a:prstDash val="solid"/>
            <a:round/>
            <a:headEnd type="none" w="sm" len="sm"/>
            <a:tailEnd type="none" w="sm" len="sm"/>
          </a:ln>
        </p:spPr>
      </p:pic>
      <p:pic>
        <p:nvPicPr>
          <p:cNvPr id="63" name="Google Shape;63;p14"/>
          <p:cNvPicPr preferRelativeResize="0"/>
          <p:nvPr/>
        </p:nvPicPr>
        <p:blipFill>
          <a:blip r:embed="rId4">
            <a:alphaModFix/>
          </a:blip>
          <a:stretch>
            <a:fillRect/>
          </a:stretch>
        </p:blipFill>
        <p:spPr>
          <a:xfrm>
            <a:off x="4991900" y="2685150"/>
            <a:ext cx="3707223" cy="21696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Patrick Hand"/>
              <a:buChar char="❖"/>
            </a:pPr>
            <a:r>
              <a:rPr lang="en" sz="2300">
                <a:solidFill>
                  <a:schemeClr val="dk1"/>
                </a:solidFill>
                <a:latin typeface="Patrick Hand"/>
                <a:ea typeface="Patrick Hand"/>
                <a:cs typeface="Patrick Hand"/>
                <a:sym typeface="Patrick Hand"/>
              </a:rPr>
              <a:t>knowledge and understanding of public and private religious ideas and practices: </a:t>
            </a:r>
            <a:endParaRPr sz="2300">
              <a:solidFill>
                <a:schemeClr val="dk1"/>
              </a:solidFill>
              <a:latin typeface="Patrick Hand"/>
              <a:ea typeface="Patrick Hand"/>
              <a:cs typeface="Patrick Hand"/>
              <a:sym typeface="Patrick Hand"/>
            </a:endParaRPr>
          </a:p>
          <a:p>
            <a:pPr marL="457200" lvl="0" indent="-374650" algn="l" rtl="0">
              <a:spcBef>
                <a:spcPts val="0"/>
              </a:spcBef>
              <a:spcAft>
                <a:spcPts val="0"/>
              </a:spcAft>
              <a:buClr>
                <a:schemeClr val="dk1"/>
              </a:buClr>
              <a:buSzPts val="2300"/>
              <a:buFont typeface="Patrick Hand"/>
              <a:buChar char="❖"/>
            </a:pPr>
            <a:r>
              <a:rPr lang="en" sz="2300">
                <a:solidFill>
                  <a:schemeClr val="dk1"/>
                </a:solidFill>
                <a:latin typeface="Patrick Hand"/>
                <a:ea typeface="Patrick Hand"/>
                <a:cs typeface="Patrick Hand"/>
                <a:sym typeface="Patrick Hand"/>
              </a:rPr>
              <a:t>the interaction between religion, personal morality and identity in classical societies  or of the political and social structures of classical societies  the ability to evaluate complex sources of evidence from classical societies  </a:t>
            </a:r>
            <a:endParaRPr sz="2300">
              <a:solidFill>
                <a:schemeClr val="dk1"/>
              </a:solidFill>
              <a:latin typeface="Patrick Hand"/>
              <a:ea typeface="Patrick Hand"/>
              <a:cs typeface="Patrick Hand"/>
              <a:sym typeface="Patrick Hand"/>
            </a:endParaRPr>
          </a:p>
          <a:p>
            <a:pPr marL="457200" lvl="0" indent="-374650" algn="l" rtl="0">
              <a:spcBef>
                <a:spcPts val="0"/>
              </a:spcBef>
              <a:spcAft>
                <a:spcPts val="0"/>
              </a:spcAft>
              <a:buClr>
                <a:schemeClr val="dk1"/>
              </a:buClr>
              <a:buSzPts val="2300"/>
              <a:buFont typeface="Patrick Hand"/>
              <a:buChar char="❖"/>
            </a:pPr>
            <a:r>
              <a:rPr lang="en" sz="2300">
                <a:solidFill>
                  <a:schemeClr val="dk1"/>
                </a:solidFill>
                <a:latin typeface="Patrick Hand"/>
                <a:ea typeface="Patrick Hand"/>
                <a:cs typeface="Patrick Hand"/>
                <a:sym typeface="Patrick Hand"/>
              </a:rPr>
              <a:t>awareness of universal ideas, themes or values raised by classical texts </a:t>
            </a:r>
            <a:endParaRPr sz="2300">
              <a:solidFill>
                <a:schemeClr val="dk1"/>
              </a:solidFill>
              <a:latin typeface="Patrick Hand"/>
              <a:ea typeface="Patrick Hand"/>
              <a:cs typeface="Patrick Hand"/>
              <a:sym typeface="Patrick Hand"/>
            </a:endParaRPr>
          </a:p>
          <a:p>
            <a:pPr marL="457200" lvl="0" indent="-374650" algn="l" rtl="0">
              <a:spcBef>
                <a:spcPts val="0"/>
              </a:spcBef>
              <a:spcAft>
                <a:spcPts val="0"/>
              </a:spcAft>
              <a:buClr>
                <a:schemeClr val="dk1"/>
              </a:buClr>
              <a:buSzPts val="2300"/>
              <a:buFont typeface="Patrick Hand"/>
              <a:buChar char="❖"/>
            </a:pPr>
            <a:r>
              <a:rPr lang="en" sz="2300">
                <a:solidFill>
                  <a:schemeClr val="dk1"/>
                </a:solidFill>
                <a:latin typeface="Patrick Hand"/>
                <a:ea typeface="Patrick Hand"/>
                <a:cs typeface="Patrick Hand"/>
                <a:sym typeface="Patrick Hand"/>
              </a:rPr>
              <a:t> the capacity to compare and contrast the classical world with modern society</a:t>
            </a:r>
            <a:endParaRPr sz="2300">
              <a:solidFill>
                <a:schemeClr val="dk1"/>
              </a:solidFill>
              <a:latin typeface="Patrick Hand"/>
              <a:ea typeface="Patrick Hand"/>
              <a:cs typeface="Patrick Hand"/>
              <a:sym typeface="Patrick H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Components of the Course</a:t>
            </a: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aphicFrame>
        <p:nvGraphicFramePr>
          <p:cNvPr id="76" name="Google Shape;76;p16"/>
          <p:cNvGraphicFramePr/>
          <p:nvPr/>
        </p:nvGraphicFramePr>
        <p:xfrm>
          <a:off x="952500" y="1809750"/>
          <a:ext cx="7239000" cy="2011560"/>
        </p:xfrm>
        <a:graphic>
          <a:graphicData uri="http://schemas.openxmlformats.org/drawingml/2006/table">
            <a:tbl>
              <a:tblPr>
                <a:noFill/>
                <a:tableStyleId>{4134CDFF-F9F7-4FB1-9E93-2BFB2DE074D7}</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b="1"/>
                        <a:t>Component</a:t>
                      </a:r>
                      <a:endParaRPr b="1"/>
                    </a:p>
                  </a:txBody>
                  <a:tcPr marL="91425" marR="91425" marT="91425" marB="91425"/>
                </a:tc>
                <a:tc>
                  <a:txBody>
                    <a:bodyPr/>
                    <a:lstStyle/>
                    <a:p>
                      <a:pPr marL="0" lvl="0" indent="0" algn="l" rtl="0">
                        <a:spcBef>
                          <a:spcPts val="0"/>
                        </a:spcBef>
                        <a:spcAft>
                          <a:spcPts val="0"/>
                        </a:spcAft>
                        <a:buNone/>
                      </a:pPr>
                      <a:r>
                        <a:rPr lang="en" b="1"/>
                        <a:t>Marks</a:t>
                      </a:r>
                      <a:endParaRPr b="1"/>
                    </a:p>
                  </a:txBody>
                  <a:tcPr marL="91425" marR="91425" marT="91425" marB="91425"/>
                </a:tc>
                <a:tc>
                  <a:txBody>
                    <a:bodyPr/>
                    <a:lstStyle/>
                    <a:p>
                      <a:pPr marL="0" lvl="0" indent="0" algn="l" rtl="0">
                        <a:spcBef>
                          <a:spcPts val="0"/>
                        </a:spcBef>
                        <a:spcAft>
                          <a:spcPts val="0"/>
                        </a:spcAft>
                        <a:buNone/>
                      </a:pPr>
                      <a:r>
                        <a:rPr lang="en" b="1"/>
                        <a:t>Duration</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Component 1: Classical Literature paper</a:t>
                      </a:r>
                      <a:endParaRPr/>
                    </a:p>
                  </a:txBody>
                  <a:tcPr marL="91425" marR="91425" marT="91425" marB="91425"/>
                </a:tc>
                <a:tc>
                  <a:txBody>
                    <a:bodyPr/>
                    <a:lstStyle/>
                    <a:p>
                      <a:pPr marL="0" lvl="0" indent="0" algn="ctr" rtl="0">
                        <a:spcBef>
                          <a:spcPts val="0"/>
                        </a:spcBef>
                        <a:spcAft>
                          <a:spcPts val="0"/>
                        </a:spcAft>
                        <a:buNone/>
                      </a:pPr>
                      <a:r>
                        <a:rPr lang="en"/>
                        <a:t>30 </a:t>
                      </a:r>
                      <a:endParaRPr/>
                    </a:p>
                  </a:txBody>
                  <a:tcPr marL="91425" marR="91425" marT="91425" marB="91425"/>
                </a:tc>
                <a:tc>
                  <a:txBody>
                    <a:bodyPr/>
                    <a:lstStyle/>
                    <a:p>
                      <a:pPr marL="0" lvl="0" indent="0" algn="ctr" rtl="0">
                        <a:spcBef>
                          <a:spcPts val="0"/>
                        </a:spcBef>
                        <a:spcAft>
                          <a:spcPts val="0"/>
                        </a:spcAft>
                        <a:buNone/>
                      </a:pPr>
                      <a:r>
                        <a:rPr lang="en"/>
                        <a:t>1 hour and 10 minutes</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t>Component 2: Classical Society paper</a:t>
                      </a:r>
                      <a:endParaRPr/>
                    </a:p>
                  </a:txBody>
                  <a:tcPr marL="91425" marR="91425" marT="91425" marB="91425"/>
                </a:tc>
                <a:tc>
                  <a:txBody>
                    <a:bodyPr/>
                    <a:lstStyle/>
                    <a:p>
                      <a:pPr marL="0" lvl="0" indent="0" algn="ctr" rtl="0">
                        <a:spcBef>
                          <a:spcPts val="0"/>
                        </a:spcBef>
                        <a:spcAft>
                          <a:spcPts val="0"/>
                        </a:spcAft>
                        <a:buNone/>
                      </a:pPr>
                      <a:r>
                        <a:rPr lang="en"/>
                        <a:t>50</a:t>
                      </a:r>
                      <a:endParaRPr/>
                    </a:p>
                  </a:txBody>
                  <a:tcPr marL="91425" marR="91425" marT="91425" marB="91425"/>
                </a:tc>
                <a:tc>
                  <a:txBody>
                    <a:bodyPr/>
                    <a:lstStyle/>
                    <a:p>
                      <a:pPr marL="0" lvl="0" indent="0" algn="ctr" rtl="0">
                        <a:spcBef>
                          <a:spcPts val="0"/>
                        </a:spcBef>
                        <a:spcAft>
                          <a:spcPts val="0"/>
                        </a:spcAft>
                        <a:buNone/>
                      </a:pPr>
                      <a:r>
                        <a:rPr lang="en"/>
                        <a:t>1 hour and 50 minutes</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t>Component 3: Assignment</a:t>
                      </a:r>
                      <a:endParaRPr/>
                    </a:p>
                  </a:txBody>
                  <a:tcPr marL="91425" marR="91425" marT="91425" marB="91425"/>
                </a:tc>
                <a:tc>
                  <a:txBody>
                    <a:bodyPr/>
                    <a:lstStyle/>
                    <a:p>
                      <a:pPr marL="0" lvl="0" indent="0" algn="ctr" rtl="0">
                        <a:spcBef>
                          <a:spcPts val="0"/>
                        </a:spcBef>
                        <a:spcAft>
                          <a:spcPts val="0"/>
                        </a:spcAft>
                        <a:buNone/>
                      </a:pPr>
                      <a:r>
                        <a:rPr lang="en"/>
                        <a:t>30</a:t>
                      </a:r>
                      <a:endParaRPr/>
                    </a:p>
                  </a:txBody>
                  <a:tcPr marL="91425" marR="91425" marT="91425" marB="91425"/>
                </a:tc>
                <a:tc>
                  <a:txBody>
                    <a:bodyPr/>
                    <a:lstStyle/>
                    <a:p>
                      <a:pPr marL="0" lvl="0" indent="0" algn="ctr" rtl="0">
                        <a:spcBef>
                          <a:spcPts val="0"/>
                        </a:spcBef>
                        <a:spcAft>
                          <a:spcPts val="0"/>
                        </a:spcAft>
                        <a:buNone/>
                      </a:pPr>
                      <a:r>
                        <a:rPr lang="en"/>
                        <a:t>1 hour 30 minutes</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Component 1</a:t>
            </a:r>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dk1"/>
                </a:solidFill>
              </a:rPr>
              <a:t>This aspect of the course covers Classical Texts including:</a:t>
            </a:r>
            <a:endParaRPr b="1">
              <a:solidFill>
                <a:schemeClr val="dk1"/>
              </a:solidFill>
            </a:endParaRPr>
          </a:p>
          <a:p>
            <a:pPr marL="457200" lvl="0" indent="-342900" algn="l" rtl="0">
              <a:spcBef>
                <a:spcPts val="1200"/>
              </a:spcBef>
              <a:spcAft>
                <a:spcPts val="0"/>
              </a:spcAft>
              <a:buClr>
                <a:schemeClr val="dk1"/>
              </a:buClr>
              <a:buSzPts val="1800"/>
              <a:buChar char="➔"/>
            </a:pPr>
            <a:r>
              <a:rPr lang="en" b="1">
                <a:solidFill>
                  <a:schemeClr val="dk1"/>
                </a:solidFill>
              </a:rPr>
              <a:t>Homer’s Iliad</a:t>
            </a:r>
            <a:endParaRPr b="1">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Homer’s Odyssey Book 9</a:t>
            </a:r>
            <a:endParaRPr b="1">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Euripides - Medea</a:t>
            </a:r>
            <a:endParaRPr b="1">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Sophocles - Oedipus Rex </a:t>
            </a:r>
            <a:endParaRPr b="1">
              <a:solidFill>
                <a:schemeClr val="dk1"/>
              </a:solidFill>
            </a:endParaRPr>
          </a:p>
        </p:txBody>
      </p:sp>
      <p:sp>
        <p:nvSpPr>
          <p:cNvPr id="83" name="Google Shape;83;p17"/>
          <p:cNvSpPr/>
          <p:nvPr/>
        </p:nvSpPr>
        <p:spPr>
          <a:xfrm>
            <a:off x="5827250" y="1625875"/>
            <a:ext cx="2529900" cy="1580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Students are not required to purchase any of the texts, they are available to them on Sparknotes; a very useful site with summary notes and exam revision questions.</a:t>
            </a:r>
            <a:endParaRPr/>
          </a:p>
        </p:txBody>
      </p:sp>
      <p:sp>
        <p:nvSpPr>
          <p:cNvPr id="84" name="Google Shape;84;p17"/>
          <p:cNvSpPr/>
          <p:nvPr/>
        </p:nvSpPr>
        <p:spPr>
          <a:xfrm>
            <a:off x="5857675" y="3358100"/>
            <a:ext cx="2446500" cy="114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They will also have access to digital copies of the 3 out of the 4 texts on Teams.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Component 1</a:t>
            </a: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Students are required to demonstrate their knowledge and understanding of the texts in relation to 5 Themes any of which can be sampled in the final exam.</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Heroism</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Leadership</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Fate vs Freewill</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Conflict</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Women and society</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Component 1</a:t>
            </a:r>
            <a:endParaRPr/>
          </a:p>
        </p:txBody>
      </p:sp>
      <p:sp>
        <p:nvSpPr>
          <p:cNvPr id="96" name="Google Shape;9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Students will complete a 20 mark essay question and a 10 mark comparative so</a:t>
            </a:r>
            <a:endParaRPr>
              <a:solidFill>
                <a:schemeClr val="dk1"/>
              </a:solidFill>
            </a:endParaRPr>
          </a:p>
          <a:p>
            <a:pPr marL="0" lvl="0" indent="0" algn="l" rtl="0">
              <a:spcBef>
                <a:spcPts val="1200"/>
              </a:spcBef>
              <a:spcAft>
                <a:spcPts val="0"/>
              </a:spcAft>
              <a:buNone/>
            </a:pPr>
            <a:r>
              <a:rPr lang="en">
                <a:solidFill>
                  <a:schemeClr val="dk1"/>
                </a:solidFill>
              </a:rPr>
              <a:t>urce question for this paper.</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They will have the opportunity to choose between 2 essay titles for the 20 mark question.</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Component 2</a:t>
            </a:r>
            <a:endParaRPr/>
          </a:p>
        </p:txBody>
      </p:sp>
      <p:sp>
        <p:nvSpPr>
          <p:cNvPr id="102" name="Google Shape;10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 this section students as assessed by responding to different styles of source questions.</a:t>
            </a:r>
            <a:endParaRPr/>
          </a:p>
          <a:p>
            <a:pPr marL="0" lvl="0" indent="0" algn="l" rtl="0">
              <a:spcBef>
                <a:spcPts val="1200"/>
              </a:spcBef>
              <a:spcAft>
                <a:spcPts val="0"/>
              </a:spcAft>
              <a:buNone/>
            </a:pPr>
            <a:r>
              <a:rPr lang="en"/>
              <a:t>There are 5 question types each will be sampled in the final exam.</a:t>
            </a:r>
            <a:endParaRPr/>
          </a:p>
          <a:p>
            <a:pPr marL="0" lvl="0" indent="0" algn="l" rtl="0">
              <a:spcBef>
                <a:spcPts val="1200"/>
              </a:spcBef>
              <a:spcAft>
                <a:spcPts val="0"/>
              </a:spcAft>
              <a:buNone/>
            </a:pPr>
            <a:r>
              <a:rPr lang="en"/>
              <a:t>There are two distinct units:</a:t>
            </a:r>
            <a:endParaRPr/>
          </a:p>
          <a:p>
            <a:pPr marL="0" lvl="0" indent="0" algn="l" rtl="0">
              <a:spcBef>
                <a:spcPts val="1200"/>
              </a:spcBef>
              <a:spcAft>
                <a:spcPts val="0"/>
              </a:spcAft>
              <a:buNone/>
            </a:pPr>
            <a:r>
              <a:rPr lang="en"/>
              <a:t> - Life in Ancient Greece</a:t>
            </a:r>
            <a:endParaRPr/>
          </a:p>
          <a:p>
            <a:pPr marL="0" lvl="0" indent="0" algn="l" rtl="0">
              <a:spcBef>
                <a:spcPts val="1200"/>
              </a:spcBef>
              <a:spcAft>
                <a:spcPts val="1200"/>
              </a:spcAft>
              <a:buNone/>
            </a:pPr>
            <a:r>
              <a:rPr lang="en"/>
              <a:t>- Life in Ancient Rome </a:t>
            </a:r>
            <a:endParaRPr/>
          </a:p>
        </p:txBody>
      </p:sp>
      <p:sp>
        <p:nvSpPr>
          <p:cNvPr id="103" name="Google Shape;103;p20"/>
          <p:cNvSpPr/>
          <p:nvPr/>
        </p:nvSpPr>
        <p:spPr>
          <a:xfrm>
            <a:off x="5492975" y="2491975"/>
            <a:ext cx="2887200" cy="235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Student will answer either 3 of the 5 questions in the Greek section and 2 in the Roman or vise versa, this is at the discretion of the SQA, one of the question types is a floating question, we never know if it will be in the Greek Section or the Roman Section until the day of the exam.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Component 3</a:t>
            </a:r>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Assignment - this element has been reintroduced this year. This element give the student optionality as they can choose their area of study. </a:t>
            </a:r>
            <a:endParaRPr>
              <a:solidFill>
                <a:schemeClr val="dk1"/>
              </a:solidFill>
            </a:endParaRPr>
          </a:p>
          <a:p>
            <a:pPr marL="0" lvl="0" indent="0" algn="l" rtl="0">
              <a:spcBef>
                <a:spcPts val="1200"/>
              </a:spcBef>
              <a:spcAft>
                <a:spcPts val="0"/>
              </a:spcAft>
              <a:buNone/>
            </a:pPr>
            <a:r>
              <a:rPr lang="en">
                <a:solidFill>
                  <a:schemeClr val="dk1"/>
                </a:solidFill>
              </a:rPr>
              <a:t>They will be given time to research their chosen topic and prepare a resource sheet containing 250 to help them during their assessment.</a:t>
            </a:r>
            <a:endParaRPr>
              <a:solidFill>
                <a:schemeClr val="dk1"/>
              </a:solidFill>
            </a:endParaRPr>
          </a:p>
          <a:p>
            <a:pPr marL="0" lvl="0" indent="0" algn="l" rtl="0">
              <a:spcBef>
                <a:spcPts val="1200"/>
              </a:spcBef>
              <a:spcAft>
                <a:spcPts val="1200"/>
              </a:spcAft>
              <a:buNone/>
            </a:pPr>
            <a:r>
              <a:rPr lang="en">
                <a:solidFill>
                  <a:schemeClr val="dk1"/>
                </a:solidFill>
              </a:rPr>
              <a:t>This element is an extended version of the 20 mark questions and should also incorporate sources.</a:t>
            </a:r>
            <a:endParaRPr>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570DAD8D2BBA4199123A34CF857C77" ma:contentTypeVersion="7" ma:contentTypeDescription="Create a new document." ma:contentTypeScope="" ma:versionID="9425aa1398c16387a81f4ab603851514">
  <xsd:schema xmlns:xsd="http://www.w3.org/2001/XMLSchema" xmlns:xs="http://www.w3.org/2001/XMLSchema" xmlns:p="http://schemas.microsoft.com/office/2006/metadata/properties" xmlns:ns2="3f7cc8fe-e779-4be3-a430-815dd703cd4a" xmlns:ns3="83763025-89ab-4ca0-b2bc-d83207a6ac14" targetNamespace="http://schemas.microsoft.com/office/2006/metadata/properties" ma:root="true" ma:fieldsID="2b0853c8dc3a5bf62e7f49513fae12fe" ns2:_="" ns3:_="">
    <xsd:import namespace="3f7cc8fe-e779-4be3-a430-815dd703cd4a"/>
    <xsd:import namespace="83763025-89ab-4ca0-b2bc-d83207a6a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7cc8fe-e779-4be3-a430-815dd703c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763025-89ab-4ca0-b2bc-d83207a6ac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1084C8-642F-4B21-8166-19807CA4AB1B}"/>
</file>

<file path=customXml/itemProps2.xml><?xml version="1.0" encoding="utf-8"?>
<ds:datastoreItem xmlns:ds="http://schemas.openxmlformats.org/officeDocument/2006/customXml" ds:itemID="{EC3E4036-8F8E-48C8-92FE-A231418DFE20}"/>
</file>

<file path=customXml/itemProps3.xml><?xml version="1.0" encoding="utf-8"?>
<ds:datastoreItem xmlns:ds="http://schemas.openxmlformats.org/officeDocument/2006/customXml" ds:itemID="{128487D1-53E1-48E6-89AD-3F24CC2A6FD0}"/>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 Light</vt:lpstr>
      <vt:lpstr>How to Pass Higher Classical Studies</vt:lpstr>
      <vt:lpstr>Course Outline</vt:lpstr>
      <vt:lpstr>PowerPoint Presentation</vt:lpstr>
      <vt:lpstr>Components of the Course</vt:lpstr>
      <vt:lpstr>Component 1</vt:lpstr>
      <vt:lpstr>Component 1</vt:lpstr>
      <vt:lpstr>Component 1</vt:lpstr>
      <vt:lpstr>Component 2</vt:lpstr>
      <vt:lpstr>Component 3</vt:lpstr>
      <vt:lpstr>Accessing work</vt:lpstr>
      <vt:lpstr>Ms Glen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Pass Higher Classical Studies</dc:title>
  <cp:revision>1</cp:revision>
  <dcterms:modified xsi:type="dcterms:W3CDTF">2023-09-13T09:08:34Z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0x0101006B570DAD8D2BBA4199123A34CF857C77</vt:lpwstr>
  </property>
</Properties>
</file>