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CD677-FE24-85F1-AF4C-C59D8E157A67}" v="2" dt="2022-09-14T08:23:23.181"/>
    <p1510:client id="{31B7066B-95B8-4B30-82A0-911D6C961BB6}" v="5" dt="2022-09-23T11:43:13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Johnstone" userId="S::gw18johnstonehayley@glow.sch.uk::c6e91fd5-f264-416b-91ea-e838c30af391" providerId="AD" clId="Web-{31B7066B-95B8-4B30-82A0-911D6C961BB6}"/>
    <pc:docChg chg="modSld">
      <pc:chgData name="Miss Johnstone" userId="S::gw18johnstonehayley@glow.sch.uk::c6e91fd5-f264-416b-91ea-e838c30af391" providerId="AD" clId="Web-{31B7066B-95B8-4B30-82A0-911D6C961BB6}" dt="2022-09-23T11:43:13.824" v="4" actId="20577"/>
      <pc:docMkLst>
        <pc:docMk/>
      </pc:docMkLst>
      <pc:sldChg chg="modSp">
        <pc:chgData name="Miss Johnstone" userId="S::gw18johnstonehayley@glow.sch.uk::c6e91fd5-f264-416b-91ea-e838c30af391" providerId="AD" clId="Web-{31B7066B-95B8-4B30-82A0-911D6C961BB6}" dt="2022-09-23T11:43:13.824" v="4" actId="20577"/>
        <pc:sldMkLst>
          <pc:docMk/>
          <pc:sldMk cId="395330780" sldId="260"/>
        </pc:sldMkLst>
        <pc:spChg chg="mod">
          <ac:chgData name="Miss Johnstone" userId="S::gw18johnstonehayley@glow.sch.uk::c6e91fd5-f264-416b-91ea-e838c30af391" providerId="AD" clId="Web-{31B7066B-95B8-4B30-82A0-911D6C961BB6}" dt="2022-09-23T11:43:13.824" v="4" actId="20577"/>
          <ac:spMkLst>
            <pc:docMk/>
            <pc:sldMk cId="395330780" sldId="260"/>
            <ac:spMk id="3" creationId="{00000000-0000-0000-0000-000000000000}"/>
          </ac:spMkLst>
        </pc:spChg>
      </pc:sldChg>
    </pc:docChg>
  </pc:docChgLst>
  <pc:docChgLst>
    <pc:chgData name="Mrs Downie" userId="S::gw08downiedeborah@glow.sch.uk::9d9bee42-5928-4aa9-b3c3-7dc95723b11d" providerId="AD" clId="Web-{1F9CD677-FE24-85F1-AF4C-C59D8E157A67}"/>
    <pc:docChg chg="modSld">
      <pc:chgData name="Mrs Downie" userId="S::gw08downiedeborah@glow.sch.uk::9d9bee42-5928-4aa9-b3c3-7dc95723b11d" providerId="AD" clId="Web-{1F9CD677-FE24-85F1-AF4C-C59D8E157A67}" dt="2022-09-14T08:23:23.181" v="1"/>
      <pc:docMkLst>
        <pc:docMk/>
      </pc:docMkLst>
      <pc:sldChg chg="delSp delAnim">
        <pc:chgData name="Mrs Downie" userId="S::gw08downiedeborah@glow.sch.uk::9d9bee42-5928-4aa9-b3c3-7dc95723b11d" providerId="AD" clId="Web-{1F9CD677-FE24-85F1-AF4C-C59D8E157A67}" dt="2022-09-14T08:23:23.181" v="1"/>
        <pc:sldMkLst>
          <pc:docMk/>
          <pc:sldMk cId="767721189" sldId="256"/>
        </pc:sldMkLst>
        <pc:picChg chg="del">
          <ac:chgData name="Mrs Downie" userId="S::gw08downiedeborah@glow.sch.uk::9d9bee42-5928-4aa9-b3c3-7dc95723b11d" providerId="AD" clId="Web-{1F9CD677-FE24-85F1-AF4C-C59D8E157A67}" dt="2022-09-14T08:23:23.181" v="1"/>
          <ac:picMkLst>
            <pc:docMk/>
            <pc:sldMk cId="767721189" sldId="256"/>
            <ac:picMk id="8" creationId="{00000000-0000-0000-0000-000000000000}"/>
          </ac:picMkLst>
        </pc:picChg>
      </pc:sldChg>
      <pc:sldChg chg="delSp">
        <pc:chgData name="Mrs Downie" userId="S::gw08downiedeborah@glow.sch.uk::9d9bee42-5928-4aa9-b3c3-7dc95723b11d" providerId="AD" clId="Web-{1F9CD677-FE24-85F1-AF4C-C59D8E157A67}" dt="2022-09-14T08:22:33.913" v="0"/>
        <pc:sldMkLst>
          <pc:docMk/>
          <pc:sldMk cId="2907701805" sldId="264"/>
        </pc:sldMkLst>
        <pc:picChg chg="del">
          <ac:chgData name="Mrs Downie" userId="S::gw08downiedeborah@glow.sch.uk::9d9bee42-5928-4aa9-b3c3-7dc95723b11d" providerId="AD" clId="Web-{1F9CD677-FE24-85F1-AF4C-C59D8E157A67}" dt="2022-09-14T08:22:33.913" v="0"/>
          <ac:picMkLst>
            <pc:docMk/>
            <pc:sldMk cId="2907701805" sldId="264"/>
            <ac:picMk id="1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FA95FC0-7ECA-4F46-BA21-91F2A555CEB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E4D9EF-A749-6E47-AE8A-9F4F9B69B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Pass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Higher Human Biology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21-09-14 at 12.3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4" y="65980"/>
            <a:ext cx="5221840" cy="1727885"/>
          </a:xfrm>
          <a:prstGeom prst="rect">
            <a:avLst/>
          </a:prstGeom>
        </p:spPr>
      </p:pic>
      <p:pic>
        <p:nvPicPr>
          <p:cNvPr id="5" name="Picture 4" descr="Screen Shot 2021-09-14 at 12.34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59" y="4519764"/>
            <a:ext cx="1895867" cy="23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56352"/>
            <a:ext cx="8042276" cy="1336956"/>
          </a:xfrm>
        </p:spPr>
        <p:txBody>
          <a:bodyPr/>
          <a:lstStyle/>
          <a:p>
            <a:r>
              <a:rPr lang="en-US"/>
              <a:t>Revision Materials</a:t>
            </a:r>
          </a:p>
        </p:txBody>
      </p:sp>
      <p:pic>
        <p:nvPicPr>
          <p:cNvPr id="11" name="Picture 10" descr="Screen Shot 2021-09-14 at 13.01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" y="1713982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65" y="1877053"/>
            <a:ext cx="2667465" cy="592770"/>
          </a:xfrm>
          <a:prstGeom prst="rect">
            <a:avLst/>
          </a:prstGeom>
        </p:spPr>
      </p:pic>
      <p:pic>
        <p:nvPicPr>
          <p:cNvPr id="13" name="Picture 12" descr="Screen Shot 2021-09-14 at 12.4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55" y="3521071"/>
            <a:ext cx="2119691" cy="1318413"/>
          </a:xfrm>
          <a:prstGeom prst="rect">
            <a:avLst/>
          </a:prstGeom>
        </p:spPr>
      </p:pic>
      <p:pic>
        <p:nvPicPr>
          <p:cNvPr id="2052" name="Picture 4" descr="Microsoft Teams Logo, symbol, meaning, history,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22" y="1903699"/>
            <a:ext cx="2734693" cy="15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781843721444: Higher Human Biology Course Notes - AbeBooks - Andrew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" y="3818577"/>
            <a:ext cx="1823851" cy="25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gher Human Biology for CfE by James Torrance · OverDrive: ebooks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63" y="3908576"/>
            <a:ext cx="1791605" cy="23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DHS Biology Department</a:t>
            </a:r>
          </a:p>
        </p:txBody>
      </p:sp>
      <p:sp>
        <p:nvSpPr>
          <p:cNvPr id="4" name="Cloud 3"/>
          <p:cNvSpPr/>
          <p:nvPr/>
        </p:nvSpPr>
        <p:spPr>
          <a:xfrm>
            <a:off x="5005634" y="1785418"/>
            <a:ext cx="3855561" cy="2148184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chemeClr val="accent1">
                    <a:lumMod val="50000"/>
                  </a:schemeClr>
                </a:solidFill>
              </a:rPr>
              <a:t>Mrs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accent1">
                    <a:lumMod val="50000"/>
                  </a:schemeClr>
                </a:solidFill>
              </a:rPr>
              <a:t>Downie</a:t>
            </a:r>
            <a:endParaRPr lang="en-US" sz="2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</a:rPr>
              <a:t>(Higher Human)</a:t>
            </a:r>
            <a:endParaRPr lang="en-US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2502968" y="4053526"/>
            <a:ext cx="4134889" cy="2400229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Miss 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</a:rPr>
              <a:t>MacPherson</a:t>
            </a:r>
          </a:p>
          <a:p>
            <a:pPr algn="ctr"/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</a:rPr>
              <a:t>(Higher Biology)</a:t>
            </a:r>
            <a:endParaRPr lang="en-US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426725" y="1785418"/>
            <a:ext cx="3664507" cy="2268108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Miss 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</a:rPr>
              <a:t>Johnstone</a:t>
            </a:r>
          </a:p>
          <a:p>
            <a:pPr algn="ctr"/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</a:rPr>
              <a:t>(Higher Human)</a:t>
            </a:r>
            <a:endParaRPr lang="en-US" sz="23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185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Higher Human Biology </a:t>
            </a:r>
            <a:r>
              <a:rPr lang="en-US" dirty="0">
                <a:solidFill>
                  <a:schemeClr val="tx1"/>
                </a:solidFill>
              </a:rPr>
              <a:t>course consists of 3 units: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Unit 1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Human Cells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Unit 2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Physiology and Health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Unit 3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Neurobiology and Immunology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21-09-14 at 12.3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87" y="2292873"/>
            <a:ext cx="1106461" cy="1167669"/>
          </a:xfrm>
          <a:prstGeom prst="rect">
            <a:avLst/>
          </a:prstGeom>
        </p:spPr>
      </p:pic>
      <p:pic>
        <p:nvPicPr>
          <p:cNvPr id="5" name="Picture 4" descr="Screen Shot 2021-09-14 at 12.4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12" y="2923841"/>
            <a:ext cx="1397874" cy="1848170"/>
          </a:xfrm>
          <a:prstGeom prst="rect">
            <a:avLst/>
          </a:prstGeom>
        </p:spPr>
      </p:pic>
      <p:pic>
        <p:nvPicPr>
          <p:cNvPr id="1028" name="Picture 4" descr="Vaccinations - Animal Care and Con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59" y="4949019"/>
            <a:ext cx="1635604" cy="16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the students will be doing in class</a:t>
            </a:r>
            <a:r>
              <a:rPr lang="mr-IN"/>
              <a:t>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66321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Creating notes/glossaries of the key terminology from each key area.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Conducting </a:t>
            </a:r>
            <a:r>
              <a:rPr lang="en-US" dirty="0">
                <a:solidFill>
                  <a:schemeClr val="tx1"/>
                </a:solidFill>
              </a:rPr>
              <a:t>experiments relevant to the </a:t>
            </a:r>
            <a:r>
              <a:rPr lang="en-US" dirty="0" smtClean="0">
                <a:solidFill>
                  <a:schemeClr val="tx1"/>
                </a:solidFill>
              </a:rPr>
              <a:t>course – in preparation for the assignment.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Undergoing research tasks.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 style questions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technique.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Revision of notes.</a:t>
            </a:r>
          </a:p>
          <a:p>
            <a:endParaRPr lang="en-US" dirty="0"/>
          </a:p>
        </p:txBody>
      </p:sp>
      <p:pic>
        <p:nvPicPr>
          <p:cNvPr id="4" name="Picture 3" descr="Screen Shot 2021-09-14 at 12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16" y="4927235"/>
            <a:ext cx="1801961" cy="16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58032"/>
            <a:ext cx="8042276" cy="1336956"/>
          </a:xfrm>
        </p:spPr>
        <p:txBody>
          <a:bodyPr/>
          <a:lstStyle/>
          <a:p>
            <a:r>
              <a:rPr lang="en-US" sz="4000" dirty="0"/>
              <a:t>Assessment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970" y="761214"/>
            <a:ext cx="8042276" cy="59318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i="1" dirty="0" smtClean="0">
                <a:solidFill>
                  <a:schemeClr val="tx1"/>
                </a:solidFill>
              </a:rPr>
              <a:t>Mid-Unit assessments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U1 – Aug/Sept 2023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U2 – Nov/Dec 2023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U3 – Feb/Mar 2024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GB" sz="2800" b="1" i="1" dirty="0" smtClean="0">
                <a:solidFill>
                  <a:schemeClr val="tx1"/>
                </a:solidFill>
              </a:rPr>
              <a:t>End of Unit assessments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U1 – October (assessment week) 2023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U2 – December 2023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U3 – March 2024</a:t>
            </a:r>
          </a:p>
          <a:p>
            <a:r>
              <a:rPr lang="en-GB" sz="1600" b="1" i="1" dirty="0" smtClean="0">
                <a:solidFill>
                  <a:schemeClr val="tx1"/>
                </a:solidFill>
              </a:rPr>
              <a:t>Assignment – Jan/Feb 2024</a:t>
            </a:r>
            <a:endParaRPr lang="en-US" sz="1600" b="1" i="1" dirty="0">
              <a:solidFill>
                <a:schemeClr val="tx1"/>
              </a:solidFill>
            </a:endParaRPr>
          </a:p>
          <a:p>
            <a:r>
              <a:rPr lang="en-US" sz="1600" b="1" i="1" dirty="0">
                <a:solidFill>
                  <a:schemeClr val="tx1"/>
                </a:solidFill>
              </a:rPr>
              <a:t>SQA </a:t>
            </a:r>
            <a:r>
              <a:rPr lang="en-US" sz="1600" b="1" i="1" dirty="0" smtClean="0">
                <a:solidFill>
                  <a:schemeClr val="tx1"/>
                </a:solidFill>
              </a:rPr>
              <a:t>Higher Human Biology </a:t>
            </a:r>
            <a:r>
              <a:rPr lang="en-US" sz="1600" b="1" i="1" dirty="0">
                <a:solidFill>
                  <a:schemeClr val="tx1"/>
                </a:solidFill>
              </a:rPr>
              <a:t>Exam </a:t>
            </a:r>
            <a:r>
              <a:rPr lang="en-US" sz="1600" b="1" i="1" dirty="0" smtClean="0">
                <a:solidFill>
                  <a:schemeClr val="tx1"/>
                </a:solidFill>
              </a:rPr>
              <a:t>- 15</a:t>
            </a:r>
            <a:r>
              <a:rPr lang="en-US" sz="1600" b="1" i="1" baseline="30000" dirty="0" smtClean="0">
                <a:solidFill>
                  <a:schemeClr val="tx1"/>
                </a:solidFill>
              </a:rPr>
              <a:t>th</a:t>
            </a:r>
            <a:r>
              <a:rPr lang="en-US" sz="1600" b="1" i="1" dirty="0" smtClean="0">
                <a:solidFill>
                  <a:schemeClr val="tx1"/>
                </a:solidFill>
              </a:rPr>
              <a:t> May 2024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Multiple </a:t>
            </a:r>
            <a:r>
              <a:rPr lang="en-US" sz="1600" dirty="0">
                <a:solidFill>
                  <a:schemeClr val="tx1"/>
                </a:solidFill>
              </a:rPr>
              <a:t>choice – 40 minutes </a:t>
            </a:r>
            <a:r>
              <a:rPr lang="en-US" sz="1600" dirty="0" smtClean="0">
                <a:solidFill>
                  <a:schemeClr val="tx1"/>
                </a:solidFill>
              </a:rPr>
              <a:t>&amp; structured &amp; extended response questions </a:t>
            </a:r>
            <a:r>
              <a:rPr lang="en-US" sz="1600" b="1" i="1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2 </a:t>
            </a:r>
            <a:r>
              <a:rPr lang="en-US" sz="1600" dirty="0" err="1">
                <a:solidFill>
                  <a:schemeClr val="tx1"/>
                </a:solidFill>
              </a:rPr>
              <a:t>hrs</a:t>
            </a:r>
            <a:r>
              <a:rPr lang="en-US" sz="1600" dirty="0">
                <a:solidFill>
                  <a:schemeClr val="tx1"/>
                </a:solidFill>
              </a:rPr>
              <a:t> 20 minutes)</a:t>
            </a:r>
            <a:endParaRPr lang="en-US" sz="1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endParaRPr lang="en-US" sz="1600" b="1" i="1" dirty="0" smtClean="0"/>
          </a:p>
        </p:txBody>
      </p:sp>
      <p:pic>
        <p:nvPicPr>
          <p:cNvPr id="4" name="Picture 3" descr="Screen Shot 2021-09-14 at 12.4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01" y="2389855"/>
            <a:ext cx="2119691" cy="13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4977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SQA Assignment – 20% of overall grade.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The assignment assesses the application of skills of scientific inquiry and related human biology knowledge and understanding.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It </a:t>
            </a:r>
            <a:r>
              <a:rPr lang="en-GB" sz="2000" dirty="0">
                <a:solidFill>
                  <a:schemeClr val="tx1"/>
                </a:solidFill>
              </a:rPr>
              <a:t>allows assessment of skills that cannot be assessed by a question paper; for example, handling and processing data gathered through experimental work and research skills.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SQA Exam – 80% of overall grade.</a:t>
            </a:r>
          </a:p>
          <a:p>
            <a:pPr marL="0" indent="0">
              <a:buNone/>
            </a:pPr>
            <a:r>
              <a:rPr lang="en-GB" sz="2200" b="1" i="1" dirty="0" smtClean="0">
                <a:solidFill>
                  <a:schemeClr val="tx1"/>
                </a:solidFill>
              </a:rPr>
              <a:t>Section 1 </a:t>
            </a:r>
            <a:r>
              <a:rPr lang="en-GB" sz="2200" dirty="0" smtClean="0">
                <a:solidFill>
                  <a:schemeClr val="tx1"/>
                </a:solidFill>
              </a:rPr>
              <a:t>– Multiple Choice (25 marks) </a:t>
            </a:r>
          </a:p>
          <a:p>
            <a:pPr marL="0" indent="0">
              <a:buNone/>
            </a:pPr>
            <a:r>
              <a:rPr lang="en-GB" sz="2200" b="1" i="1" dirty="0" smtClean="0">
                <a:solidFill>
                  <a:schemeClr val="tx1"/>
                </a:solidFill>
              </a:rPr>
              <a:t>Section 2 </a:t>
            </a:r>
            <a:r>
              <a:rPr lang="en-GB" sz="2200" dirty="0" smtClean="0">
                <a:solidFill>
                  <a:schemeClr val="tx1"/>
                </a:solidFill>
              </a:rPr>
              <a:t>– Written Section (95 marks) 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200" i="1" dirty="0" smtClean="0">
                <a:solidFill>
                  <a:schemeClr val="tx1"/>
                </a:solidFill>
              </a:rPr>
              <a:t>Including – 8/9 mark extended response and 3/4 mark mini-extended response</a:t>
            </a:r>
            <a:endParaRPr lang="en-GB" sz="22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959" y="3925086"/>
            <a:ext cx="212159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Pupil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0107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Ensure </a:t>
            </a:r>
            <a:r>
              <a:rPr lang="en-US" dirty="0" smtClean="0">
                <a:solidFill>
                  <a:schemeClr val="tx1"/>
                </a:solidFill>
              </a:rPr>
              <a:t>homework (past paper questions) </a:t>
            </a:r>
            <a:r>
              <a:rPr lang="en-US" dirty="0">
                <a:solidFill>
                  <a:schemeClr val="tx1"/>
                </a:solidFill>
              </a:rPr>
              <a:t>is submitted on time. </a:t>
            </a:r>
          </a:p>
          <a:p>
            <a:r>
              <a:rPr lang="en-US" dirty="0">
                <a:solidFill>
                  <a:schemeClr val="tx1"/>
                </a:solidFill>
              </a:rPr>
              <a:t>Read homework feedback thoroughly to learn from mistakes. </a:t>
            </a:r>
          </a:p>
          <a:p>
            <a:r>
              <a:rPr lang="en-US" dirty="0">
                <a:solidFill>
                  <a:schemeClr val="tx1"/>
                </a:solidFill>
              </a:rPr>
              <a:t>Seek help when difficulties arise. </a:t>
            </a:r>
          </a:p>
          <a:p>
            <a:r>
              <a:rPr lang="en-US" dirty="0">
                <a:solidFill>
                  <a:schemeClr val="tx1"/>
                </a:solidFill>
              </a:rPr>
              <a:t>Attend study support if required; especially in the run up to assessments and exams. </a:t>
            </a:r>
          </a:p>
          <a:p>
            <a:r>
              <a:rPr lang="en-US" dirty="0">
                <a:solidFill>
                  <a:schemeClr val="tx1"/>
                </a:solidFill>
              </a:rPr>
              <a:t>Ensure all relevant materials are brought to class. </a:t>
            </a:r>
          </a:p>
          <a:p>
            <a:r>
              <a:rPr lang="en-US" dirty="0">
                <a:solidFill>
                  <a:schemeClr val="tx1"/>
                </a:solidFill>
              </a:rPr>
              <a:t>All the Biology department use Microsoft Teams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where all resources will be uploaded for any student to catch up with work missed due to absence. </a:t>
            </a:r>
          </a:p>
        </p:txBody>
      </p:sp>
    </p:spTree>
    <p:extLst>
      <p:ext uri="{BB962C8B-B14F-4D97-AF65-F5344CB8AC3E}">
        <p14:creationId xmlns:p14="http://schemas.microsoft.com/office/powerpoint/2010/main" val="10457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47633"/>
            <a:ext cx="8042276" cy="385558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Homework will be marked in a timely manner with feedback given</a:t>
            </a:r>
            <a:r>
              <a:rPr lang="en-US" dirty="0" smtClean="0">
                <a:solidFill>
                  <a:schemeClr val="tx1"/>
                </a:solidFill>
              </a:rPr>
              <a:t>.  Unless Homework is submitted late.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Offer study support sessions weekly.  On a 3-week rotation.</a:t>
            </a:r>
          </a:p>
          <a:p>
            <a:r>
              <a:rPr lang="en-US" dirty="0">
                <a:solidFill>
                  <a:schemeClr val="tx1"/>
                </a:solidFill>
              </a:rPr>
              <a:t>Monitor and track progress for each individual.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Go over assessments thoroughly and allow pupils to reflect on their performance.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Pupil support/home contacted when any concerns arise.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85043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Encourage students to ask for help if they are struggling with any of the work. </a:t>
            </a:r>
          </a:p>
          <a:p>
            <a:r>
              <a:rPr lang="en-US" dirty="0">
                <a:solidFill>
                  <a:schemeClr val="tx1"/>
                </a:solidFill>
              </a:rPr>
              <a:t>Assist with revision before assessments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help create a revision timetable or test their knowledge by asking questions from their notes. </a:t>
            </a:r>
          </a:p>
          <a:p>
            <a:r>
              <a:rPr lang="en-US" dirty="0">
                <a:solidFill>
                  <a:schemeClr val="tx1"/>
                </a:solidFill>
              </a:rPr>
              <a:t>Encourage students to access revision materials (BBC </a:t>
            </a:r>
            <a:r>
              <a:rPr lang="en-US" dirty="0" err="1">
                <a:solidFill>
                  <a:schemeClr val="tx1"/>
                </a:solidFill>
              </a:rPr>
              <a:t>Bitesize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Scholar, Microsoft </a:t>
            </a:r>
            <a:r>
              <a:rPr lang="en-US" dirty="0">
                <a:solidFill>
                  <a:schemeClr val="tx1"/>
                </a:solidFill>
              </a:rPr>
              <a:t>Teams, Revision books etc</a:t>
            </a:r>
            <a:r>
              <a:rPr lang="en-US" dirty="0" smtClean="0">
                <a:solidFill>
                  <a:schemeClr val="tx1"/>
                </a:solidFill>
              </a:rPr>
              <a:t>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Encourage pupils to attempt past paper questions regularly and attend study support if needed extra help.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985db1-d84e-427c-8ed0-10cd2be10404" xsi:nil="true"/>
    <lcf76f155ced4ddcb4097134ff3c332f xmlns="1fd7de28-5c2c-4a29-afb7-8b8cdc2dca9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B6D553BBD01468EF17298F5E5422F" ma:contentTypeVersion="16" ma:contentTypeDescription="Create a new document." ma:contentTypeScope="" ma:versionID="725d2c41bed5c3491ea550caa0f5624c">
  <xsd:schema xmlns:xsd="http://www.w3.org/2001/XMLSchema" xmlns:xs="http://www.w3.org/2001/XMLSchema" xmlns:p="http://schemas.microsoft.com/office/2006/metadata/properties" xmlns:ns2="1fd7de28-5c2c-4a29-afb7-8b8cdc2dca96" xmlns:ns3="ae985db1-d84e-427c-8ed0-10cd2be10404" targetNamespace="http://schemas.microsoft.com/office/2006/metadata/properties" ma:root="true" ma:fieldsID="d295373102b22feb089d0cf1e4020569" ns2:_="" ns3:_="">
    <xsd:import namespace="1fd7de28-5c2c-4a29-afb7-8b8cdc2dca96"/>
    <xsd:import namespace="ae985db1-d84e-427c-8ed0-10cd2be1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7de28-5c2c-4a29-afb7-8b8cdc2dc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85db1-d84e-427c-8ed0-10cd2be1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0f42c6-30bd-43fc-ba53-6b1c3ede846c}" ma:internalName="TaxCatchAll" ma:showField="CatchAllData" ma:web="ae985db1-d84e-427c-8ed0-10cd2be1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FECE39-4C34-4ABB-8FD3-03D24005B568}">
  <ds:schemaRefs>
    <ds:schemaRef ds:uri="ae985db1-d84e-427c-8ed0-10cd2be1040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1fd7de28-5c2c-4a29-afb7-8b8cdc2dca9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96B43C-40F6-404B-B09A-AD3135957FD5}">
  <ds:schemaRefs>
    <ds:schemaRef ds:uri="1fd7de28-5c2c-4a29-afb7-8b8cdc2dca96"/>
    <ds:schemaRef ds:uri="ae985db1-d84e-427c-8ed0-10cd2be10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D2342F-5800-4917-9668-F407FB09D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91</TotalTime>
  <Words>489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News Gothic MT</vt:lpstr>
      <vt:lpstr>Wingdings 2</vt:lpstr>
      <vt:lpstr>Breeze</vt:lpstr>
      <vt:lpstr>How to Pass </vt:lpstr>
      <vt:lpstr>DHS Biology Department</vt:lpstr>
      <vt:lpstr>Course Content</vt:lpstr>
      <vt:lpstr>What the students will be doing in class…</vt:lpstr>
      <vt:lpstr>Assessment Timeline</vt:lpstr>
      <vt:lpstr>Component Marks</vt:lpstr>
      <vt:lpstr>Pupil Responsibility</vt:lpstr>
      <vt:lpstr>Teacher Responsibilities</vt:lpstr>
      <vt:lpstr>How can you help at home?</vt:lpstr>
      <vt:lpstr>Revision Materials</vt:lpstr>
    </vt:vector>
  </TitlesOfParts>
  <Company>Dumfries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Pass</dc:title>
  <dc:creator>Hayley Johnstone</dc:creator>
  <cp:lastModifiedBy>Mrs Earle</cp:lastModifiedBy>
  <cp:revision>10</cp:revision>
  <dcterms:created xsi:type="dcterms:W3CDTF">2021-09-14T11:27:24Z</dcterms:created>
  <dcterms:modified xsi:type="dcterms:W3CDTF">2023-09-15T10:15:45Z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0x010100FF7B6D553BBD01468EF17298F5E5422F</vt:lpwstr>
  </property>
  <property fmtid="{D5CDD505-2E9C-101B-9397-08002B2CF9AE}" pid="3" name="MediaServiceImageTags">
    <vt:lpwstr/>
  </property>
</Properties>
</file>