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71" r:id="rId4"/>
    <p:sldId id="267" r:id="rId5"/>
    <p:sldId id="272" r:id="rId6"/>
    <p:sldId id="263" r:id="rId7"/>
    <p:sldId id="279" r:id="rId8"/>
    <p:sldId id="274" r:id="rId9"/>
    <p:sldId id="276" r:id="rId10"/>
    <p:sldId id="278" r:id="rId11"/>
    <p:sldId id="269" r:id="rId12"/>
    <p:sldId id="265" r:id="rId13"/>
    <p:sldId id="277" r:id="rId1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363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7D59470A-88AE-41F4-9ADC-132A4624090D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122"/>
            <a:ext cx="2984160" cy="501575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363" y="9517122"/>
            <a:ext cx="2984160" cy="501575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679A65F2-2A49-4966-B3C4-AEEB6096A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31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363" y="0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13FC9BA4-A53A-4FD5-BE5F-C3C824196AB5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3" y="4821859"/>
            <a:ext cx="5510858" cy="3945303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724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363" y="9518724"/>
            <a:ext cx="2984160" cy="501576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E944D555-49E2-40A0-B685-1DA7B41A6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1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D555-49E2-40A0-B685-1DA7B41A68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2209800"/>
            <a:ext cx="5791200" cy="1473200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Arial Rounded MT Bold" panose="020F0704030504030204" pitchFamily="34" charset="0"/>
              </a:rPr>
              <a:t>Higher Geography</a:t>
            </a:r>
            <a:endParaRPr lang="en-GB" sz="66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3238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385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14" y="2667000"/>
            <a:ext cx="7967133" cy="345069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There are 10 topics in Higher Geography and an assignment.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Pupils work on paper and we have provided them with dividers for their folders. 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Please encourage your child to keep their folder in order – it will benefit them hugely when it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comes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 revision. 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Organisation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590800"/>
            <a:ext cx="8458200" cy="4038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Encourage your son/daughter to study regularly at home (if they have homework or not).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Encourage your son/daughter to attend study support – on a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Wednesday (Mr McCabe) or Thursday (Miss Scott).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Ensure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resources are organised at home.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Encourage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 structured approach to revision.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Encourage the use of timed questions (weekly) to help with content, exam technique and timings.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effectLst/>
                <a:latin typeface="Arial Rounded MT Bold" panose="020F0704030504030204" pitchFamily="34" charset="0"/>
              </a:rPr>
              <a:t>How can you help?</a:t>
            </a:r>
            <a:endParaRPr lang="en-GB" u="sng" dirty="0"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15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effectLst/>
                <a:latin typeface="Arial Rounded MT Bold" panose="020F0704030504030204" pitchFamily="34" charset="0"/>
              </a:rPr>
              <a:t>Resources </a:t>
            </a:r>
            <a:endParaRPr lang="en-GB" u="sng" dirty="0">
              <a:effectLst/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438400"/>
            <a:ext cx="2497734" cy="3742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6" y="0"/>
            <a:ext cx="2491685" cy="3438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54" y="2895600"/>
            <a:ext cx="2227130" cy="3157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340" y="1591056"/>
            <a:ext cx="2343150" cy="3295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27299" y="6213404"/>
            <a:ext cx="76988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1400" dirty="0" smtClean="0">
                <a:latin typeface="Arial Rounded MT Bold" panose="020F0704030504030204" pitchFamily="34" charset="0"/>
              </a:rPr>
              <a:t>.</a:t>
            </a:r>
            <a:endParaRPr lang="en-GB" sz="1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6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2743200"/>
            <a:ext cx="8610599" cy="251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4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April</a:t>
            </a:r>
            <a:endParaRPr lang="en-GB" sz="4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 Date 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/>
          </a:bodyPr>
          <a:lstStyle/>
          <a:p>
            <a:r>
              <a:rPr lang="en-GB" sz="3600" u="sng" dirty="0" smtClean="0">
                <a:latin typeface="Arial Rounded MT Bold" panose="020F0704030504030204" pitchFamily="34" charset="0"/>
              </a:rPr>
              <a:t>Higher Geography – Course Content</a:t>
            </a:r>
            <a:endParaRPr lang="en-GB" sz="3600" u="sng" dirty="0"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1513" y="2209800"/>
            <a:ext cx="3822192" cy="889656"/>
          </a:xfrm>
        </p:spPr>
        <p:txBody>
          <a:bodyPr/>
          <a:lstStyle/>
          <a:p>
            <a:r>
              <a:rPr lang="en-GB" sz="36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Physical Topics</a:t>
            </a:r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9100" y="3195687"/>
            <a:ext cx="4191000" cy="26971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Lithosphere 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Hydrosphere 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Biosphere 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Atmosphere </a:t>
            </a:r>
          </a:p>
          <a:p>
            <a:endParaRPr lang="en-GB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2880519"/>
            <a:ext cx="3822192" cy="639762"/>
          </a:xfrm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Human Topics</a:t>
            </a:r>
            <a:endParaRPr lang="en-GB" sz="3600" u="sng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3600" dirty="0"/>
          </a:p>
        </p:txBody>
      </p:sp>
      <p:sp>
        <p:nvSpPr>
          <p:cNvPr id="8" name="Content Placeholder 1"/>
          <p:cNvSpPr>
            <a:spLocks noGrp="1"/>
          </p:cNvSpPr>
          <p:nvPr>
            <p:ph sz="half" idx="2"/>
          </p:nvPr>
        </p:nvSpPr>
        <p:spPr>
          <a:xfrm>
            <a:off x="4343400" y="3514937"/>
            <a:ext cx="4708817" cy="2697163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Urban 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Rural </a:t>
            </a:r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Land Degradation</a:t>
            </a:r>
            <a:endParaRPr lang="en-GB" sz="28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Population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708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u="sng" dirty="0">
                <a:latin typeface="Arial Rounded MT Bold" panose="020F0704030504030204" pitchFamily="34" charset="0"/>
              </a:rPr>
              <a:t>Higher Geography – Course Content</a:t>
            </a:r>
            <a:endParaRPr lang="en-GB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49808" y="2835690"/>
            <a:ext cx="3822192" cy="10522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Climate Change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56972" y="3733800"/>
            <a:ext cx="3820055" cy="533400"/>
          </a:xfrm>
        </p:spPr>
        <p:txBody>
          <a:bodyPr>
            <a:normAutofit/>
          </a:bodyPr>
          <a:lstStyle/>
          <a:p>
            <a:endParaRPr lang="en-GB" sz="18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2819400"/>
            <a:ext cx="3822192" cy="1131887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Development and Health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Arial Rounded MT Bold" panose="020F0704030504030204" pitchFamily="34" charset="0"/>
              </a:rPr>
              <a:t>Global Issues</a:t>
            </a:r>
            <a:endParaRPr lang="en-GB" sz="2800" u="sng" dirty="0">
              <a:latin typeface="Arial Rounded MT Bold" panose="020F0704030504030204" pitchFamily="34" charset="0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sz="half" idx="2"/>
          </p:nvPr>
        </p:nvSpPr>
        <p:spPr>
          <a:xfrm>
            <a:off x="4953000" y="3733800"/>
            <a:ext cx="3820055" cy="609600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4786036"/>
            <a:ext cx="3820055" cy="2697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Geographical Skills</a:t>
            </a:r>
            <a:r>
              <a:rPr lang="en-GB" sz="2800" u="sng" dirty="0" smtClean="0">
                <a:latin typeface="Arial Rounded MT Bold" panose="020F0704030504030204" pitchFamily="34" charset="0"/>
              </a:rPr>
              <a:t> </a:t>
            </a:r>
            <a:endParaRPr lang="en-GB" sz="2800" u="sng" dirty="0">
              <a:latin typeface="Arial Rounded MT Bold" panose="020F070403050403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158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build="p"/>
      <p:bldP spid="6" grpId="0" build="p"/>
      <p:bldP spid="8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743200"/>
            <a:ext cx="8534400" cy="4114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There is now no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formal SQA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Unit Assessment in Higher Geography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Pupils will undertake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topic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tests set by the class teacher to track progress and identify areas for development.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Class Assessment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2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Exam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2400" y="3276600"/>
            <a:ext cx="4730497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Paper 1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Physical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and</a:t>
            </a:r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Human Environments (100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marks) 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 hour and 50 minutes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100 marks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lvl="1"/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56640" y="3276600"/>
            <a:ext cx="453496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Paper 2</a:t>
            </a:r>
          </a:p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Global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Issues (40 marks)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Geographical Skills (20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marks)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1 hour and 10 minutes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60 marks</a:t>
            </a:r>
            <a:endParaRPr lang="en-GB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04293" y="2622698"/>
            <a:ext cx="52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The exam is </a:t>
            </a:r>
            <a:r>
              <a:rPr lang="en-GB" dirty="0" smtClean="0">
                <a:latin typeface="Arial Rounded MT Bold" panose="020F0704030504030204" pitchFamily="34" charset="0"/>
              </a:rPr>
              <a:t>divided </a:t>
            </a:r>
            <a:r>
              <a:rPr lang="en-GB" dirty="0">
                <a:latin typeface="Arial Rounded MT Bold" panose="020F0704030504030204" pitchFamily="34" charset="0"/>
              </a:rPr>
              <a:t>into two papers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6143409"/>
            <a:ext cx="3961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>
                <a:latin typeface="Arial Rounded MT Bold" panose="020F0704030504030204" pitchFamily="34" charset="0"/>
              </a:rPr>
              <a:t>The </a:t>
            </a:r>
            <a:r>
              <a:rPr lang="en-GB" dirty="0" smtClean="0">
                <a:latin typeface="Arial Rounded MT Bold" panose="020F0704030504030204" pitchFamily="34" charset="0"/>
              </a:rPr>
              <a:t>exam is </a:t>
            </a:r>
            <a:r>
              <a:rPr lang="en-GB" dirty="0">
                <a:latin typeface="Arial Rounded MT Bold" panose="020F0704030504030204" pitchFamily="34" charset="0"/>
              </a:rPr>
              <a:t>out of 1</a:t>
            </a:r>
            <a:r>
              <a:rPr lang="en-GB" b="1" dirty="0">
                <a:latin typeface="Arial Rounded MT Bold" panose="020F0704030504030204" pitchFamily="34" charset="0"/>
              </a:rPr>
              <a:t>60 marks.</a:t>
            </a:r>
          </a:p>
        </p:txBody>
      </p:sp>
    </p:spTree>
    <p:extLst>
      <p:ext uri="{BB962C8B-B14F-4D97-AF65-F5344CB8AC3E}">
        <p14:creationId xmlns:p14="http://schemas.microsoft.com/office/powerpoint/2010/main" val="1485566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158" y="2514600"/>
            <a:ext cx="8245642" cy="3733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Assignment is externally assessed by the SQA.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Before the Assignment, pupils will complete fieldwork and they will use gathering and processing techniques to prepare information for their Assignment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Pupils will have 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 hour and 30 minutes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 write-up their Assignment, in exam conditions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class teacher can help with fieldwork and with the Processed Information but they have no input into their write-up.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Assignment is worth </a:t>
            </a:r>
            <a:r>
              <a:rPr lang="en-GB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30 marks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and is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27% of the course.</a:t>
            </a:r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Assignment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07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back to ‘or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5715000"/>
            <a:ext cx="7676278" cy="26971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is back to ‘pre-</a:t>
            </a:r>
            <a:r>
              <a:rPr lang="en-GB" dirty="0" err="1" smtClean="0"/>
              <a:t>covid</a:t>
            </a:r>
            <a:r>
              <a:rPr lang="en-GB" dirty="0" smtClean="0"/>
              <a:t>’ arrangements.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4374" t="38280" r="12501" b="42379"/>
          <a:stretch/>
        </p:blipFill>
        <p:spPr>
          <a:xfrm>
            <a:off x="571893" y="2819400"/>
            <a:ext cx="8077200" cy="23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2675467"/>
            <a:ext cx="8686800" cy="345069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first prelim for Higher Geography will be in January.</a:t>
            </a:r>
          </a:p>
          <a:p>
            <a:endParaRPr lang="en-GB" u="sng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It will include all of the topics that pupils have covered so far in the course.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Pupils will get a further full prelim in March once the course has been completed.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Prelims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0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45069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There is a Microsoft Team for the class which they should be using regularly.</a:t>
            </a:r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Arial Rounded MT Bold" panose="020F0704030504030204" pitchFamily="34" charset="0"/>
              </a:rPr>
              <a:t>ICT</a:t>
            </a:r>
            <a:endParaRPr lang="en-GB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64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70DAD8D2BBA4199123A34CF857C77" ma:contentTypeVersion="7" ma:contentTypeDescription="Create a new document." ma:contentTypeScope="" ma:versionID="9425aa1398c16387a81f4ab603851514">
  <xsd:schema xmlns:xsd="http://www.w3.org/2001/XMLSchema" xmlns:xs="http://www.w3.org/2001/XMLSchema" xmlns:p="http://schemas.microsoft.com/office/2006/metadata/properties" xmlns:ns2="3f7cc8fe-e779-4be3-a430-815dd703cd4a" xmlns:ns3="83763025-89ab-4ca0-b2bc-d83207a6ac14" targetNamespace="http://schemas.microsoft.com/office/2006/metadata/properties" ma:root="true" ma:fieldsID="2b0853c8dc3a5bf62e7f49513fae12fe" ns2:_="" ns3:_="">
    <xsd:import namespace="3f7cc8fe-e779-4be3-a430-815dd703cd4a"/>
    <xsd:import namespace="83763025-89ab-4ca0-b2bc-d83207a6ac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cc8fe-e779-4be3-a430-815dd703c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63025-89ab-4ca0-b2bc-d83207a6ac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AB3B64-A49C-4449-AFDF-D42AF97DED68}"/>
</file>

<file path=customXml/itemProps2.xml><?xml version="1.0" encoding="utf-8"?>
<ds:datastoreItem xmlns:ds="http://schemas.openxmlformats.org/officeDocument/2006/customXml" ds:itemID="{04F38C7A-47F3-4BDB-A0C4-BFA0FB8A7E66}"/>
</file>

<file path=customXml/itemProps3.xml><?xml version="1.0" encoding="utf-8"?>
<ds:datastoreItem xmlns:ds="http://schemas.openxmlformats.org/officeDocument/2006/customXml" ds:itemID="{4A763E04-142E-4B8A-8404-9AC17E47008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596</TotalTime>
  <Words>414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Rounded MT Bold</vt:lpstr>
      <vt:lpstr>Calibri</vt:lpstr>
      <vt:lpstr>Candara</vt:lpstr>
      <vt:lpstr>Symbol</vt:lpstr>
      <vt:lpstr>Waveform</vt:lpstr>
      <vt:lpstr>PowerPoint Presentation</vt:lpstr>
      <vt:lpstr>Higher Geography – Course Content</vt:lpstr>
      <vt:lpstr>Higher Geography – Course Content</vt:lpstr>
      <vt:lpstr>Class Assessment</vt:lpstr>
      <vt:lpstr>Exam</vt:lpstr>
      <vt:lpstr>Assignment</vt:lpstr>
      <vt:lpstr>PowerPoint Presentation</vt:lpstr>
      <vt:lpstr>Prelims</vt:lpstr>
      <vt:lpstr>ICT</vt:lpstr>
      <vt:lpstr>Organisation</vt:lpstr>
      <vt:lpstr>How can you help?</vt:lpstr>
      <vt:lpstr>Resources </vt:lpstr>
      <vt:lpstr>Exam Date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Geography</dc:title>
  <dc:creator>Catherine Scott</dc:creator>
  <cp:lastModifiedBy>Benjamin McCabe</cp:lastModifiedBy>
  <cp:revision>47</cp:revision>
  <cp:lastPrinted>2017-10-10T16:16:58Z</cp:lastPrinted>
  <dcterms:created xsi:type="dcterms:W3CDTF">2006-08-16T00:00:00Z</dcterms:created>
  <dcterms:modified xsi:type="dcterms:W3CDTF">2023-09-13T17:05:38Z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0x0101006B570DAD8D2BBA4199123A34CF857C77</vt:lpwstr>
  </property>
</Properties>
</file>