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7" r:id="rId7"/>
    <p:sldId id="262" r:id="rId8"/>
    <p:sldId id="271" r:id="rId9"/>
    <p:sldId id="263" r:id="rId10"/>
    <p:sldId id="264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58E032-9DCB-C2BC-5341-13759CC96B47}" v="6" dt="2021-08-30T11:34:31.2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0"/>
    <p:restoredTop sz="94808"/>
  </p:normalViewPr>
  <p:slideViewPr>
    <p:cSldViewPr snapToGrid="0" snapToObjects="1">
      <p:cViewPr varScale="1">
        <p:scale>
          <a:sx n="115" d="100"/>
          <a:sy n="115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s Hamblin" userId="S::gw16hamblinnatalie@glow.sch.uk::b9d14303-61c4-4b99-8dbc-8c3cb091fda8" providerId="AD" clId="Web-{A358E032-9DCB-C2BC-5341-13759CC96B47}"/>
    <pc:docChg chg="modSld">
      <pc:chgData name="Miss Hamblin" userId="S::gw16hamblinnatalie@glow.sch.uk::b9d14303-61c4-4b99-8dbc-8c3cb091fda8" providerId="AD" clId="Web-{A358E032-9DCB-C2BC-5341-13759CC96B47}" dt="2021-08-30T11:34:30.309" v="1" actId="20577"/>
      <pc:docMkLst>
        <pc:docMk/>
      </pc:docMkLst>
      <pc:sldChg chg="modSp">
        <pc:chgData name="Miss Hamblin" userId="S::gw16hamblinnatalie@glow.sch.uk::b9d14303-61c4-4b99-8dbc-8c3cb091fda8" providerId="AD" clId="Web-{A358E032-9DCB-C2BC-5341-13759CC96B47}" dt="2021-08-30T11:34:30.309" v="1" actId="20577"/>
        <pc:sldMkLst>
          <pc:docMk/>
          <pc:sldMk cId="1402049993" sldId="260"/>
        </pc:sldMkLst>
        <pc:spChg chg="mod">
          <ac:chgData name="Miss Hamblin" userId="S::gw16hamblinnatalie@glow.sch.uk::b9d14303-61c4-4b99-8dbc-8c3cb091fda8" providerId="AD" clId="Web-{A358E032-9DCB-C2BC-5341-13759CC96B47}" dt="2021-08-30T11:34:30.309" v="1" actId="20577"/>
          <ac:spMkLst>
            <pc:docMk/>
            <pc:sldMk cId="1402049993" sldId="260"/>
            <ac:spMk id="3" creationId="{06A4819E-9C6C-9B49-B2F6-3B2183DCBAB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B4883-DAED-634F-B002-A0AFEBDD1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B29588-CC89-8543-96D7-96C46482B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4D84B-EBAE-A241-9779-60FB85219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0B8B-2187-704F-8C4C-0FA2DE866EC5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14AB5-68FF-D64E-81CE-71B9DF371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407D1-C6B6-CB4E-9F5B-AC44C9424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F066-53D4-9047-AAAC-1252E4F9B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3121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C5EE-BDCE-D14A-8E8B-541422B8D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FE387A-4CCB-7645-9D83-70A3111CA9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E1895-11A1-6A46-BA29-19AD22B16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0B8B-2187-704F-8C4C-0FA2DE866EC5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04596-DB14-CF4F-9A55-0245413FB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5DA24-AD87-6F40-8899-BAEA4339E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F066-53D4-9047-AAAC-1252E4F9B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8559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7FF48-8222-9D4E-B4C3-3C9AC2663D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8E09D7-5CB8-834A-9DDE-04BF9E2AB9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733AD-A808-F04B-992D-981A4881C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0B8B-2187-704F-8C4C-0FA2DE866EC5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94147-317E-B747-9D7D-3C365F0F8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F447B-E895-8949-904D-51897742E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F066-53D4-9047-AAAC-1252E4F9B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9737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7E54E-96D4-460C-9FDA-5C924D19DD2E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835A-E701-4827-8A76-FA2BA6B1427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5" t="9528" r="38576" b="32391"/>
          <a:stretch>
            <a:fillRect/>
          </a:stretch>
        </p:blipFill>
        <p:spPr bwMode="auto">
          <a:xfrm>
            <a:off x="5237597" y="1187450"/>
            <a:ext cx="1670049" cy="204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11095"/>
          <a:stretch>
            <a:fillRect/>
          </a:stretch>
        </p:blipFill>
        <p:spPr bwMode="auto">
          <a:xfrm>
            <a:off x="0" y="5567364"/>
            <a:ext cx="121920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:\Documents\2017-2018\Wider Achievement\DHS Logos\WEB RGB\BuccleuchWEB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833" y="4448174"/>
            <a:ext cx="1143000" cy="111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H:\Documents\2017-2018\Wider Achievement\DHS Logos\WEB RGB\CaerlaverochWEB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4448174"/>
            <a:ext cx="1143000" cy="111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:\Documents\2017-2018\Wider Achievement\DHS Logos\WEB RGB\DevorgillaWEB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67" y="4471989"/>
            <a:ext cx="1079500" cy="109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30347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A619A-ECD5-304F-8C99-07C2BD32A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DB68A-6B04-EE40-8992-3ACE81DD4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B2C38-6CF4-BB4A-914C-ED198277F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0B8B-2187-704F-8C4C-0FA2DE866EC5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DDE3B-B7B4-744D-9E9A-5DC08F303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7FD75-BFFE-674E-90FA-73566B73D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F066-53D4-9047-AAAC-1252E4F9B3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204E52-045F-F448-940C-4D62D72D06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11095"/>
          <a:stretch>
            <a:fillRect/>
          </a:stretch>
        </p:blipFill>
        <p:spPr bwMode="auto">
          <a:xfrm>
            <a:off x="0" y="5621340"/>
            <a:ext cx="121920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02500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B4ACD-7C28-8545-B5F3-64F119E96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9A776-29AA-4D4D-8E7B-C911476B7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0D816-D852-6742-8C8B-555D040A2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0B8B-2187-704F-8C4C-0FA2DE866EC5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59CD3-2262-4140-AF86-559A5AB85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95856-D720-0745-9F7F-627480DD2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F066-53D4-9047-AAAC-1252E4F9B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0824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B5D85-980D-3F46-B575-16A783A0C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84258-9EA8-B847-88FF-451E96E5AA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96BA28-220D-1549-946D-636B8FE90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733DC7-D6A2-6F43-B943-BC6BF8D1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0B8B-2187-704F-8C4C-0FA2DE866EC5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AFA17-DECA-5647-942D-02A8B8E27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BD2C58-570E-EB41-94FF-2D939A9FF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F066-53D4-9047-AAAC-1252E4F9B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692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8D46-84BD-BC45-9137-9C798C733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796B0-4B7C-7C40-AC72-171136C26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AA4C4E-F500-1148-8451-A2AB40148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B9ACEF-751F-CD41-B889-4A4260FC0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3BD56A-3161-6647-9B8A-9B42759524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3B837D-BCAC-D34B-98D9-756FCBF71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0B8B-2187-704F-8C4C-0FA2DE866EC5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5B8445-8BF7-774C-B07B-8EE572CE2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4674EF-09DD-B944-A00A-D0FD152EC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F066-53D4-9047-AAAC-1252E4F9B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3869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2158A-56BF-B241-B90C-FBD1CF162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08AFF9-32F9-7E4B-B892-09054F5DE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0B8B-2187-704F-8C4C-0FA2DE866EC5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8F1D57-2B40-AD48-8AD2-62FD2E3D3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EAA6A-A648-DA41-8A60-D39A6AA2A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F066-53D4-9047-AAAC-1252E4F9B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0474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6776A6-8275-9846-ADAD-6CE1D7227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0B8B-2187-704F-8C4C-0FA2DE866EC5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325945-5B47-A949-84EA-106386967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47FCA2-1439-7142-AEEF-B6C78A3EC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F066-53D4-9047-AAAC-1252E4F9B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6137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FD59F-C4BD-E445-9A0A-DF7FAD71C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4E317-F86F-C747-9A07-E07A8E8D0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5A5394-542B-5742-9E48-379B7EFB55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46A89-19BD-834C-8D83-BD0CF5F6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0B8B-2187-704F-8C4C-0FA2DE866EC5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DEC35B-0192-174F-B248-10BB434D9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F65C1E-7FCF-6E4C-B3F0-AF4639501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F066-53D4-9047-AAAC-1252E4F9B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3105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B123F-84C0-1B4F-A09B-163178FB1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62F5AB-243D-0740-A591-3EAEFC2DA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97DA8A-3575-7B4E-8879-C72B2D370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3A20D6-CB41-0A4C-B019-B5EBDECA6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0B8B-2187-704F-8C4C-0FA2DE866EC5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833C5A-B965-C74D-BD7D-701EBEBA7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05589-90FA-6447-BD0D-67D6F4D51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F066-53D4-9047-AAAC-1252E4F9B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1456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D347B7-9BA7-654D-8AE5-EB40C96E1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E5B00-0C1E-594B-94ED-D2AB95131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DA7F9-BDA1-F348-A8DB-AFC9ECCD77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30B8B-2187-704F-8C4C-0FA2DE866EC5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06D3F-0A0E-C444-BDE0-5132AD55A6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FF0B9-9B4D-C44C-B08A-46C4538F2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6F066-53D4-9047-AAAC-1252E4F9B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2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nVHZKYx1vWVnhRjJqJbNdQ" TargetMode="External"/><Relationship Id="rId13" Type="http://schemas.openxmlformats.org/officeDocument/2006/relationships/image" Target="../media/image17.tiff"/><Relationship Id="rId3" Type="http://schemas.openxmlformats.org/officeDocument/2006/relationships/hyperlink" Target="https://www.bbc.co.uk/bitesize/subjects/zw26n39" TargetMode="External"/><Relationship Id="rId7" Type="http://schemas.openxmlformats.org/officeDocument/2006/relationships/hyperlink" Target="https://www.sqa.org.uk/pastpapers/findpastpaper.htm?searchText=&amp;subject=Business+Management&amp;level=NH&amp;_includeMi=on" TargetMode="External"/><Relationship Id="rId12" Type="http://schemas.openxmlformats.org/officeDocument/2006/relationships/image" Target="../media/image16.tiff"/><Relationship Id="rId2" Type="http://schemas.openxmlformats.org/officeDocument/2006/relationships/hyperlink" Target="https://www.bbc.co.uk/bitesize/subjects/zd6fcd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rightredbooks.net/n5" TargetMode="External"/><Relationship Id="rId11" Type="http://schemas.openxmlformats.org/officeDocument/2006/relationships/image" Target="../media/image8.tiff"/><Relationship Id="rId5" Type="http://schemas.openxmlformats.org/officeDocument/2006/relationships/hyperlink" Target="https://www.brightredbooks.net/subjects/higherbusiness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quizlet.com/80349473/sqa-higher-business-flash-cards/" TargetMode="External"/><Relationship Id="rId9" Type="http://schemas.openxmlformats.org/officeDocument/2006/relationships/hyperlink" Target="https://www.youtube.com/channel/UC6ge7hG78ys_wERt4SbZQW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tail-week.com/" TargetMode="External"/><Relationship Id="rId3" Type="http://schemas.openxmlformats.org/officeDocument/2006/relationships/hyperlink" Target="https://www.bbc.co.uk/news" TargetMode="External"/><Relationship Id="rId7" Type="http://schemas.openxmlformats.org/officeDocument/2006/relationships/hyperlink" Target="https://www.insider.co.uk/" TargetMode="External"/><Relationship Id="rId12" Type="http://schemas.openxmlformats.org/officeDocument/2006/relationships/image" Target="../media/image21.png"/><Relationship Id="rId2" Type="http://schemas.openxmlformats.org/officeDocument/2006/relationships/hyperlink" Target="https://www.marketingweek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eguardian.com/uk" TargetMode="External"/><Relationship Id="rId11" Type="http://schemas.openxmlformats.org/officeDocument/2006/relationships/image" Target="../media/image20.png"/><Relationship Id="rId5" Type="http://schemas.openxmlformats.org/officeDocument/2006/relationships/hyperlink" Target="https://www.independent.co.uk/" TargetMode="External"/><Relationship Id="rId10" Type="http://schemas.openxmlformats.org/officeDocument/2006/relationships/image" Target="../media/image19.png"/><Relationship Id="rId4" Type="http://schemas.openxmlformats.org/officeDocument/2006/relationships/hyperlink" Target="https://www.personneltoday.com/" TargetMode="External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63855" y="3216733"/>
            <a:ext cx="36642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How to Pass </a:t>
            </a:r>
          </a:p>
          <a:p>
            <a:pPr algn="ctr"/>
            <a:r>
              <a:rPr lang="en-GB" sz="3200" b="1" dirty="0"/>
              <a:t>Higher Business  </a:t>
            </a:r>
          </a:p>
        </p:txBody>
      </p:sp>
    </p:spTree>
    <p:extLst>
      <p:ext uri="{BB962C8B-B14F-4D97-AF65-F5344CB8AC3E}">
        <p14:creationId xmlns:p14="http://schemas.microsoft.com/office/powerpoint/2010/main" val="370489976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CC0AF-B81B-1049-9EBB-6A650187E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Recommended Textbooks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EF76B5E-A84B-5E45-96D0-19BCB6AAC3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" t="25781" r="66719" b="21289"/>
          <a:stretch/>
        </p:blipFill>
        <p:spPr bwMode="auto">
          <a:xfrm rot="20954085">
            <a:off x="1098198" y="1737113"/>
            <a:ext cx="2460915" cy="347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5787F35C-EC78-124F-8859-C494C2C3F8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t="13802" r="28452" b="8966"/>
          <a:stretch/>
        </p:blipFill>
        <p:spPr bwMode="auto">
          <a:xfrm rot="1620290">
            <a:off x="8964172" y="1899519"/>
            <a:ext cx="2402128" cy="336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32-Point Star 8">
            <a:extLst>
              <a:ext uri="{FF2B5EF4-FFF2-40B4-BE49-F238E27FC236}">
                <a16:creationId xmlns:a16="http://schemas.microsoft.com/office/drawing/2014/main" id="{2B5E51C4-A35D-8E45-8562-FE6BDCB1B600}"/>
              </a:ext>
            </a:extLst>
          </p:cNvPr>
          <p:cNvSpPr/>
          <p:nvPr/>
        </p:nvSpPr>
        <p:spPr>
          <a:xfrm>
            <a:off x="4427838" y="1853620"/>
            <a:ext cx="3336324" cy="3461271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Pupils have </a:t>
            </a:r>
            <a:r>
              <a:rPr lang="en-US" sz="2400" b="1" dirty="0" smtClean="0">
                <a:solidFill>
                  <a:schemeClr val="tx1"/>
                </a:solidFill>
              </a:rPr>
              <a:t>access to all class notes on Teams.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095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3D73E-0911-4941-99B7-07424CB54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Useful Links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ECF63-6BAD-D748-9AAC-9008CABD4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90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200" dirty="0">
                <a:hlinkClick r:id="rId2"/>
              </a:rPr>
              <a:t>BBC </a:t>
            </a:r>
            <a:r>
              <a:rPr lang="en-US" sz="3200" dirty="0">
                <a:hlinkClick r:id="rId3"/>
              </a:rPr>
              <a:t>Bitesize</a:t>
            </a:r>
            <a:r>
              <a:rPr lang="en-US" sz="3200" dirty="0">
                <a:hlinkClick r:id="rId2"/>
              </a:rPr>
              <a:t> 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>
                <a:hlinkClick r:id="rId4"/>
              </a:rPr>
              <a:t>Quizlet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>
                <a:hlinkClick r:id="rId5"/>
              </a:rPr>
              <a:t>Brightred</a:t>
            </a:r>
            <a:r>
              <a:rPr lang="en-US" sz="3200" dirty="0">
                <a:hlinkClick r:id="rId6"/>
              </a:rPr>
              <a:t> Digital Zone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>
                <a:hlinkClick r:id="rId7"/>
              </a:rPr>
              <a:t>SQA Past Paper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>
                <a:hlinkClick r:id="rId8"/>
              </a:rPr>
              <a:t>Two Teacher YouTube Channel 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>
                <a:hlinkClick r:id="rId9"/>
              </a:rPr>
              <a:t>Business as Usual Podcasts 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243E55-7029-E644-8BA5-74B082D913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53873" y="1220257"/>
            <a:ext cx="940866" cy="9408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641223-696D-A442-8E12-A34C2F8530D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23091" b="28724"/>
          <a:stretch/>
        </p:blipFill>
        <p:spPr>
          <a:xfrm>
            <a:off x="8510885" y="4792330"/>
            <a:ext cx="1556427" cy="7499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FDC7EA-694C-114E-BC1D-EAE03D897BD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41050" y="3520685"/>
            <a:ext cx="825500" cy="1111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B462A2-D66D-6F4B-9D50-DB3D2B6983F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62889" y="2631556"/>
            <a:ext cx="1678709" cy="76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180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Useful News Links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>
                <a:hlinkClick r:id="rId2"/>
              </a:rPr>
              <a:t>Marketing Week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3"/>
              </a:rPr>
              <a:t>BBC News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4"/>
              </a:rPr>
              <a:t>Personnel Today 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5"/>
              </a:rPr>
              <a:t>Independent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6"/>
              </a:rPr>
              <a:t>The Guardian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7"/>
              </a:rPr>
              <a:t>Insider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8"/>
              </a:rPr>
              <a:t>Retail Week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17181" y="1138238"/>
            <a:ext cx="1743508" cy="17435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33379" y="4001294"/>
            <a:ext cx="3028950" cy="1514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59024" y="1846479"/>
            <a:ext cx="3400425" cy="1343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1133" y="3570936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65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Exam Unit Topics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4711"/>
            <a:ext cx="10515600" cy="4351338"/>
          </a:xfrm>
        </p:spPr>
        <p:txBody>
          <a:bodyPr>
            <a:normAutofit lnSpcReduction="10000"/>
          </a:bodyPr>
          <a:lstStyle/>
          <a:p>
            <a:pPr marL="742950" indent="-742950">
              <a:lnSpc>
                <a:spcPct val="250000"/>
              </a:lnSpc>
              <a:buFont typeface="+mj-lt"/>
              <a:buAutoNum type="arabicPeriod"/>
            </a:pPr>
            <a:r>
              <a:rPr lang="en-US" sz="3600" dirty="0">
                <a:solidFill>
                  <a:srgbClr val="000000"/>
                </a:solidFill>
              </a:rPr>
              <a:t>Understanding Business</a:t>
            </a:r>
          </a:p>
          <a:p>
            <a:pPr marL="742950" indent="-742950">
              <a:lnSpc>
                <a:spcPct val="250000"/>
              </a:lnSpc>
              <a:buFont typeface="+mj-lt"/>
              <a:buAutoNum type="arabicPeriod"/>
            </a:pPr>
            <a:r>
              <a:rPr lang="en-US" sz="3600" dirty="0">
                <a:solidFill>
                  <a:srgbClr val="000000"/>
                </a:solidFill>
              </a:rPr>
              <a:t>Marketing and Operations</a:t>
            </a:r>
          </a:p>
          <a:p>
            <a:pPr marL="742950" indent="-742950">
              <a:lnSpc>
                <a:spcPct val="250000"/>
              </a:lnSpc>
              <a:buFont typeface="+mj-lt"/>
              <a:buAutoNum type="arabicPeriod"/>
            </a:pPr>
            <a:r>
              <a:rPr lang="en-US" sz="3600" dirty="0">
                <a:solidFill>
                  <a:srgbClr val="000000"/>
                </a:solidFill>
              </a:rPr>
              <a:t>People and Finance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Target Sign HD Stock Images | Shutterstock">
            <a:extLst>
              <a:ext uri="{FF2B5EF4-FFF2-40B4-BE49-F238E27FC236}">
                <a16:creationId xmlns:a16="http://schemas.microsoft.com/office/drawing/2014/main" id="{A5BC9333-3281-EE49-80D5-9C4CBBB3A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5" b="14056"/>
          <a:stretch/>
        </p:blipFill>
        <p:spPr bwMode="auto">
          <a:xfrm>
            <a:off x="8411029" y="1980976"/>
            <a:ext cx="2743200" cy="225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706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8A653-9C94-E44C-AEF0-B1249C65F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SQA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C49B7-2951-1D48-B47C-EC027B1F6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023"/>
            <a:ext cx="7737389" cy="422601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GB" b="1" dirty="0"/>
              <a:t>Section 1 </a:t>
            </a:r>
            <a:r>
              <a:rPr lang="en-GB" dirty="0"/>
              <a:t>is worth </a:t>
            </a:r>
            <a:r>
              <a:rPr lang="en-GB" i="1" dirty="0"/>
              <a:t>30 marks </a:t>
            </a:r>
            <a:r>
              <a:rPr lang="en-GB" dirty="0"/>
              <a:t>and contains one question. This is a multi-part question, with each part attracting a mark from a range of 1–8 marks. The question is based on stimulus material in the form of a case study. </a:t>
            </a:r>
          </a:p>
          <a:p>
            <a:pPr algn="just"/>
            <a:endParaRPr lang="en-GB" b="1" dirty="0"/>
          </a:p>
          <a:p>
            <a:pPr algn="just"/>
            <a:r>
              <a:rPr lang="en-GB" b="1" dirty="0"/>
              <a:t>Section 2 </a:t>
            </a:r>
            <a:r>
              <a:rPr lang="en-GB" dirty="0"/>
              <a:t>is worth </a:t>
            </a:r>
            <a:r>
              <a:rPr lang="en-GB" i="1" dirty="0"/>
              <a:t>60 marks </a:t>
            </a:r>
            <a:r>
              <a:rPr lang="en-GB" dirty="0"/>
              <a:t>and contains four questions worth 15 marks each. These are multi-part questions, with each part attracting a mark from a range of 1–8 marks. This section samples course content from any of the five areas of study. .</a:t>
            </a:r>
          </a:p>
        </p:txBody>
      </p:sp>
      <p:sp>
        <p:nvSpPr>
          <p:cNvPr id="4" name="32-Point Star 3">
            <a:extLst>
              <a:ext uri="{FF2B5EF4-FFF2-40B4-BE49-F238E27FC236}">
                <a16:creationId xmlns:a16="http://schemas.microsoft.com/office/drawing/2014/main" id="{5B48B1E0-F3E2-1F46-85FF-FC0CBDE3660C}"/>
              </a:ext>
            </a:extLst>
          </p:cNvPr>
          <p:cNvSpPr/>
          <p:nvPr/>
        </p:nvSpPr>
        <p:spPr>
          <a:xfrm>
            <a:off x="9094574" y="408374"/>
            <a:ext cx="2629930" cy="2508421"/>
          </a:xfrm>
          <a:prstGeom prst="star3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2 hours and 45 minutes  to complete the paper </a:t>
            </a:r>
          </a:p>
        </p:txBody>
      </p:sp>
      <p:sp>
        <p:nvSpPr>
          <p:cNvPr id="5" name="32-Point Star 4">
            <a:extLst>
              <a:ext uri="{FF2B5EF4-FFF2-40B4-BE49-F238E27FC236}">
                <a16:creationId xmlns:a16="http://schemas.microsoft.com/office/drawing/2014/main" id="{5231F1EA-9E3C-3349-8B0C-560CBCF638AF}"/>
              </a:ext>
            </a:extLst>
          </p:cNvPr>
          <p:cNvSpPr/>
          <p:nvPr/>
        </p:nvSpPr>
        <p:spPr>
          <a:xfrm>
            <a:off x="9094574" y="3085798"/>
            <a:ext cx="2629929" cy="2508421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Worth 75% of overall grade</a:t>
            </a:r>
          </a:p>
        </p:txBody>
      </p:sp>
    </p:spTree>
    <p:extLst>
      <p:ext uri="{BB962C8B-B14F-4D97-AF65-F5344CB8AC3E}">
        <p14:creationId xmlns:p14="http://schemas.microsoft.com/office/powerpoint/2010/main" val="286311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F65F5-0DE0-0743-AE57-8402712BE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SQA Assignment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4819E-9C6C-9B49-B2F6-3B2183DCB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1" y="2014311"/>
            <a:ext cx="10515600" cy="354466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Worth 30 marks (25% of the overall grade)</a:t>
            </a:r>
          </a:p>
          <a:p>
            <a:pPr marL="0" indent="0">
              <a:buNone/>
            </a:pPr>
            <a:endParaRPr lang="en-US" sz="3600" dirty="0">
              <a:solidFill>
                <a:srgbClr val="000000"/>
              </a:solidFill>
            </a:endParaRPr>
          </a:p>
          <a:p>
            <a:r>
              <a:rPr lang="en-US" sz="3600" dirty="0">
                <a:solidFill>
                  <a:srgbClr val="000000"/>
                </a:solidFill>
              </a:rPr>
              <a:t>Pupils independently choose their topic</a:t>
            </a:r>
          </a:p>
          <a:p>
            <a:endParaRPr lang="en-US" sz="3600" dirty="0">
              <a:solidFill>
                <a:srgbClr val="000000"/>
              </a:solidFill>
            </a:endParaRPr>
          </a:p>
          <a:p>
            <a:r>
              <a:rPr lang="en-US" sz="3600" dirty="0">
                <a:solidFill>
                  <a:srgbClr val="000000"/>
                </a:solidFill>
              </a:rPr>
              <a:t>Pupils have 8 hours for this project </a:t>
            </a:r>
          </a:p>
          <a:p>
            <a:pPr marL="0" indent="0">
              <a:buNone/>
            </a:pPr>
            <a:endParaRPr lang="en-US" sz="3600" dirty="0">
              <a:solidFill>
                <a:srgbClr val="000000"/>
              </a:solidFill>
            </a:endParaRPr>
          </a:p>
          <a:p>
            <a:r>
              <a:rPr lang="en-US" sz="3600" dirty="0">
                <a:solidFill>
                  <a:srgbClr val="000000"/>
                </a:solidFill>
              </a:rPr>
              <a:t>Begin writing it in </a:t>
            </a:r>
            <a:r>
              <a:rPr lang="en-US" sz="3600" u="sng" dirty="0">
                <a:solidFill>
                  <a:srgbClr val="000000"/>
                </a:solidFill>
              </a:rPr>
              <a:t>January </a:t>
            </a:r>
            <a:r>
              <a:rPr lang="en-US" sz="3600" u="sng" dirty="0" smtClean="0">
                <a:solidFill>
                  <a:srgbClr val="000000"/>
                </a:solidFill>
              </a:rPr>
              <a:t>2024</a:t>
            </a:r>
            <a:endParaRPr lang="en-US" sz="3600" u="sng" dirty="0">
              <a:solidFill>
                <a:srgbClr val="000000"/>
              </a:solidFill>
              <a:cs typeface="Calibri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8F4F06-3674-3442-8B5A-AA3C43012D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091" b="28724"/>
          <a:stretch/>
        </p:blipFill>
        <p:spPr>
          <a:xfrm>
            <a:off x="8948622" y="2818065"/>
            <a:ext cx="2535807" cy="122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499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EBC3F-0D76-0A46-B129-039083763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6F20C-A3C7-CC4B-8E9B-0F79C03D3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3573"/>
            <a:ext cx="11098427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</a:t>
            </a:r>
            <a:r>
              <a:rPr lang="en-GB" dirty="0"/>
              <a:t>he assignment gives candidates the opportunity to demonstrate their ability to: 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select an appropriate business and topic 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collect information/evidence relating to the context of the assignment, from a range of sources 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apply relevant business concepts and theories to the context of the assignment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analyse and evaluate the business data/information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solve problems by applying relatively complex business ideas and concepts relevant to the context of the assignment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communicate valid, justified conclusions and/or recommendations 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produce a business report relating to the context of the assignment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8630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AD9C4-E869-B54F-8847-C743F6F27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 Assessment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ABC67-1A5D-C344-BDBD-138355C5B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Pupils will be assessed in class by the following methods: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/>
              <a:t>Completing Microsoft Forms at the end of each topic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End of Unit assessments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/>
              <a:t>Weekly </a:t>
            </a:r>
            <a:r>
              <a:rPr lang="en-US" dirty="0" smtClean="0"/>
              <a:t>exam </a:t>
            </a:r>
            <a:r>
              <a:rPr lang="en-US" dirty="0"/>
              <a:t>style questions</a:t>
            </a:r>
            <a:endParaRPr lang="en-US" dirty="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7E4FD6-7825-E241-BECC-2922E84A70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502"/>
          <a:stretch/>
        </p:blipFill>
        <p:spPr>
          <a:xfrm>
            <a:off x="7774414" y="3659016"/>
            <a:ext cx="3998580" cy="148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1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B2AB7-87F2-6844-B78A-A8F64003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B19F6-D426-2341-941A-9D56BFC6A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Bi-weekly </a:t>
            </a:r>
            <a:r>
              <a:rPr lang="en-US" dirty="0"/>
              <a:t>homework issued to pupils via </a:t>
            </a:r>
            <a:r>
              <a:rPr lang="en-US" b="1" dirty="0"/>
              <a:t>Teams</a:t>
            </a:r>
            <a:r>
              <a:rPr lang="en-US" dirty="0"/>
              <a:t> (printed copy can be requested from teacher)</a:t>
            </a:r>
          </a:p>
          <a:p>
            <a:endParaRPr lang="en-US" dirty="0"/>
          </a:p>
          <a:p>
            <a:r>
              <a:rPr lang="en-US" dirty="0"/>
              <a:t>Pupils have a </a:t>
            </a:r>
            <a:r>
              <a:rPr lang="en-US" b="1" dirty="0"/>
              <a:t>week</a:t>
            </a:r>
            <a:r>
              <a:rPr lang="en-US" dirty="0"/>
              <a:t> to complete the homework </a:t>
            </a:r>
          </a:p>
          <a:p>
            <a:endParaRPr lang="en-US" dirty="0"/>
          </a:p>
          <a:p>
            <a:r>
              <a:rPr lang="en-US" dirty="0"/>
              <a:t>Pupils should take time to read over </a:t>
            </a:r>
            <a:r>
              <a:rPr lang="en-US" b="1" dirty="0"/>
              <a:t>teacher feedback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25A555-BA21-C244-B5BB-4A6FD33B2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79" r="24059"/>
          <a:stretch/>
        </p:blipFill>
        <p:spPr>
          <a:xfrm>
            <a:off x="9753600" y="3478848"/>
            <a:ext cx="1953491" cy="182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37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477D0-8623-0545-96E9-50CC83FF5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Supported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D6B40-4DD8-0C48-A5F9-50B8BAEBB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Supported study will be available to pupils on a </a:t>
            </a:r>
            <a:r>
              <a:rPr lang="en-US" b="1" dirty="0"/>
              <a:t>weekly</a:t>
            </a:r>
            <a:r>
              <a:rPr lang="en-US" dirty="0"/>
              <a:t> basis </a:t>
            </a:r>
            <a:endParaRPr lang="en-US" dirty="0" smtClean="0"/>
          </a:p>
          <a:p>
            <a:endParaRPr lang="en-US" dirty="0"/>
          </a:p>
          <a:p>
            <a:pPr lvl="0"/>
            <a:r>
              <a:rPr lang="en-US" sz="2600" dirty="0">
                <a:solidFill>
                  <a:prstClr val="black"/>
                </a:solidFill>
              </a:rPr>
              <a:t>Friday Lunch – Miss Hamilton</a:t>
            </a:r>
          </a:p>
          <a:p>
            <a:pPr lvl="0"/>
            <a:r>
              <a:rPr lang="en-US" sz="2600" dirty="0">
                <a:solidFill>
                  <a:prstClr val="black"/>
                </a:solidFill>
              </a:rPr>
              <a:t>Wednesday Afterschool – Miss Garton or Miss Martin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Pupils should let their teacher know when they are attending (lunch/after school) to ensure they are available</a:t>
            </a:r>
          </a:p>
          <a:p>
            <a:endParaRPr lang="en-US" dirty="0"/>
          </a:p>
          <a:p>
            <a:r>
              <a:rPr lang="en-US" dirty="0"/>
              <a:t>Pupils should try to attend as often as they can </a:t>
            </a:r>
          </a:p>
        </p:txBody>
      </p:sp>
      <p:pic>
        <p:nvPicPr>
          <p:cNvPr id="1026" name="Picture 2" descr="Port Glasgow High - Supported Study Zone">
            <a:extLst>
              <a:ext uri="{FF2B5EF4-FFF2-40B4-BE49-F238E27FC236}">
                <a16:creationId xmlns:a16="http://schemas.microsoft.com/office/drawing/2014/main" id="{241FDF3A-A13E-D24C-8108-6859B40B5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149" y="2309674"/>
            <a:ext cx="2547620" cy="169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820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E5352-036E-9B4A-8E65-A3E3EF6A1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will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5FEEB-AD17-1547-B54B-FDEDB1F16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Reading over </a:t>
            </a:r>
            <a:r>
              <a:rPr lang="en-US" b="1" dirty="0">
                <a:solidFill>
                  <a:srgbClr val="000000"/>
                </a:solidFill>
              </a:rPr>
              <a:t>notes</a:t>
            </a:r>
            <a:r>
              <a:rPr lang="en-US" dirty="0">
                <a:solidFill>
                  <a:srgbClr val="000000"/>
                </a:solidFill>
              </a:rPr>
              <a:t> at home (through Teams/One Drive)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Watching/reading the </a:t>
            </a:r>
            <a:r>
              <a:rPr lang="en-US" b="1" dirty="0">
                <a:solidFill>
                  <a:srgbClr val="000000"/>
                </a:solidFill>
              </a:rPr>
              <a:t>news</a:t>
            </a:r>
            <a:r>
              <a:rPr lang="en-US" dirty="0">
                <a:solidFill>
                  <a:srgbClr val="000000"/>
                </a:solidFill>
              </a:rPr>
              <a:t> – to put what we are learning into context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Create key terminology flashcards as they go through the course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Completing SQA past papers under timed conditions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Talking to people who own their own businesses 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Watching </a:t>
            </a:r>
            <a:r>
              <a:rPr lang="en-US" b="1" dirty="0">
                <a:solidFill>
                  <a:srgbClr val="000000"/>
                </a:solidFill>
              </a:rPr>
              <a:t>documentaries</a:t>
            </a:r>
            <a:r>
              <a:rPr lang="en-US" dirty="0">
                <a:solidFill>
                  <a:srgbClr val="000000"/>
                </a:solidFill>
              </a:rPr>
              <a:t> (BBC, </a:t>
            </a:r>
            <a:r>
              <a:rPr lang="en-US" dirty="0" err="1">
                <a:solidFill>
                  <a:srgbClr val="000000"/>
                </a:solidFill>
              </a:rPr>
              <a:t>Nexflix</a:t>
            </a:r>
            <a:r>
              <a:rPr lang="en-US" dirty="0">
                <a:solidFill>
                  <a:srgbClr val="000000"/>
                </a:solidFill>
              </a:rPr>
              <a:t>, YouTube)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Use a </a:t>
            </a:r>
            <a:r>
              <a:rPr lang="en-US" b="1" dirty="0">
                <a:solidFill>
                  <a:srgbClr val="000000"/>
                </a:solidFill>
              </a:rPr>
              <a:t>study timetable 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128CC0-0298-2E43-B299-0B173A8B1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2412" y="204489"/>
            <a:ext cx="2025992" cy="202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96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475</Words>
  <Application>Microsoft Office PowerPoint</Application>
  <PresentationFormat>Widescreen</PresentationFormat>
  <Paragraphs>94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PowerPoint Presentation</vt:lpstr>
      <vt:lpstr>Exam Unit Topics </vt:lpstr>
      <vt:lpstr>SQA Exam</vt:lpstr>
      <vt:lpstr>SQA Assignment </vt:lpstr>
      <vt:lpstr>Assignment</vt:lpstr>
      <vt:lpstr>Class Assessment </vt:lpstr>
      <vt:lpstr>Homework</vt:lpstr>
      <vt:lpstr>Supported Study</vt:lpstr>
      <vt:lpstr>What will help?</vt:lpstr>
      <vt:lpstr>Recommended Textbooks</vt:lpstr>
      <vt:lpstr>Useful Links </vt:lpstr>
      <vt:lpstr>Useful News Links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McColl</dc:creator>
  <cp:lastModifiedBy>Miss Garton</cp:lastModifiedBy>
  <cp:revision>7</cp:revision>
  <dcterms:created xsi:type="dcterms:W3CDTF">2021-08-30T10:03:40Z</dcterms:created>
  <dcterms:modified xsi:type="dcterms:W3CDTF">2023-09-11T11:38:14Z</dcterms:modified>
</cp:coreProperties>
</file>