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Lst>
  <p:sldIdLst>
    <p:sldId id="257" r:id="rId3"/>
    <p:sldId id="258" r:id="rId4"/>
    <p:sldId id="259" r:id="rId5"/>
    <p:sldId id="271" r:id="rId6"/>
    <p:sldId id="273" r:id="rId7"/>
    <p:sldId id="272" r:id="rId8"/>
    <p:sldId id="267" r:id="rId9"/>
    <p:sldId id="262" r:id="rId10"/>
    <p:sldId id="274" r:id="rId11"/>
    <p:sldId id="275" r:id="rId12"/>
    <p:sldId id="263"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9C509F-1E09-D4B6-2836-CB3DD1FF7C2F}" v="1" dt="2022-06-07T10:02:57.3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0"/>
    <p:restoredTop sz="94788"/>
  </p:normalViewPr>
  <p:slideViewPr>
    <p:cSldViewPr snapToGrid="0" snapToObjects="1">
      <p:cViewPr varScale="1">
        <p:scale>
          <a:sx n="115" d="100"/>
          <a:sy n="115"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 Campbell" userId="S::gw08campbellandrew5@glow.sch.uk::53dfafd9-1fb6-45a5-90d2-31f9e750d48e" providerId="AD" clId="Web-{849C509F-1E09-D4B6-2836-CB3DD1FF7C2F}"/>
    <pc:docChg chg="modSld">
      <pc:chgData name="Mr Campbell" userId="S::gw08campbellandrew5@glow.sch.uk::53dfafd9-1fb6-45a5-90d2-31f9e750d48e" providerId="AD" clId="Web-{849C509F-1E09-D4B6-2836-CB3DD1FF7C2F}" dt="2022-06-07T10:02:57.323" v="0"/>
      <pc:docMkLst>
        <pc:docMk/>
      </pc:docMkLst>
      <pc:sldChg chg="mod modShow">
        <pc:chgData name="Mr Campbell" userId="S::gw08campbellandrew5@glow.sch.uk::53dfafd9-1fb6-45a5-90d2-31f9e750d48e" providerId="AD" clId="Web-{849C509F-1E09-D4B6-2836-CB3DD1FF7C2F}" dt="2022-06-07T10:02:57.323" v="0"/>
        <pc:sldMkLst>
          <pc:docMk/>
          <pc:sldMk cId="2643992414" sldId="27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5A0A9-70AC-4444-9DD4-36FE18328D1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72B10B2-8D05-4741-8DFA-C69B0B7B40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CC56D89C-C9A2-C74D-BA31-474774AA6788}"/>
              </a:ext>
            </a:extLst>
          </p:cNvPr>
          <p:cNvSpPr>
            <a:spLocks noGrp="1"/>
          </p:cNvSpPr>
          <p:nvPr>
            <p:ph type="dt" sz="half" idx="10"/>
          </p:nvPr>
        </p:nvSpPr>
        <p:spPr/>
        <p:txBody>
          <a:bodyPr/>
          <a:lstStyle/>
          <a:p>
            <a:fld id="{3A6B8736-2582-C143-B0A3-EF1C8726845A}" type="datetimeFigureOut">
              <a:rPr lang="en-US" smtClean="0"/>
              <a:t>9/11/2023</a:t>
            </a:fld>
            <a:endParaRPr lang="en-US"/>
          </a:p>
        </p:txBody>
      </p:sp>
      <p:sp>
        <p:nvSpPr>
          <p:cNvPr id="5" name="Footer Placeholder 4">
            <a:extLst>
              <a:ext uri="{FF2B5EF4-FFF2-40B4-BE49-F238E27FC236}">
                <a16:creationId xmlns:a16="http://schemas.microsoft.com/office/drawing/2014/main" id="{7B0DDF01-2327-E348-A125-B330BB098B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EA9445-72AA-9144-A0D8-F3F7A31FD321}"/>
              </a:ext>
            </a:extLst>
          </p:cNvPr>
          <p:cNvSpPr>
            <a:spLocks noGrp="1"/>
          </p:cNvSpPr>
          <p:nvPr>
            <p:ph type="sldNum" sz="quarter" idx="12"/>
          </p:nvPr>
        </p:nvSpPr>
        <p:spPr/>
        <p:txBody>
          <a:bodyPr/>
          <a:lstStyle/>
          <a:p>
            <a:fld id="{5323269C-653D-0E4C-864A-1858322EB09D}" type="slidenum">
              <a:rPr lang="en-US" smtClean="0"/>
              <a:t>‹#›</a:t>
            </a:fld>
            <a:endParaRPr lang="en-US"/>
          </a:p>
        </p:txBody>
      </p:sp>
    </p:spTree>
    <p:extLst>
      <p:ext uri="{BB962C8B-B14F-4D97-AF65-F5344CB8AC3E}">
        <p14:creationId xmlns:p14="http://schemas.microsoft.com/office/powerpoint/2010/main" val="3692260139"/>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5FE73-52DA-294B-9D29-2F7975AAE81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96312B5-2C97-DA48-AEC1-5EC5088C934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BF7E15D-397F-D145-A874-D28ADE7119BE}"/>
              </a:ext>
            </a:extLst>
          </p:cNvPr>
          <p:cNvSpPr>
            <a:spLocks noGrp="1"/>
          </p:cNvSpPr>
          <p:nvPr>
            <p:ph type="dt" sz="half" idx="10"/>
          </p:nvPr>
        </p:nvSpPr>
        <p:spPr/>
        <p:txBody>
          <a:bodyPr/>
          <a:lstStyle/>
          <a:p>
            <a:fld id="{3A6B8736-2582-C143-B0A3-EF1C8726845A}" type="datetimeFigureOut">
              <a:rPr lang="en-US" smtClean="0"/>
              <a:t>9/11/2023</a:t>
            </a:fld>
            <a:endParaRPr lang="en-US"/>
          </a:p>
        </p:txBody>
      </p:sp>
      <p:sp>
        <p:nvSpPr>
          <p:cNvPr id="5" name="Footer Placeholder 4">
            <a:extLst>
              <a:ext uri="{FF2B5EF4-FFF2-40B4-BE49-F238E27FC236}">
                <a16:creationId xmlns:a16="http://schemas.microsoft.com/office/drawing/2014/main" id="{923CC522-6E82-7648-B51D-D93E8F5260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4E87E4-5EB1-474E-B49F-3D29B64E98B6}"/>
              </a:ext>
            </a:extLst>
          </p:cNvPr>
          <p:cNvSpPr>
            <a:spLocks noGrp="1"/>
          </p:cNvSpPr>
          <p:nvPr>
            <p:ph type="sldNum" sz="quarter" idx="12"/>
          </p:nvPr>
        </p:nvSpPr>
        <p:spPr/>
        <p:txBody>
          <a:bodyPr/>
          <a:lstStyle/>
          <a:p>
            <a:fld id="{5323269C-653D-0E4C-864A-1858322EB09D}" type="slidenum">
              <a:rPr lang="en-US" smtClean="0"/>
              <a:t>‹#›</a:t>
            </a:fld>
            <a:endParaRPr lang="en-US"/>
          </a:p>
        </p:txBody>
      </p:sp>
    </p:spTree>
    <p:extLst>
      <p:ext uri="{BB962C8B-B14F-4D97-AF65-F5344CB8AC3E}">
        <p14:creationId xmlns:p14="http://schemas.microsoft.com/office/powerpoint/2010/main" val="3337582849"/>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A735B3-D9BD-C943-BF73-052AB61D30A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9ABD8E4-97C6-1942-8769-967EB1FAFC2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AC8F05D-99EA-214D-957B-2B3A3CAB66AD}"/>
              </a:ext>
            </a:extLst>
          </p:cNvPr>
          <p:cNvSpPr>
            <a:spLocks noGrp="1"/>
          </p:cNvSpPr>
          <p:nvPr>
            <p:ph type="dt" sz="half" idx="10"/>
          </p:nvPr>
        </p:nvSpPr>
        <p:spPr/>
        <p:txBody>
          <a:bodyPr/>
          <a:lstStyle/>
          <a:p>
            <a:fld id="{3A6B8736-2582-C143-B0A3-EF1C8726845A}" type="datetimeFigureOut">
              <a:rPr lang="en-US" smtClean="0"/>
              <a:t>9/11/2023</a:t>
            </a:fld>
            <a:endParaRPr lang="en-US"/>
          </a:p>
        </p:txBody>
      </p:sp>
      <p:sp>
        <p:nvSpPr>
          <p:cNvPr id="5" name="Footer Placeholder 4">
            <a:extLst>
              <a:ext uri="{FF2B5EF4-FFF2-40B4-BE49-F238E27FC236}">
                <a16:creationId xmlns:a16="http://schemas.microsoft.com/office/drawing/2014/main" id="{E5F789C2-A9B0-694E-A1B8-31F7459B4B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955563-33ED-D94A-B7DB-4C0D3AEB49F3}"/>
              </a:ext>
            </a:extLst>
          </p:cNvPr>
          <p:cNvSpPr>
            <a:spLocks noGrp="1"/>
          </p:cNvSpPr>
          <p:nvPr>
            <p:ph type="sldNum" sz="quarter" idx="12"/>
          </p:nvPr>
        </p:nvSpPr>
        <p:spPr/>
        <p:txBody>
          <a:bodyPr/>
          <a:lstStyle/>
          <a:p>
            <a:fld id="{5323269C-653D-0E4C-864A-1858322EB09D}" type="slidenum">
              <a:rPr lang="en-US" smtClean="0"/>
              <a:t>‹#›</a:t>
            </a:fld>
            <a:endParaRPr lang="en-US"/>
          </a:p>
        </p:txBody>
      </p:sp>
    </p:spTree>
    <p:extLst>
      <p:ext uri="{BB962C8B-B14F-4D97-AF65-F5344CB8AC3E}">
        <p14:creationId xmlns:p14="http://schemas.microsoft.com/office/powerpoint/2010/main" val="340595304"/>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D07E54E-96D4-460C-9FDA-5C924D19DD2E}"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64835A-E701-4827-8A76-FA2BA6B14271}" type="slidenum">
              <a:rPr lang="en-GB" smtClean="0"/>
              <a:t>‹#›</a:t>
            </a:fld>
            <a:endParaRPr lang="en-GB"/>
          </a:p>
        </p:txBody>
      </p:sp>
      <p:pic>
        <p:nvPicPr>
          <p:cNvPr id="7"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23735" t="9528" r="38576" b="32391"/>
          <a:stretch>
            <a:fillRect/>
          </a:stretch>
        </p:blipFill>
        <p:spPr bwMode="auto">
          <a:xfrm>
            <a:off x="5237597" y="1187450"/>
            <a:ext cx="1670049" cy="19636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2192000" cy="1187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6"/>
          <p:cNvPicPr>
            <a:picLocks noChangeAspect="1" noChangeArrowheads="1"/>
          </p:cNvPicPr>
          <p:nvPr userDrawn="1"/>
        </p:nvPicPr>
        <p:blipFill>
          <a:blip r:embed="rId4">
            <a:extLst>
              <a:ext uri="{28A0092B-C50C-407E-A947-70E740481C1C}">
                <a14:useLocalDpi xmlns:a14="http://schemas.microsoft.com/office/drawing/2010/main" val="0"/>
              </a:ext>
            </a:extLst>
          </a:blip>
          <a:srcRect l="1920" t="11095"/>
          <a:stretch>
            <a:fillRect/>
          </a:stretch>
        </p:blipFill>
        <p:spPr bwMode="auto">
          <a:xfrm>
            <a:off x="0" y="5567364"/>
            <a:ext cx="12192000" cy="1290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2" descr="H:\Documents\2017-2018\Wider Achievement\DHS Logos\WEB RGB\BuccleuchWEB.jpg"/>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407833" y="4448174"/>
            <a:ext cx="1143000" cy="1054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H:\Documents\2017-2018\Wider Achievement\DHS Logos\WEB RGB\CaerlaverochWEB.jpg"/>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5524500" y="4448174"/>
            <a:ext cx="1143000" cy="1119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H:\Documents\2017-2018\Wider Achievement\DHS Logos\WEB RGB\DevorgillaWEB.jpg"/>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7704667" y="4471989"/>
            <a:ext cx="1079500" cy="1030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7072099"/>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D07E54E-96D4-460C-9FDA-5C924D19DD2E}"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64835A-E701-4827-8A76-FA2BA6B14271}" type="slidenum">
              <a:rPr lang="en-GB" smtClean="0"/>
              <a:t>‹#›</a:t>
            </a:fld>
            <a:endParaRPr lang="en-GB"/>
          </a:p>
        </p:txBody>
      </p:sp>
      <p:pic>
        <p:nvPicPr>
          <p:cNvPr id="7"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23735" t="9528" r="38576" b="32391"/>
          <a:stretch>
            <a:fillRect/>
          </a:stretch>
        </p:blipFill>
        <p:spPr bwMode="auto">
          <a:xfrm>
            <a:off x="5237597" y="1240913"/>
            <a:ext cx="1670049" cy="15445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2192000" cy="1187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6"/>
          <p:cNvPicPr>
            <a:picLocks noChangeAspect="1" noChangeArrowheads="1"/>
          </p:cNvPicPr>
          <p:nvPr userDrawn="1"/>
        </p:nvPicPr>
        <p:blipFill>
          <a:blip r:embed="rId4">
            <a:extLst>
              <a:ext uri="{28A0092B-C50C-407E-A947-70E740481C1C}">
                <a14:useLocalDpi xmlns:a14="http://schemas.microsoft.com/office/drawing/2010/main" val="0"/>
              </a:ext>
            </a:extLst>
          </a:blip>
          <a:srcRect l="1920" t="11095"/>
          <a:stretch>
            <a:fillRect/>
          </a:stretch>
        </p:blipFill>
        <p:spPr bwMode="auto">
          <a:xfrm>
            <a:off x="0" y="5567364"/>
            <a:ext cx="12192000" cy="1290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2" descr="H:\Documents\2017-2018\Wider Achievement\DHS Logos\WEB RGB\BuccleuchWEB.jpg"/>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407833" y="4250781"/>
            <a:ext cx="1143000" cy="1054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H:\Documents\2017-2018\Wider Achievement\DHS Logos\WEB RGB\CaerlaverochWEB.jpg"/>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5524500" y="4250781"/>
            <a:ext cx="1143000" cy="1054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H:\Documents\2017-2018\Wider Achievement\DHS Logos\WEB RGB\DevorgillaWEB.jpg"/>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7704667" y="4285561"/>
            <a:ext cx="1079500" cy="996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9556088"/>
      </p:ext>
    </p:extLst>
  </p:cSld>
  <p:clrMapOvr>
    <a:masterClrMapping/>
  </p:clrMapOvr>
  <p:transition spd="slow">
    <p:push dir="u"/>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07E54E-96D4-460C-9FDA-5C924D19DD2E}"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64835A-E701-4827-8A76-FA2BA6B14271}" type="slidenum">
              <a:rPr lang="en-GB" smtClean="0"/>
              <a:t>‹#›</a:t>
            </a:fld>
            <a:endParaRPr lang="en-GB"/>
          </a:p>
        </p:txBody>
      </p:sp>
    </p:spTree>
    <p:extLst>
      <p:ext uri="{BB962C8B-B14F-4D97-AF65-F5344CB8AC3E}">
        <p14:creationId xmlns:p14="http://schemas.microsoft.com/office/powerpoint/2010/main" val="458819597"/>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D07E54E-96D4-460C-9FDA-5C924D19DD2E}"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64835A-E701-4827-8A76-FA2BA6B14271}" type="slidenum">
              <a:rPr lang="en-GB" smtClean="0"/>
              <a:t>‹#›</a:t>
            </a:fld>
            <a:endParaRPr lang="en-GB"/>
          </a:p>
        </p:txBody>
      </p:sp>
    </p:spTree>
    <p:extLst>
      <p:ext uri="{BB962C8B-B14F-4D97-AF65-F5344CB8AC3E}">
        <p14:creationId xmlns:p14="http://schemas.microsoft.com/office/powerpoint/2010/main" val="4007720827"/>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07E54E-96D4-460C-9FDA-5C924D19DD2E}" type="datetimeFigureOut">
              <a:rPr lang="en-GB" smtClean="0"/>
              <a:t>11/09/2023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64835A-E701-4827-8A76-FA2BA6B14271}" type="slidenum">
              <a:rPr lang="en-GB" smtClean="0"/>
              <a:t>‹#›</a:t>
            </a:fld>
            <a:endParaRPr lang="en-GB"/>
          </a:p>
        </p:txBody>
      </p:sp>
    </p:spTree>
    <p:extLst>
      <p:ext uri="{BB962C8B-B14F-4D97-AF65-F5344CB8AC3E}">
        <p14:creationId xmlns:p14="http://schemas.microsoft.com/office/powerpoint/2010/main" val="1690853001"/>
      </p:ext>
    </p:extLst>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07E54E-96D4-460C-9FDA-5C924D19DD2E}" type="datetimeFigureOut">
              <a:rPr lang="en-GB" smtClean="0"/>
              <a:t>11/09/2023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364835A-E701-4827-8A76-FA2BA6B14271}" type="slidenum">
              <a:rPr lang="en-GB" smtClean="0"/>
              <a:t>‹#›</a:t>
            </a:fld>
            <a:endParaRPr lang="en-GB"/>
          </a:p>
        </p:txBody>
      </p:sp>
    </p:spTree>
    <p:extLst>
      <p:ext uri="{BB962C8B-B14F-4D97-AF65-F5344CB8AC3E}">
        <p14:creationId xmlns:p14="http://schemas.microsoft.com/office/powerpoint/2010/main" val="4126548496"/>
      </p:ext>
    </p:extLst>
  </p:cSld>
  <p:clrMapOvr>
    <a:masterClrMapping/>
  </p:clrMapOvr>
  <p:transition spd="slow">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07E54E-96D4-460C-9FDA-5C924D19DD2E}" type="datetimeFigureOut">
              <a:rPr lang="en-GB" smtClean="0"/>
              <a:t>11/09/2023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364835A-E701-4827-8A76-FA2BA6B14271}" type="slidenum">
              <a:rPr lang="en-GB" smtClean="0"/>
              <a:t>‹#›</a:t>
            </a:fld>
            <a:endParaRPr lang="en-GB"/>
          </a:p>
        </p:txBody>
      </p:sp>
    </p:spTree>
    <p:extLst>
      <p:ext uri="{BB962C8B-B14F-4D97-AF65-F5344CB8AC3E}">
        <p14:creationId xmlns:p14="http://schemas.microsoft.com/office/powerpoint/2010/main" val="3976990083"/>
      </p:ext>
    </p:extLst>
  </p:cSld>
  <p:clrMapOvr>
    <a:masterClrMapping/>
  </p:clrMapOvr>
  <p:transition spd="slow">
    <p:push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07E54E-96D4-460C-9FDA-5C924D19DD2E}" type="datetimeFigureOut">
              <a:rPr lang="en-GB" smtClean="0"/>
              <a:t>11/09/2023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364835A-E701-4827-8A76-FA2BA6B14271}" type="slidenum">
              <a:rPr lang="en-GB" smtClean="0"/>
              <a:t>‹#›</a:t>
            </a:fld>
            <a:endParaRPr lang="en-GB"/>
          </a:p>
        </p:txBody>
      </p:sp>
    </p:spTree>
    <p:extLst>
      <p:ext uri="{BB962C8B-B14F-4D97-AF65-F5344CB8AC3E}">
        <p14:creationId xmlns:p14="http://schemas.microsoft.com/office/powerpoint/2010/main" val="2321101579"/>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1EF6F-C28C-A649-A99D-C83D5D12220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64762F9-D22D-C14B-A32E-D9A5F7078BF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42116CC-9509-8641-8471-64379396F4F4}"/>
              </a:ext>
            </a:extLst>
          </p:cNvPr>
          <p:cNvSpPr>
            <a:spLocks noGrp="1"/>
          </p:cNvSpPr>
          <p:nvPr>
            <p:ph type="dt" sz="half" idx="10"/>
          </p:nvPr>
        </p:nvSpPr>
        <p:spPr/>
        <p:txBody>
          <a:bodyPr/>
          <a:lstStyle/>
          <a:p>
            <a:fld id="{3A6B8736-2582-C143-B0A3-EF1C8726845A}" type="datetimeFigureOut">
              <a:rPr lang="en-US" smtClean="0"/>
              <a:t>9/11/2023</a:t>
            </a:fld>
            <a:endParaRPr lang="en-US"/>
          </a:p>
        </p:txBody>
      </p:sp>
      <p:sp>
        <p:nvSpPr>
          <p:cNvPr id="5" name="Footer Placeholder 4">
            <a:extLst>
              <a:ext uri="{FF2B5EF4-FFF2-40B4-BE49-F238E27FC236}">
                <a16:creationId xmlns:a16="http://schemas.microsoft.com/office/drawing/2014/main" id="{B158A844-A7F4-4E4A-AE70-2A1B7CFCF7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134403-99F6-2D40-9B34-41437D17E27E}"/>
              </a:ext>
            </a:extLst>
          </p:cNvPr>
          <p:cNvSpPr>
            <a:spLocks noGrp="1"/>
          </p:cNvSpPr>
          <p:nvPr>
            <p:ph type="sldNum" sz="quarter" idx="12"/>
          </p:nvPr>
        </p:nvSpPr>
        <p:spPr/>
        <p:txBody>
          <a:bodyPr/>
          <a:lstStyle/>
          <a:p>
            <a:fld id="{5323269C-653D-0E4C-864A-1858322EB09D}" type="slidenum">
              <a:rPr lang="en-US" smtClean="0"/>
              <a:t>‹#›</a:t>
            </a:fld>
            <a:endParaRPr lang="en-US"/>
          </a:p>
        </p:txBody>
      </p:sp>
    </p:spTree>
    <p:extLst>
      <p:ext uri="{BB962C8B-B14F-4D97-AF65-F5344CB8AC3E}">
        <p14:creationId xmlns:p14="http://schemas.microsoft.com/office/powerpoint/2010/main" val="2098735985"/>
      </p:ext>
    </p:extLst>
  </p:cSld>
  <p:clrMapOvr>
    <a:masterClrMapping/>
  </p:clrMapOvr>
  <p:transition spd="slow">
    <p:push dir="u"/>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07E54E-96D4-460C-9FDA-5C924D19DD2E}" type="datetimeFigureOut">
              <a:rPr lang="en-GB" smtClean="0"/>
              <a:t>11/09/2023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64835A-E701-4827-8A76-FA2BA6B14271}" type="slidenum">
              <a:rPr lang="en-GB" smtClean="0"/>
              <a:t>‹#›</a:t>
            </a:fld>
            <a:endParaRPr lang="en-GB"/>
          </a:p>
        </p:txBody>
      </p:sp>
    </p:spTree>
    <p:extLst>
      <p:ext uri="{BB962C8B-B14F-4D97-AF65-F5344CB8AC3E}">
        <p14:creationId xmlns:p14="http://schemas.microsoft.com/office/powerpoint/2010/main" val="203370425"/>
      </p:ext>
    </p:extLst>
  </p:cSld>
  <p:clrMapOvr>
    <a:masterClrMapping/>
  </p:clrMapOvr>
  <p:transition spd="slow">
    <p:push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07E54E-96D4-460C-9FDA-5C924D19DD2E}" type="datetimeFigureOut">
              <a:rPr lang="en-GB" smtClean="0"/>
              <a:t>11/09/2023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64835A-E701-4827-8A76-FA2BA6B14271}" type="slidenum">
              <a:rPr lang="en-GB" smtClean="0"/>
              <a:t>‹#›</a:t>
            </a:fld>
            <a:endParaRPr lang="en-GB"/>
          </a:p>
        </p:txBody>
      </p:sp>
    </p:spTree>
    <p:extLst>
      <p:ext uri="{BB962C8B-B14F-4D97-AF65-F5344CB8AC3E}">
        <p14:creationId xmlns:p14="http://schemas.microsoft.com/office/powerpoint/2010/main" val="1996833882"/>
      </p:ext>
    </p:extLst>
  </p:cSld>
  <p:clrMapOvr>
    <a:masterClrMapping/>
  </p:clrMapOvr>
  <p:transition spd="slow">
    <p:push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07E54E-96D4-460C-9FDA-5C924D19DD2E}"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64835A-E701-4827-8A76-FA2BA6B14271}" type="slidenum">
              <a:rPr lang="en-GB" smtClean="0"/>
              <a:t>‹#›</a:t>
            </a:fld>
            <a:endParaRPr lang="en-GB"/>
          </a:p>
        </p:txBody>
      </p:sp>
    </p:spTree>
    <p:extLst>
      <p:ext uri="{BB962C8B-B14F-4D97-AF65-F5344CB8AC3E}">
        <p14:creationId xmlns:p14="http://schemas.microsoft.com/office/powerpoint/2010/main" val="3212309834"/>
      </p:ext>
    </p:extLst>
  </p:cSld>
  <p:clrMapOvr>
    <a:masterClrMapping/>
  </p:clrMapOvr>
  <p:transition spd="slow">
    <p:push dir="u"/>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07E54E-96D4-460C-9FDA-5C924D19DD2E}"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64835A-E701-4827-8A76-FA2BA6B14271}" type="slidenum">
              <a:rPr lang="en-GB" smtClean="0"/>
              <a:t>‹#›</a:t>
            </a:fld>
            <a:endParaRPr lang="en-GB"/>
          </a:p>
        </p:txBody>
      </p:sp>
    </p:spTree>
    <p:extLst>
      <p:ext uri="{BB962C8B-B14F-4D97-AF65-F5344CB8AC3E}">
        <p14:creationId xmlns:p14="http://schemas.microsoft.com/office/powerpoint/2010/main" val="1505743173"/>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3C3ED-C787-894B-8275-C05734514CF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DE7EA53-9230-2949-B72E-DF30245CD9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55066ED-1FA0-A84E-82C5-67B17889F4B9}"/>
              </a:ext>
            </a:extLst>
          </p:cNvPr>
          <p:cNvSpPr>
            <a:spLocks noGrp="1"/>
          </p:cNvSpPr>
          <p:nvPr>
            <p:ph type="dt" sz="half" idx="10"/>
          </p:nvPr>
        </p:nvSpPr>
        <p:spPr/>
        <p:txBody>
          <a:bodyPr/>
          <a:lstStyle/>
          <a:p>
            <a:fld id="{3A6B8736-2582-C143-B0A3-EF1C8726845A}" type="datetimeFigureOut">
              <a:rPr lang="en-US" smtClean="0"/>
              <a:t>9/11/2023</a:t>
            </a:fld>
            <a:endParaRPr lang="en-US"/>
          </a:p>
        </p:txBody>
      </p:sp>
      <p:sp>
        <p:nvSpPr>
          <p:cNvPr id="5" name="Footer Placeholder 4">
            <a:extLst>
              <a:ext uri="{FF2B5EF4-FFF2-40B4-BE49-F238E27FC236}">
                <a16:creationId xmlns:a16="http://schemas.microsoft.com/office/drawing/2014/main" id="{5A538846-9CEC-D944-80BA-16858486A6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6E36D8-8B7A-3245-900F-39A716A46378}"/>
              </a:ext>
            </a:extLst>
          </p:cNvPr>
          <p:cNvSpPr>
            <a:spLocks noGrp="1"/>
          </p:cNvSpPr>
          <p:nvPr>
            <p:ph type="sldNum" sz="quarter" idx="12"/>
          </p:nvPr>
        </p:nvSpPr>
        <p:spPr/>
        <p:txBody>
          <a:bodyPr/>
          <a:lstStyle/>
          <a:p>
            <a:fld id="{5323269C-653D-0E4C-864A-1858322EB09D}" type="slidenum">
              <a:rPr lang="en-US" smtClean="0"/>
              <a:t>‹#›</a:t>
            </a:fld>
            <a:endParaRPr lang="en-US"/>
          </a:p>
        </p:txBody>
      </p:sp>
    </p:spTree>
    <p:extLst>
      <p:ext uri="{BB962C8B-B14F-4D97-AF65-F5344CB8AC3E}">
        <p14:creationId xmlns:p14="http://schemas.microsoft.com/office/powerpoint/2010/main" val="2141956385"/>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005FF-CA77-4246-84C4-96729E0BADC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7AADB24-7CD4-A449-9AA9-B0472143058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5E510B31-F699-9642-A1A2-F946973FED4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1E6D15B0-8895-9743-AC88-510F8634C8A3}"/>
              </a:ext>
            </a:extLst>
          </p:cNvPr>
          <p:cNvSpPr>
            <a:spLocks noGrp="1"/>
          </p:cNvSpPr>
          <p:nvPr>
            <p:ph type="dt" sz="half" idx="10"/>
          </p:nvPr>
        </p:nvSpPr>
        <p:spPr/>
        <p:txBody>
          <a:bodyPr/>
          <a:lstStyle/>
          <a:p>
            <a:fld id="{3A6B8736-2582-C143-B0A3-EF1C8726845A}" type="datetimeFigureOut">
              <a:rPr lang="en-US" smtClean="0"/>
              <a:t>9/11/2023</a:t>
            </a:fld>
            <a:endParaRPr lang="en-US"/>
          </a:p>
        </p:txBody>
      </p:sp>
      <p:sp>
        <p:nvSpPr>
          <p:cNvPr id="6" name="Footer Placeholder 5">
            <a:extLst>
              <a:ext uri="{FF2B5EF4-FFF2-40B4-BE49-F238E27FC236}">
                <a16:creationId xmlns:a16="http://schemas.microsoft.com/office/drawing/2014/main" id="{53B5570C-9751-C84D-80D1-9C91DF89B2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8F904E-AE0F-BD49-8552-48619F3B96B7}"/>
              </a:ext>
            </a:extLst>
          </p:cNvPr>
          <p:cNvSpPr>
            <a:spLocks noGrp="1"/>
          </p:cNvSpPr>
          <p:nvPr>
            <p:ph type="sldNum" sz="quarter" idx="12"/>
          </p:nvPr>
        </p:nvSpPr>
        <p:spPr/>
        <p:txBody>
          <a:bodyPr/>
          <a:lstStyle/>
          <a:p>
            <a:fld id="{5323269C-653D-0E4C-864A-1858322EB09D}" type="slidenum">
              <a:rPr lang="en-US" smtClean="0"/>
              <a:t>‹#›</a:t>
            </a:fld>
            <a:endParaRPr lang="en-US"/>
          </a:p>
        </p:txBody>
      </p:sp>
    </p:spTree>
    <p:extLst>
      <p:ext uri="{BB962C8B-B14F-4D97-AF65-F5344CB8AC3E}">
        <p14:creationId xmlns:p14="http://schemas.microsoft.com/office/powerpoint/2010/main" val="868906207"/>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00F95-AEB5-FB48-B004-96DFA5B113E0}"/>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82A28D3-2493-F740-BC9A-ECA2DD3200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56F6597-85FF-6E47-8110-611097EBC69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B0C64317-E409-554A-87B3-C71F0A670A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320F34B-BFBC-B54F-8CBC-A0FE780295D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7B23794-B5F5-0A47-A018-059D4206E359}"/>
              </a:ext>
            </a:extLst>
          </p:cNvPr>
          <p:cNvSpPr>
            <a:spLocks noGrp="1"/>
          </p:cNvSpPr>
          <p:nvPr>
            <p:ph type="dt" sz="half" idx="10"/>
          </p:nvPr>
        </p:nvSpPr>
        <p:spPr/>
        <p:txBody>
          <a:bodyPr/>
          <a:lstStyle/>
          <a:p>
            <a:fld id="{3A6B8736-2582-C143-B0A3-EF1C8726845A}" type="datetimeFigureOut">
              <a:rPr lang="en-US" smtClean="0"/>
              <a:t>9/11/2023</a:t>
            </a:fld>
            <a:endParaRPr lang="en-US"/>
          </a:p>
        </p:txBody>
      </p:sp>
      <p:sp>
        <p:nvSpPr>
          <p:cNvPr id="8" name="Footer Placeholder 7">
            <a:extLst>
              <a:ext uri="{FF2B5EF4-FFF2-40B4-BE49-F238E27FC236}">
                <a16:creationId xmlns:a16="http://schemas.microsoft.com/office/drawing/2014/main" id="{305C08E5-547B-1348-9E4E-2AD1FF3BC2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1C74F34-9A9B-CD43-A457-87C48F9FA786}"/>
              </a:ext>
            </a:extLst>
          </p:cNvPr>
          <p:cNvSpPr>
            <a:spLocks noGrp="1"/>
          </p:cNvSpPr>
          <p:nvPr>
            <p:ph type="sldNum" sz="quarter" idx="12"/>
          </p:nvPr>
        </p:nvSpPr>
        <p:spPr/>
        <p:txBody>
          <a:bodyPr/>
          <a:lstStyle/>
          <a:p>
            <a:fld id="{5323269C-653D-0E4C-864A-1858322EB09D}" type="slidenum">
              <a:rPr lang="en-US" smtClean="0"/>
              <a:t>‹#›</a:t>
            </a:fld>
            <a:endParaRPr lang="en-US"/>
          </a:p>
        </p:txBody>
      </p:sp>
    </p:spTree>
    <p:extLst>
      <p:ext uri="{BB962C8B-B14F-4D97-AF65-F5344CB8AC3E}">
        <p14:creationId xmlns:p14="http://schemas.microsoft.com/office/powerpoint/2010/main" val="3839725186"/>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167CA-02D9-5141-B8AD-06C1DDF3AE1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93B9055B-BEF6-1544-ACC9-117B198FE8AE}"/>
              </a:ext>
            </a:extLst>
          </p:cNvPr>
          <p:cNvSpPr>
            <a:spLocks noGrp="1"/>
          </p:cNvSpPr>
          <p:nvPr>
            <p:ph type="dt" sz="half" idx="10"/>
          </p:nvPr>
        </p:nvSpPr>
        <p:spPr/>
        <p:txBody>
          <a:bodyPr/>
          <a:lstStyle/>
          <a:p>
            <a:fld id="{3A6B8736-2582-C143-B0A3-EF1C8726845A}" type="datetimeFigureOut">
              <a:rPr lang="en-US" smtClean="0"/>
              <a:t>9/11/2023</a:t>
            </a:fld>
            <a:endParaRPr lang="en-US"/>
          </a:p>
        </p:txBody>
      </p:sp>
      <p:sp>
        <p:nvSpPr>
          <p:cNvPr id="4" name="Footer Placeholder 3">
            <a:extLst>
              <a:ext uri="{FF2B5EF4-FFF2-40B4-BE49-F238E27FC236}">
                <a16:creationId xmlns:a16="http://schemas.microsoft.com/office/drawing/2014/main" id="{36DF7363-2EDF-004F-AF5A-0F55D2D99F4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6EFE5B-8217-C343-B14F-751C854A182E}"/>
              </a:ext>
            </a:extLst>
          </p:cNvPr>
          <p:cNvSpPr>
            <a:spLocks noGrp="1"/>
          </p:cNvSpPr>
          <p:nvPr>
            <p:ph type="sldNum" sz="quarter" idx="12"/>
          </p:nvPr>
        </p:nvSpPr>
        <p:spPr/>
        <p:txBody>
          <a:bodyPr/>
          <a:lstStyle/>
          <a:p>
            <a:fld id="{5323269C-653D-0E4C-864A-1858322EB09D}" type="slidenum">
              <a:rPr lang="en-US" smtClean="0"/>
              <a:t>‹#›</a:t>
            </a:fld>
            <a:endParaRPr lang="en-US"/>
          </a:p>
        </p:txBody>
      </p:sp>
    </p:spTree>
    <p:extLst>
      <p:ext uri="{BB962C8B-B14F-4D97-AF65-F5344CB8AC3E}">
        <p14:creationId xmlns:p14="http://schemas.microsoft.com/office/powerpoint/2010/main" val="3514184362"/>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000FA7-D444-9047-BCA6-C7BE337DBDB6}"/>
              </a:ext>
            </a:extLst>
          </p:cNvPr>
          <p:cNvSpPr>
            <a:spLocks noGrp="1"/>
          </p:cNvSpPr>
          <p:nvPr>
            <p:ph type="dt" sz="half" idx="10"/>
          </p:nvPr>
        </p:nvSpPr>
        <p:spPr/>
        <p:txBody>
          <a:bodyPr/>
          <a:lstStyle/>
          <a:p>
            <a:fld id="{3A6B8736-2582-C143-B0A3-EF1C8726845A}" type="datetimeFigureOut">
              <a:rPr lang="en-US" smtClean="0"/>
              <a:t>9/11/2023</a:t>
            </a:fld>
            <a:endParaRPr lang="en-US"/>
          </a:p>
        </p:txBody>
      </p:sp>
      <p:sp>
        <p:nvSpPr>
          <p:cNvPr id="3" name="Footer Placeholder 2">
            <a:extLst>
              <a:ext uri="{FF2B5EF4-FFF2-40B4-BE49-F238E27FC236}">
                <a16:creationId xmlns:a16="http://schemas.microsoft.com/office/drawing/2014/main" id="{920E7209-A662-C745-A5F6-8DDFF1A4266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81FC71-08CC-DA4F-BC2F-90269BF8B7D4}"/>
              </a:ext>
            </a:extLst>
          </p:cNvPr>
          <p:cNvSpPr>
            <a:spLocks noGrp="1"/>
          </p:cNvSpPr>
          <p:nvPr>
            <p:ph type="sldNum" sz="quarter" idx="12"/>
          </p:nvPr>
        </p:nvSpPr>
        <p:spPr/>
        <p:txBody>
          <a:bodyPr/>
          <a:lstStyle/>
          <a:p>
            <a:fld id="{5323269C-653D-0E4C-864A-1858322EB09D}" type="slidenum">
              <a:rPr lang="en-US" smtClean="0"/>
              <a:t>‹#›</a:t>
            </a:fld>
            <a:endParaRPr lang="en-US"/>
          </a:p>
        </p:txBody>
      </p:sp>
    </p:spTree>
    <p:extLst>
      <p:ext uri="{BB962C8B-B14F-4D97-AF65-F5344CB8AC3E}">
        <p14:creationId xmlns:p14="http://schemas.microsoft.com/office/powerpoint/2010/main" val="13493576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99300-2851-A746-A630-1D30F88A78C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3EB9E5E-7314-EA4E-A091-243D497DB6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7A1AB93-D788-E14E-A229-B35C6816DD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9A8A368-6341-624D-8694-82B49AC3ABB3}"/>
              </a:ext>
            </a:extLst>
          </p:cNvPr>
          <p:cNvSpPr>
            <a:spLocks noGrp="1"/>
          </p:cNvSpPr>
          <p:nvPr>
            <p:ph type="dt" sz="half" idx="10"/>
          </p:nvPr>
        </p:nvSpPr>
        <p:spPr/>
        <p:txBody>
          <a:bodyPr/>
          <a:lstStyle/>
          <a:p>
            <a:fld id="{3A6B8736-2582-C143-B0A3-EF1C8726845A}" type="datetimeFigureOut">
              <a:rPr lang="en-US" smtClean="0"/>
              <a:t>9/11/2023</a:t>
            </a:fld>
            <a:endParaRPr lang="en-US"/>
          </a:p>
        </p:txBody>
      </p:sp>
      <p:sp>
        <p:nvSpPr>
          <p:cNvPr id="6" name="Footer Placeholder 5">
            <a:extLst>
              <a:ext uri="{FF2B5EF4-FFF2-40B4-BE49-F238E27FC236}">
                <a16:creationId xmlns:a16="http://schemas.microsoft.com/office/drawing/2014/main" id="{418BF8A4-ADF8-5C49-AD83-C4A0078D44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4BEBA7-E7F3-B345-9045-3892A3C4F15E}"/>
              </a:ext>
            </a:extLst>
          </p:cNvPr>
          <p:cNvSpPr>
            <a:spLocks noGrp="1"/>
          </p:cNvSpPr>
          <p:nvPr>
            <p:ph type="sldNum" sz="quarter" idx="12"/>
          </p:nvPr>
        </p:nvSpPr>
        <p:spPr/>
        <p:txBody>
          <a:bodyPr/>
          <a:lstStyle/>
          <a:p>
            <a:fld id="{5323269C-653D-0E4C-864A-1858322EB09D}" type="slidenum">
              <a:rPr lang="en-US" smtClean="0"/>
              <a:t>‹#›</a:t>
            </a:fld>
            <a:endParaRPr lang="en-US"/>
          </a:p>
        </p:txBody>
      </p:sp>
    </p:spTree>
    <p:extLst>
      <p:ext uri="{BB962C8B-B14F-4D97-AF65-F5344CB8AC3E}">
        <p14:creationId xmlns:p14="http://schemas.microsoft.com/office/powerpoint/2010/main" val="3280957162"/>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7E3FB-8E7E-6A40-A565-2E6E53A68CC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4755A34-ED43-B547-9E5D-43B7A74A53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74FE21-85CD-374F-89AA-3836C8A8F8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6F3680C-FD1F-E149-81BB-3EF2B321C1B5}"/>
              </a:ext>
            </a:extLst>
          </p:cNvPr>
          <p:cNvSpPr>
            <a:spLocks noGrp="1"/>
          </p:cNvSpPr>
          <p:nvPr>
            <p:ph type="dt" sz="half" idx="10"/>
          </p:nvPr>
        </p:nvSpPr>
        <p:spPr/>
        <p:txBody>
          <a:bodyPr/>
          <a:lstStyle/>
          <a:p>
            <a:fld id="{3A6B8736-2582-C143-B0A3-EF1C8726845A}" type="datetimeFigureOut">
              <a:rPr lang="en-US" smtClean="0"/>
              <a:t>9/11/2023</a:t>
            </a:fld>
            <a:endParaRPr lang="en-US"/>
          </a:p>
        </p:txBody>
      </p:sp>
      <p:sp>
        <p:nvSpPr>
          <p:cNvPr id="6" name="Footer Placeholder 5">
            <a:extLst>
              <a:ext uri="{FF2B5EF4-FFF2-40B4-BE49-F238E27FC236}">
                <a16:creationId xmlns:a16="http://schemas.microsoft.com/office/drawing/2014/main" id="{1B8E2011-3FB1-DE4E-9812-6B12ACA61E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6367F5-9F04-4E44-9C90-5CDE97FD66F9}"/>
              </a:ext>
            </a:extLst>
          </p:cNvPr>
          <p:cNvSpPr>
            <a:spLocks noGrp="1"/>
          </p:cNvSpPr>
          <p:nvPr>
            <p:ph type="sldNum" sz="quarter" idx="12"/>
          </p:nvPr>
        </p:nvSpPr>
        <p:spPr/>
        <p:txBody>
          <a:bodyPr/>
          <a:lstStyle/>
          <a:p>
            <a:fld id="{5323269C-653D-0E4C-864A-1858322EB09D}" type="slidenum">
              <a:rPr lang="en-US" smtClean="0"/>
              <a:t>‹#›</a:t>
            </a:fld>
            <a:endParaRPr lang="en-US"/>
          </a:p>
        </p:txBody>
      </p:sp>
    </p:spTree>
    <p:extLst>
      <p:ext uri="{BB962C8B-B14F-4D97-AF65-F5344CB8AC3E}">
        <p14:creationId xmlns:p14="http://schemas.microsoft.com/office/powerpoint/2010/main" val="220314057"/>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8E871B-1937-6F4A-97B7-E716B8BC9C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7B8BF07-8B39-0847-A136-42FF155369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15B12FB-57D8-B747-B5AD-1460430EB3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6B8736-2582-C143-B0A3-EF1C8726845A}" type="datetimeFigureOut">
              <a:rPr lang="en-US" smtClean="0"/>
              <a:t>9/11/2023</a:t>
            </a:fld>
            <a:endParaRPr lang="en-US"/>
          </a:p>
        </p:txBody>
      </p:sp>
      <p:sp>
        <p:nvSpPr>
          <p:cNvPr id="5" name="Footer Placeholder 4">
            <a:extLst>
              <a:ext uri="{FF2B5EF4-FFF2-40B4-BE49-F238E27FC236}">
                <a16:creationId xmlns:a16="http://schemas.microsoft.com/office/drawing/2014/main" id="{34C8487C-45E5-2640-AD54-3D707523C0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D611BC2-57E5-614D-A7B4-F77F0EF839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23269C-653D-0E4C-864A-1858322EB09D}" type="slidenum">
              <a:rPr lang="en-US" smtClean="0"/>
              <a:t>‹#›</a:t>
            </a:fld>
            <a:endParaRPr lang="en-US"/>
          </a:p>
        </p:txBody>
      </p:sp>
      <p:pic>
        <p:nvPicPr>
          <p:cNvPr id="7" name="Picture 6">
            <a:extLst>
              <a:ext uri="{FF2B5EF4-FFF2-40B4-BE49-F238E27FC236}">
                <a16:creationId xmlns:a16="http://schemas.microsoft.com/office/drawing/2014/main" id="{DFC36831-9BE8-D04D-8CE4-46E5E91184F3}"/>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l="1920" t="11095"/>
          <a:stretch>
            <a:fillRect/>
          </a:stretch>
        </p:blipFill>
        <p:spPr bwMode="auto">
          <a:xfrm>
            <a:off x="0" y="5567364"/>
            <a:ext cx="12192000" cy="1290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5425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07E54E-96D4-460C-9FDA-5C924D19DD2E}" type="datetimeFigureOut">
              <a:rPr lang="en-GB" smtClean="0"/>
              <a:t>11/09/2023</a:t>
            </a:fld>
            <a:endParaRPr lang="en-GB"/>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64835A-E701-4827-8A76-FA2BA6B14271}" type="slidenum">
              <a:rPr lang="en-GB" smtClean="0"/>
              <a:t>‹#›</a:t>
            </a:fld>
            <a:endParaRPr lang="en-GB"/>
          </a:p>
        </p:txBody>
      </p:sp>
      <p:pic>
        <p:nvPicPr>
          <p:cNvPr id="7" name="Picture 6"/>
          <p:cNvPicPr>
            <a:picLocks noChangeAspect="1" noChangeArrowheads="1"/>
          </p:cNvPicPr>
          <p:nvPr userDrawn="1"/>
        </p:nvPicPr>
        <p:blipFill>
          <a:blip r:embed="rId13">
            <a:extLst>
              <a:ext uri="{28A0092B-C50C-407E-A947-70E740481C1C}">
                <a14:useLocalDpi xmlns:a14="http://schemas.microsoft.com/office/drawing/2010/main" val="0"/>
              </a:ext>
            </a:extLst>
          </a:blip>
          <a:srcRect l="1920" t="11095"/>
          <a:stretch>
            <a:fillRect/>
          </a:stretch>
        </p:blipFill>
        <p:spPr bwMode="auto">
          <a:xfrm>
            <a:off x="0" y="5621340"/>
            <a:ext cx="12192000" cy="1290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1632338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13.tif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263855" y="3092042"/>
            <a:ext cx="3664289" cy="1077218"/>
          </a:xfrm>
          <a:prstGeom prst="rect">
            <a:avLst/>
          </a:prstGeom>
          <a:noFill/>
        </p:spPr>
        <p:txBody>
          <a:bodyPr wrap="square" rtlCol="0">
            <a:spAutoFit/>
          </a:bodyPr>
          <a:lstStyle/>
          <a:p>
            <a:pPr algn="ctr"/>
            <a:r>
              <a:rPr lang="en-GB" sz="3200" b="1" dirty="0"/>
              <a:t>How to Pass </a:t>
            </a:r>
          </a:p>
          <a:p>
            <a:pPr algn="ctr"/>
            <a:r>
              <a:rPr lang="en-GB" sz="3200" b="1" dirty="0"/>
              <a:t>Higher Admin &amp; IT  </a:t>
            </a:r>
          </a:p>
        </p:txBody>
      </p:sp>
    </p:spTree>
    <p:extLst>
      <p:ext uri="{BB962C8B-B14F-4D97-AF65-F5344CB8AC3E}">
        <p14:creationId xmlns:p14="http://schemas.microsoft.com/office/powerpoint/2010/main" val="3704899763"/>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Date</a:t>
            </a:r>
            <a:endParaRPr lang="en-GB" dirty="0"/>
          </a:p>
        </p:txBody>
      </p:sp>
      <p:sp>
        <p:nvSpPr>
          <p:cNvPr id="3" name="Content Placeholder 2"/>
          <p:cNvSpPr>
            <a:spLocks noGrp="1"/>
          </p:cNvSpPr>
          <p:nvPr>
            <p:ph idx="1"/>
          </p:nvPr>
        </p:nvSpPr>
        <p:spPr>
          <a:xfrm>
            <a:off x="838200" y="2353471"/>
            <a:ext cx="10515600" cy="4351338"/>
          </a:xfrm>
        </p:spPr>
        <p:txBody>
          <a:bodyPr>
            <a:normAutofit/>
          </a:bodyPr>
          <a:lstStyle/>
          <a:p>
            <a:r>
              <a:rPr lang="en-GB" sz="3600" dirty="0" smtClean="0"/>
              <a:t>Wednesday 1 May </a:t>
            </a:r>
            <a:r>
              <a:rPr lang="en-GB" sz="3600" dirty="0" smtClean="0"/>
              <a:t>2024</a:t>
            </a:r>
          </a:p>
          <a:p>
            <a:endParaRPr lang="en-GB" sz="3600" dirty="0"/>
          </a:p>
          <a:p>
            <a:r>
              <a:rPr lang="en-GB" sz="3600" dirty="0" smtClean="0"/>
              <a:t>10.00am </a:t>
            </a:r>
            <a:r>
              <a:rPr lang="en-GB" sz="3600" dirty="0" smtClean="0"/>
              <a:t>– </a:t>
            </a:r>
            <a:r>
              <a:rPr lang="en-GB" sz="3600" dirty="0" smtClean="0"/>
              <a:t>11.30am</a:t>
            </a:r>
            <a:endParaRPr lang="en-GB" sz="3600" dirty="0"/>
          </a:p>
        </p:txBody>
      </p:sp>
      <p:pic>
        <p:nvPicPr>
          <p:cNvPr id="4" name="Picture 3" descr="EOI and Communication: English TESTS &amp; EXAM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3694" y="1027908"/>
            <a:ext cx="3810000" cy="2152650"/>
          </a:xfrm>
          <a:prstGeom prst="rect">
            <a:avLst/>
          </a:prstGeom>
        </p:spPr>
      </p:pic>
    </p:spTree>
    <p:extLst>
      <p:ext uri="{BB962C8B-B14F-4D97-AF65-F5344CB8AC3E}">
        <p14:creationId xmlns:p14="http://schemas.microsoft.com/office/powerpoint/2010/main" val="2685142727"/>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E5352-036E-9B4A-8E65-A3E3EF6A1029}"/>
              </a:ext>
            </a:extLst>
          </p:cNvPr>
          <p:cNvSpPr>
            <a:spLocks noGrp="1"/>
          </p:cNvSpPr>
          <p:nvPr>
            <p:ph type="title"/>
          </p:nvPr>
        </p:nvSpPr>
        <p:spPr/>
        <p:txBody>
          <a:bodyPr/>
          <a:lstStyle/>
          <a:p>
            <a:r>
              <a:rPr lang="en-US" b="1" dirty="0"/>
              <a:t>What will help?</a:t>
            </a:r>
          </a:p>
        </p:txBody>
      </p:sp>
      <p:sp>
        <p:nvSpPr>
          <p:cNvPr id="3" name="Content Placeholder 2">
            <a:extLst>
              <a:ext uri="{FF2B5EF4-FFF2-40B4-BE49-F238E27FC236}">
                <a16:creationId xmlns:a16="http://schemas.microsoft.com/office/drawing/2014/main" id="{F4D5FEEB-AD17-1547-B54B-FDEDB1F16BFA}"/>
              </a:ext>
            </a:extLst>
          </p:cNvPr>
          <p:cNvSpPr>
            <a:spLocks noGrp="1"/>
          </p:cNvSpPr>
          <p:nvPr>
            <p:ph idx="1"/>
          </p:nvPr>
        </p:nvSpPr>
        <p:spPr>
          <a:xfrm>
            <a:off x="838200" y="1690688"/>
            <a:ext cx="10515600" cy="4351338"/>
          </a:xfrm>
        </p:spPr>
        <p:txBody>
          <a:bodyPr>
            <a:normAutofit lnSpcReduction="10000"/>
          </a:bodyPr>
          <a:lstStyle/>
          <a:p>
            <a:r>
              <a:rPr lang="en-US" dirty="0">
                <a:solidFill>
                  <a:srgbClr val="000000"/>
                </a:solidFill>
              </a:rPr>
              <a:t>Reading over </a:t>
            </a:r>
            <a:r>
              <a:rPr lang="en-US" b="1" dirty="0">
                <a:solidFill>
                  <a:srgbClr val="000000"/>
                </a:solidFill>
              </a:rPr>
              <a:t>notes</a:t>
            </a:r>
            <a:r>
              <a:rPr lang="en-US" dirty="0">
                <a:solidFill>
                  <a:srgbClr val="000000"/>
                </a:solidFill>
              </a:rPr>
              <a:t> at home (through Teams/One Drive)</a:t>
            </a:r>
          </a:p>
          <a:p>
            <a:endParaRPr lang="en-US" dirty="0">
              <a:solidFill>
                <a:srgbClr val="000000"/>
              </a:solidFill>
            </a:endParaRPr>
          </a:p>
          <a:p>
            <a:r>
              <a:rPr lang="en-US" dirty="0">
                <a:solidFill>
                  <a:srgbClr val="000000"/>
                </a:solidFill>
              </a:rPr>
              <a:t>Create key terminology flashcards as they go through the course </a:t>
            </a:r>
          </a:p>
          <a:p>
            <a:endParaRPr lang="en-US" dirty="0">
              <a:solidFill>
                <a:srgbClr val="000000"/>
              </a:solidFill>
            </a:endParaRPr>
          </a:p>
          <a:p>
            <a:r>
              <a:rPr lang="en-US" dirty="0">
                <a:solidFill>
                  <a:srgbClr val="000000"/>
                </a:solidFill>
              </a:rPr>
              <a:t>Completing SQA past papers under timed conditions</a:t>
            </a:r>
          </a:p>
          <a:p>
            <a:pPr marL="0" indent="0">
              <a:buNone/>
            </a:pPr>
            <a:endParaRPr lang="en-US" dirty="0">
              <a:solidFill>
                <a:srgbClr val="000000"/>
              </a:solidFill>
            </a:endParaRPr>
          </a:p>
          <a:p>
            <a:r>
              <a:rPr lang="en-US" dirty="0">
                <a:solidFill>
                  <a:srgbClr val="000000"/>
                </a:solidFill>
              </a:rPr>
              <a:t>Use a </a:t>
            </a:r>
            <a:r>
              <a:rPr lang="en-US" b="1" dirty="0">
                <a:solidFill>
                  <a:srgbClr val="000000"/>
                </a:solidFill>
              </a:rPr>
              <a:t>study timetable </a:t>
            </a:r>
          </a:p>
          <a:p>
            <a:endParaRPr lang="en-US" b="1" dirty="0">
              <a:solidFill>
                <a:srgbClr val="000000"/>
              </a:solidFill>
            </a:endParaRPr>
          </a:p>
          <a:p>
            <a:r>
              <a:rPr lang="en-US" dirty="0">
                <a:solidFill>
                  <a:srgbClr val="000000"/>
                </a:solidFill>
              </a:rPr>
              <a:t>Attend supported study on a frequent basis</a:t>
            </a:r>
          </a:p>
          <a:p>
            <a:pPr marL="0" indent="0">
              <a:buNone/>
            </a:pPr>
            <a:endParaRPr lang="en-US" dirty="0">
              <a:solidFill>
                <a:srgbClr val="000000"/>
              </a:solidFill>
            </a:endParaRPr>
          </a:p>
          <a:p>
            <a:endParaRPr lang="en-US" dirty="0"/>
          </a:p>
        </p:txBody>
      </p:sp>
      <p:pic>
        <p:nvPicPr>
          <p:cNvPr id="6" name="Picture 5">
            <a:extLst>
              <a:ext uri="{FF2B5EF4-FFF2-40B4-BE49-F238E27FC236}">
                <a16:creationId xmlns:a16="http://schemas.microsoft.com/office/drawing/2014/main" id="{C3128CC0-0298-2E43-B299-0B173A8B12C5}"/>
              </a:ext>
            </a:extLst>
          </p:cNvPr>
          <p:cNvPicPr>
            <a:picLocks noChangeAspect="1"/>
          </p:cNvPicPr>
          <p:nvPr/>
        </p:nvPicPr>
        <p:blipFill>
          <a:blip r:embed="rId2"/>
          <a:stretch>
            <a:fillRect/>
          </a:stretch>
        </p:blipFill>
        <p:spPr>
          <a:xfrm>
            <a:off x="9712412" y="204489"/>
            <a:ext cx="2025992" cy="2025992"/>
          </a:xfrm>
          <a:prstGeom prst="rect">
            <a:avLst/>
          </a:prstGeom>
        </p:spPr>
      </p:pic>
    </p:spTree>
    <p:extLst>
      <p:ext uri="{BB962C8B-B14F-4D97-AF65-F5344CB8AC3E}">
        <p14:creationId xmlns:p14="http://schemas.microsoft.com/office/powerpoint/2010/main" val="6027960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CC0AF-B81B-1049-9EBB-6A650187E111}"/>
              </a:ext>
            </a:extLst>
          </p:cNvPr>
          <p:cNvSpPr>
            <a:spLocks noGrp="1"/>
          </p:cNvSpPr>
          <p:nvPr>
            <p:ph type="title"/>
          </p:nvPr>
        </p:nvSpPr>
        <p:spPr/>
        <p:txBody>
          <a:bodyPr/>
          <a:lstStyle/>
          <a:p>
            <a:r>
              <a:rPr lang="en-US" b="1" dirty="0"/>
              <a:t>Recommended Textbooks</a:t>
            </a:r>
          </a:p>
        </p:txBody>
      </p:sp>
      <p:pic>
        <p:nvPicPr>
          <p:cNvPr id="2050" name="Picture 2" descr="How to Pass Higher Administration and IT: Amazon.co.uk: Bradley, Anne,  Stephenson, Adam: 9781471862441: Books">
            <a:extLst>
              <a:ext uri="{FF2B5EF4-FFF2-40B4-BE49-F238E27FC236}">
                <a16:creationId xmlns:a16="http://schemas.microsoft.com/office/drawing/2014/main" id="{2E844066-D057-3F45-8DC7-EF1D076E9B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6600" y="1965008"/>
            <a:ext cx="2387600" cy="34036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igher Administration &amp; IT">
            <a:extLst>
              <a:ext uri="{FF2B5EF4-FFF2-40B4-BE49-F238E27FC236}">
                <a16:creationId xmlns:a16="http://schemas.microsoft.com/office/drawing/2014/main" id="{CE958B7C-22E2-3244-83B3-06F64E6579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9560" y="1954848"/>
            <a:ext cx="2275840" cy="3413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90950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Exam Unit Topics </a:t>
            </a:r>
          </a:p>
        </p:txBody>
      </p:sp>
      <p:sp>
        <p:nvSpPr>
          <p:cNvPr id="3" name="Content Placeholder 2"/>
          <p:cNvSpPr>
            <a:spLocks noGrp="1"/>
          </p:cNvSpPr>
          <p:nvPr>
            <p:ph idx="1"/>
          </p:nvPr>
        </p:nvSpPr>
        <p:spPr>
          <a:xfrm>
            <a:off x="838200" y="1690688"/>
            <a:ext cx="10515600" cy="4351338"/>
          </a:xfrm>
        </p:spPr>
        <p:txBody>
          <a:bodyPr>
            <a:normAutofit/>
          </a:bodyPr>
          <a:lstStyle/>
          <a:p>
            <a:pPr>
              <a:buFont typeface="Wingdings" pitchFamily="2" charset="2"/>
              <a:buChar char="ü"/>
            </a:pPr>
            <a:r>
              <a:rPr lang="en-GB" dirty="0"/>
              <a:t>Role of Administrative Assistant </a:t>
            </a:r>
          </a:p>
          <a:p>
            <a:pPr>
              <a:buFont typeface="Wingdings" pitchFamily="2" charset="2"/>
              <a:buChar char="ü"/>
            </a:pPr>
            <a:r>
              <a:rPr lang="en-GB" dirty="0"/>
              <a:t>Strategies for effective time &amp; task management</a:t>
            </a:r>
          </a:p>
          <a:p>
            <a:pPr>
              <a:buFont typeface="Wingdings" pitchFamily="2" charset="2"/>
              <a:buChar char="ü"/>
            </a:pPr>
            <a:r>
              <a:rPr lang="en-GB" dirty="0"/>
              <a:t>Effective teams</a:t>
            </a:r>
          </a:p>
          <a:p>
            <a:pPr>
              <a:buFont typeface="Wingdings" pitchFamily="2" charset="2"/>
              <a:buChar char="ü"/>
            </a:pPr>
            <a:r>
              <a:rPr lang="en-GB" dirty="0"/>
              <a:t>Workplace legislation </a:t>
            </a:r>
          </a:p>
          <a:p>
            <a:pPr>
              <a:buFont typeface="Wingdings" pitchFamily="2" charset="2"/>
              <a:buChar char="ü"/>
            </a:pPr>
            <a:r>
              <a:rPr lang="en-GB" dirty="0"/>
              <a:t>Impact of ICT</a:t>
            </a:r>
          </a:p>
          <a:p>
            <a:pPr>
              <a:buFont typeface="Wingdings" pitchFamily="2" charset="2"/>
              <a:buChar char="ü"/>
            </a:pPr>
            <a:r>
              <a:rPr lang="en-GB" dirty="0"/>
              <a:t>Customer care</a:t>
            </a:r>
          </a:p>
          <a:p>
            <a:pPr>
              <a:buFont typeface="Wingdings" pitchFamily="2" charset="2"/>
              <a:buChar char="ü"/>
            </a:pPr>
            <a:r>
              <a:rPr lang="en-GB" dirty="0"/>
              <a:t>Meetings</a:t>
            </a:r>
          </a:p>
          <a:p>
            <a:pPr>
              <a:buFont typeface="Wingdings" pitchFamily="2" charset="2"/>
              <a:buChar char="ü"/>
            </a:pPr>
            <a:r>
              <a:rPr lang="en-GB" dirty="0"/>
              <a:t>Methods of communication </a:t>
            </a:r>
          </a:p>
        </p:txBody>
      </p:sp>
      <p:pic>
        <p:nvPicPr>
          <p:cNvPr id="1026" name="Picture 2" descr="Target Sign HD Stock Images | Shutterstock">
            <a:extLst>
              <a:ext uri="{FF2B5EF4-FFF2-40B4-BE49-F238E27FC236}">
                <a16:creationId xmlns:a16="http://schemas.microsoft.com/office/drawing/2014/main" id="{A5BC9333-3281-EE49-80D5-9C4CBBB3A17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665" b="14056"/>
          <a:stretch/>
        </p:blipFill>
        <p:spPr bwMode="auto">
          <a:xfrm>
            <a:off x="8877590" y="2300402"/>
            <a:ext cx="2743200" cy="22571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97063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8A653-9C94-E44C-AEF0-B1249C65FF7C}"/>
              </a:ext>
            </a:extLst>
          </p:cNvPr>
          <p:cNvSpPr>
            <a:spLocks noGrp="1"/>
          </p:cNvSpPr>
          <p:nvPr>
            <p:ph type="title"/>
          </p:nvPr>
        </p:nvSpPr>
        <p:spPr/>
        <p:txBody>
          <a:bodyPr/>
          <a:lstStyle/>
          <a:p>
            <a:r>
              <a:rPr lang="en-US" b="1" dirty="0"/>
              <a:t>SQA Exam</a:t>
            </a:r>
          </a:p>
        </p:txBody>
      </p:sp>
      <p:sp>
        <p:nvSpPr>
          <p:cNvPr id="3" name="Content Placeholder 2">
            <a:extLst>
              <a:ext uri="{FF2B5EF4-FFF2-40B4-BE49-F238E27FC236}">
                <a16:creationId xmlns:a16="http://schemas.microsoft.com/office/drawing/2014/main" id="{6E1C49B7-2951-1D48-B47C-EC027B1F6DC8}"/>
              </a:ext>
            </a:extLst>
          </p:cNvPr>
          <p:cNvSpPr>
            <a:spLocks noGrp="1"/>
          </p:cNvSpPr>
          <p:nvPr>
            <p:ph idx="1"/>
          </p:nvPr>
        </p:nvSpPr>
        <p:spPr>
          <a:xfrm>
            <a:off x="838200" y="1594023"/>
            <a:ext cx="8120449" cy="4226010"/>
          </a:xfrm>
        </p:spPr>
        <p:txBody>
          <a:bodyPr>
            <a:normAutofit fontScale="92500" lnSpcReduction="10000"/>
          </a:bodyPr>
          <a:lstStyle/>
          <a:p>
            <a:pPr algn="just"/>
            <a:r>
              <a:rPr lang="en-GB" b="1" dirty="0"/>
              <a:t>Section 1 </a:t>
            </a:r>
            <a:r>
              <a:rPr lang="en-GB" dirty="0"/>
              <a:t>is worth 10 marks and contains of a set of questions based on a piece of stimulus material. The questions generally relate to the stimulus, although some questions may be based on topics surrounding the stimulus material. They assess problem solving, the application of knowledge and understanding, and may range in value from 1–6 marks. </a:t>
            </a:r>
          </a:p>
          <a:p>
            <a:pPr algn="just"/>
            <a:endParaRPr lang="en-GB" dirty="0"/>
          </a:p>
          <a:p>
            <a:pPr algn="just"/>
            <a:r>
              <a:rPr lang="en-GB" b="1" dirty="0"/>
              <a:t>Section 2 </a:t>
            </a:r>
            <a:r>
              <a:rPr lang="en-GB" dirty="0"/>
              <a:t>is worth 40 marks and contains questions that assess the application of knowledge and understanding. Questions may range in value from 1–6 marks.</a:t>
            </a:r>
          </a:p>
        </p:txBody>
      </p:sp>
      <p:sp>
        <p:nvSpPr>
          <p:cNvPr id="4" name="32-Point Star 3">
            <a:extLst>
              <a:ext uri="{FF2B5EF4-FFF2-40B4-BE49-F238E27FC236}">
                <a16:creationId xmlns:a16="http://schemas.microsoft.com/office/drawing/2014/main" id="{5B48B1E0-F3E2-1F46-85FF-FC0CBDE3660C}"/>
              </a:ext>
            </a:extLst>
          </p:cNvPr>
          <p:cNvSpPr/>
          <p:nvPr/>
        </p:nvSpPr>
        <p:spPr>
          <a:xfrm>
            <a:off x="9181659" y="1975917"/>
            <a:ext cx="2629930" cy="2508421"/>
          </a:xfrm>
          <a:prstGeom prst="star32">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b="1" dirty="0">
                <a:solidFill>
                  <a:schemeClr val="tx1"/>
                </a:solidFill>
              </a:rPr>
              <a:t>1 hour and 30 minutes  to complete the paper </a:t>
            </a:r>
          </a:p>
        </p:txBody>
      </p:sp>
    </p:spTree>
    <p:extLst>
      <p:ext uri="{BB962C8B-B14F-4D97-AF65-F5344CB8AC3E}">
        <p14:creationId xmlns:p14="http://schemas.microsoft.com/office/powerpoint/2010/main" val="2863110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8A653-9C94-E44C-AEF0-B1249C65FF7C}"/>
              </a:ext>
            </a:extLst>
          </p:cNvPr>
          <p:cNvSpPr>
            <a:spLocks noGrp="1"/>
          </p:cNvSpPr>
          <p:nvPr>
            <p:ph type="title"/>
          </p:nvPr>
        </p:nvSpPr>
        <p:spPr/>
        <p:txBody>
          <a:bodyPr/>
          <a:lstStyle/>
          <a:p>
            <a:r>
              <a:rPr lang="en-US" b="1" dirty="0"/>
              <a:t>SQA Assignment Topics</a:t>
            </a:r>
          </a:p>
        </p:txBody>
      </p:sp>
      <p:sp>
        <p:nvSpPr>
          <p:cNvPr id="3" name="Content Placeholder 2">
            <a:extLst>
              <a:ext uri="{FF2B5EF4-FFF2-40B4-BE49-F238E27FC236}">
                <a16:creationId xmlns:a16="http://schemas.microsoft.com/office/drawing/2014/main" id="{6E1C49B7-2951-1D48-B47C-EC027B1F6DC8}"/>
              </a:ext>
            </a:extLst>
          </p:cNvPr>
          <p:cNvSpPr>
            <a:spLocks noGrp="1"/>
          </p:cNvSpPr>
          <p:nvPr>
            <p:ph idx="1"/>
          </p:nvPr>
        </p:nvSpPr>
        <p:spPr>
          <a:xfrm>
            <a:off x="838200" y="1584031"/>
            <a:ext cx="7737389" cy="4226010"/>
          </a:xfrm>
        </p:spPr>
        <p:txBody>
          <a:bodyPr>
            <a:normAutofit lnSpcReduction="10000"/>
          </a:bodyPr>
          <a:lstStyle/>
          <a:p>
            <a:pPr algn="just">
              <a:lnSpc>
                <a:spcPct val="150000"/>
              </a:lnSpc>
            </a:pPr>
            <a:r>
              <a:rPr lang="en-GB" dirty="0"/>
              <a:t>Word processing</a:t>
            </a:r>
          </a:p>
          <a:p>
            <a:pPr algn="just">
              <a:lnSpc>
                <a:spcPct val="150000"/>
              </a:lnSpc>
            </a:pPr>
            <a:r>
              <a:rPr lang="en-GB" dirty="0"/>
              <a:t>Spreadsheets (Excel)</a:t>
            </a:r>
          </a:p>
          <a:p>
            <a:pPr algn="just">
              <a:lnSpc>
                <a:spcPct val="150000"/>
              </a:lnSpc>
            </a:pPr>
            <a:r>
              <a:rPr lang="en-GB" dirty="0"/>
              <a:t>Database (Access)</a:t>
            </a:r>
          </a:p>
          <a:p>
            <a:pPr algn="just">
              <a:lnSpc>
                <a:spcPct val="150000"/>
              </a:lnSpc>
            </a:pPr>
            <a:r>
              <a:rPr lang="en-GB" dirty="0"/>
              <a:t>Presentations (PowerPoint)</a:t>
            </a:r>
          </a:p>
          <a:p>
            <a:pPr algn="just">
              <a:lnSpc>
                <a:spcPct val="150000"/>
              </a:lnSpc>
            </a:pPr>
            <a:r>
              <a:rPr lang="en-GB" dirty="0"/>
              <a:t>Digital technology (email, e-diary, internet research)</a:t>
            </a:r>
          </a:p>
        </p:txBody>
      </p:sp>
      <p:pic>
        <p:nvPicPr>
          <p:cNvPr id="5" name="Picture 2" descr="Target Sign HD Stock Images | Shutterstock">
            <a:extLst>
              <a:ext uri="{FF2B5EF4-FFF2-40B4-BE49-F238E27FC236}">
                <a16:creationId xmlns:a16="http://schemas.microsoft.com/office/drawing/2014/main" id="{0FC054B6-9FE2-D94C-AB7C-C3054BC3C5D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665" b="14056"/>
          <a:stretch/>
        </p:blipFill>
        <p:spPr bwMode="auto">
          <a:xfrm>
            <a:off x="8855760" y="2171381"/>
            <a:ext cx="2743200" cy="22571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10325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8A653-9C94-E44C-AEF0-B1249C65FF7C}"/>
              </a:ext>
            </a:extLst>
          </p:cNvPr>
          <p:cNvSpPr>
            <a:spLocks noGrp="1"/>
          </p:cNvSpPr>
          <p:nvPr>
            <p:ph type="title"/>
          </p:nvPr>
        </p:nvSpPr>
        <p:spPr/>
        <p:txBody>
          <a:bodyPr/>
          <a:lstStyle/>
          <a:p>
            <a:r>
              <a:rPr lang="en-US" b="1" dirty="0"/>
              <a:t>SQA Assignment </a:t>
            </a:r>
          </a:p>
        </p:txBody>
      </p:sp>
      <p:sp>
        <p:nvSpPr>
          <p:cNvPr id="3" name="Content Placeholder 2">
            <a:extLst>
              <a:ext uri="{FF2B5EF4-FFF2-40B4-BE49-F238E27FC236}">
                <a16:creationId xmlns:a16="http://schemas.microsoft.com/office/drawing/2014/main" id="{6E1C49B7-2951-1D48-B47C-EC027B1F6DC8}"/>
              </a:ext>
            </a:extLst>
          </p:cNvPr>
          <p:cNvSpPr>
            <a:spLocks noGrp="1"/>
          </p:cNvSpPr>
          <p:nvPr>
            <p:ph idx="1"/>
          </p:nvPr>
        </p:nvSpPr>
        <p:spPr>
          <a:xfrm>
            <a:off x="838200" y="1709822"/>
            <a:ext cx="7737389" cy="4226010"/>
          </a:xfrm>
        </p:spPr>
        <p:txBody>
          <a:bodyPr>
            <a:normAutofit fontScale="92500" lnSpcReduction="10000"/>
          </a:bodyPr>
          <a:lstStyle/>
          <a:p>
            <a:pPr marL="0" indent="0" algn="just">
              <a:buNone/>
            </a:pPr>
            <a:r>
              <a:rPr lang="en-GB" dirty="0"/>
              <a:t>The assignment gives candidates the opportunity to demonstrate:</a:t>
            </a:r>
          </a:p>
          <a:p>
            <a:pPr algn="just"/>
            <a:r>
              <a:rPr lang="en-GB" dirty="0"/>
              <a:t>using advanced functions in word processing, spreadsheets and presentation software to produce, process and manage information, and solve problems in unfamiliar contexts</a:t>
            </a:r>
          </a:p>
          <a:p>
            <a:pPr algn="just"/>
            <a:r>
              <a:rPr lang="en-GB" dirty="0"/>
              <a:t>electronic research skills to source complex information</a:t>
            </a:r>
          </a:p>
          <a:p>
            <a:pPr algn="just"/>
            <a:r>
              <a:rPr lang="en-GB" dirty="0"/>
              <a:t>effective communication skills, taking account of context, purpose and audience The assignment has a total mark allocation of </a:t>
            </a:r>
            <a:r>
              <a:rPr lang="en-GB" dirty="0" smtClean="0"/>
              <a:t>70 </a:t>
            </a:r>
            <a:r>
              <a:rPr lang="en-GB" dirty="0"/>
              <a:t>marks. </a:t>
            </a:r>
          </a:p>
        </p:txBody>
      </p:sp>
      <p:sp>
        <p:nvSpPr>
          <p:cNvPr id="4" name="32-Point Star 3">
            <a:extLst>
              <a:ext uri="{FF2B5EF4-FFF2-40B4-BE49-F238E27FC236}">
                <a16:creationId xmlns:a16="http://schemas.microsoft.com/office/drawing/2014/main" id="{5B48B1E0-F3E2-1F46-85FF-FC0CBDE3660C}"/>
              </a:ext>
            </a:extLst>
          </p:cNvPr>
          <p:cNvSpPr/>
          <p:nvPr/>
        </p:nvSpPr>
        <p:spPr>
          <a:xfrm>
            <a:off x="8888037" y="96668"/>
            <a:ext cx="2890011" cy="2560035"/>
          </a:xfrm>
          <a:prstGeom prst="star32">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b="1" dirty="0" smtClean="0">
                <a:solidFill>
                  <a:schemeClr val="tx1"/>
                </a:solidFill>
              </a:rPr>
              <a:t>2 hours to </a:t>
            </a:r>
            <a:r>
              <a:rPr lang="en-US" sz="2000" b="1" dirty="0">
                <a:solidFill>
                  <a:schemeClr val="tx1"/>
                </a:solidFill>
              </a:rPr>
              <a:t>complete the paper </a:t>
            </a:r>
          </a:p>
        </p:txBody>
      </p:sp>
      <p:sp>
        <p:nvSpPr>
          <p:cNvPr id="6" name="32-Point Star 3">
            <a:extLst>
              <a:ext uri="{FF2B5EF4-FFF2-40B4-BE49-F238E27FC236}">
                <a16:creationId xmlns:a16="http://schemas.microsoft.com/office/drawing/2014/main" id="{30AC4225-EF14-F74D-8A04-58723FF713B4}"/>
              </a:ext>
            </a:extLst>
          </p:cNvPr>
          <p:cNvSpPr/>
          <p:nvPr/>
        </p:nvSpPr>
        <p:spPr>
          <a:xfrm>
            <a:off x="8978654" y="2808904"/>
            <a:ext cx="2890011" cy="2560035"/>
          </a:xfrm>
          <a:prstGeom prst="star32">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b="1" dirty="0">
                <a:solidFill>
                  <a:schemeClr val="tx1"/>
                </a:solidFill>
              </a:rPr>
              <a:t>The assignment is 58% of the overall marks for the course.</a:t>
            </a:r>
          </a:p>
        </p:txBody>
      </p:sp>
    </p:spTree>
    <p:extLst>
      <p:ext uri="{BB962C8B-B14F-4D97-AF65-F5344CB8AC3E}">
        <p14:creationId xmlns:p14="http://schemas.microsoft.com/office/powerpoint/2010/main" val="14968613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37CF0-9B76-9740-908E-2A35E8F5A54E}"/>
              </a:ext>
            </a:extLst>
          </p:cNvPr>
          <p:cNvSpPr>
            <a:spLocks noGrp="1"/>
          </p:cNvSpPr>
          <p:nvPr>
            <p:ph type="title"/>
          </p:nvPr>
        </p:nvSpPr>
        <p:spPr/>
        <p:txBody>
          <a:bodyPr/>
          <a:lstStyle/>
          <a:p>
            <a:r>
              <a:rPr lang="en-US" b="1" dirty="0"/>
              <a:t>Microsoft Office</a:t>
            </a:r>
          </a:p>
        </p:txBody>
      </p:sp>
      <p:sp>
        <p:nvSpPr>
          <p:cNvPr id="3" name="Content Placeholder 2">
            <a:extLst>
              <a:ext uri="{FF2B5EF4-FFF2-40B4-BE49-F238E27FC236}">
                <a16:creationId xmlns:a16="http://schemas.microsoft.com/office/drawing/2014/main" id="{1DEB7D55-7E3D-714A-8952-25E50E2E93CD}"/>
              </a:ext>
            </a:extLst>
          </p:cNvPr>
          <p:cNvSpPr>
            <a:spLocks noGrp="1"/>
          </p:cNvSpPr>
          <p:nvPr>
            <p:ph idx="1"/>
          </p:nvPr>
        </p:nvSpPr>
        <p:spPr>
          <a:xfrm>
            <a:off x="498384" y="1858328"/>
            <a:ext cx="10515600" cy="4351338"/>
          </a:xfrm>
        </p:spPr>
        <p:txBody>
          <a:bodyPr/>
          <a:lstStyle/>
          <a:p>
            <a:pPr lvl="1">
              <a:lnSpc>
                <a:spcPct val="150000"/>
              </a:lnSpc>
            </a:pPr>
            <a:r>
              <a:rPr lang="en-GB" dirty="0"/>
              <a:t>Can be downloaded through GLOW for </a:t>
            </a:r>
            <a:r>
              <a:rPr lang="en-GB" sz="3200" b="1" dirty="0"/>
              <a:t>FREE</a:t>
            </a:r>
            <a:endParaRPr lang="en-GB" sz="2800" b="1" dirty="0"/>
          </a:p>
          <a:p>
            <a:pPr lvl="1">
              <a:lnSpc>
                <a:spcPct val="150000"/>
              </a:lnSpc>
            </a:pPr>
            <a:r>
              <a:rPr lang="en-GB" dirty="0"/>
              <a:t>Each pupil is permitted multiple downloads of all MS packages </a:t>
            </a:r>
            <a:r>
              <a:rPr lang="en-GB" dirty="0" err="1"/>
              <a:t>eg</a:t>
            </a:r>
            <a:r>
              <a:rPr lang="en-GB" dirty="0"/>
              <a:t> Excel, Access, Word, PowerPoint</a:t>
            </a:r>
          </a:p>
          <a:p>
            <a:pPr lvl="1">
              <a:lnSpc>
                <a:spcPct val="150000"/>
              </a:lnSpc>
            </a:pPr>
            <a:r>
              <a:rPr lang="en-GB" dirty="0"/>
              <a:t>Hugely useful tool </a:t>
            </a:r>
          </a:p>
          <a:p>
            <a:pPr lvl="1">
              <a:lnSpc>
                <a:spcPct val="150000"/>
              </a:lnSpc>
            </a:pPr>
            <a:r>
              <a:rPr lang="en-GB" dirty="0"/>
              <a:t>Can be used by the whole family</a:t>
            </a:r>
          </a:p>
          <a:p>
            <a:pPr lvl="1">
              <a:lnSpc>
                <a:spcPct val="150000"/>
              </a:lnSpc>
            </a:pPr>
            <a:r>
              <a:rPr lang="en-GB" dirty="0"/>
              <a:t>Download onto PC, laptop, tablet, phone</a:t>
            </a:r>
          </a:p>
          <a:p>
            <a:endParaRPr lang="en-US" dirty="0"/>
          </a:p>
        </p:txBody>
      </p:sp>
      <p:pic>
        <p:nvPicPr>
          <p:cNvPr id="1026" name="Picture 2" descr="Microsoft Office Logo 2018 - Logos Microsoft Office, HD Png Download ,  Transparent Png Image - PNGitem">
            <a:extLst>
              <a:ext uri="{FF2B5EF4-FFF2-40B4-BE49-F238E27FC236}">
                <a16:creationId xmlns:a16="http://schemas.microsoft.com/office/drawing/2014/main" id="{8297AC73-B2C4-F943-8B58-E5F7506D1D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7090" y="197485"/>
            <a:ext cx="3796525" cy="1977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42467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AD9C4-E869-B54F-8847-C743F6F2760F}"/>
              </a:ext>
            </a:extLst>
          </p:cNvPr>
          <p:cNvSpPr>
            <a:spLocks noGrp="1"/>
          </p:cNvSpPr>
          <p:nvPr>
            <p:ph type="title"/>
          </p:nvPr>
        </p:nvSpPr>
        <p:spPr/>
        <p:txBody>
          <a:bodyPr/>
          <a:lstStyle/>
          <a:p>
            <a:r>
              <a:rPr lang="en-US" b="1" dirty="0"/>
              <a:t>Class Assessment </a:t>
            </a:r>
          </a:p>
        </p:txBody>
      </p:sp>
      <p:sp>
        <p:nvSpPr>
          <p:cNvPr id="3" name="Content Placeholder 2">
            <a:extLst>
              <a:ext uri="{FF2B5EF4-FFF2-40B4-BE49-F238E27FC236}">
                <a16:creationId xmlns:a16="http://schemas.microsoft.com/office/drawing/2014/main" id="{C05ABC67-1A5D-C344-BDBD-138355C5BB6E}"/>
              </a:ext>
            </a:extLst>
          </p:cNvPr>
          <p:cNvSpPr>
            <a:spLocks noGrp="1"/>
          </p:cNvSpPr>
          <p:nvPr>
            <p:ph idx="1"/>
          </p:nvPr>
        </p:nvSpPr>
        <p:spPr/>
        <p:txBody>
          <a:bodyPr vert="horz" lIns="91440" tIns="45720" rIns="91440" bIns="45720" rtlCol="0" anchor="t">
            <a:normAutofit/>
          </a:bodyPr>
          <a:lstStyle/>
          <a:p>
            <a:pPr marL="0" indent="0">
              <a:buNone/>
            </a:pPr>
            <a:r>
              <a:rPr lang="en-US" dirty="0"/>
              <a:t>Pupils will be assessed in class by the following methods:</a:t>
            </a:r>
          </a:p>
          <a:p>
            <a:pPr marL="0" indent="0">
              <a:buNone/>
            </a:pPr>
            <a:endParaRPr lang="en-US" dirty="0"/>
          </a:p>
          <a:p>
            <a:pPr>
              <a:buFont typeface="Wingdings" pitchFamily="2" charset="2"/>
              <a:buChar char="ü"/>
            </a:pPr>
            <a:r>
              <a:rPr lang="en-US" dirty="0"/>
              <a:t>Completing Microsoft Forms at the end of each topic</a:t>
            </a:r>
          </a:p>
          <a:p>
            <a:pPr marL="0" indent="0">
              <a:buNone/>
            </a:pPr>
            <a:r>
              <a:rPr lang="en-US" dirty="0"/>
              <a:t> </a:t>
            </a:r>
          </a:p>
          <a:p>
            <a:pPr>
              <a:buFont typeface="Wingdings" pitchFamily="2" charset="2"/>
              <a:buChar char="ü"/>
            </a:pPr>
            <a:r>
              <a:rPr lang="en-US" dirty="0"/>
              <a:t>End of Unit assessments</a:t>
            </a:r>
          </a:p>
          <a:p>
            <a:pPr marL="0" indent="0">
              <a:buNone/>
            </a:pPr>
            <a:endParaRPr lang="en-US" dirty="0"/>
          </a:p>
          <a:p>
            <a:pPr>
              <a:buFont typeface="Wingdings" pitchFamily="2" charset="2"/>
              <a:buChar char="ü"/>
            </a:pPr>
            <a:r>
              <a:rPr lang="en-US" dirty="0"/>
              <a:t>Weekly </a:t>
            </a:r>
            <a:r>
              <a:rPr lang="en-US" dirty="0" smtClean="0"/>
              <a:t>exam </a:t>
            </a:r>
            <a:r>
              <a:rPr lang="en-US" dirty="0"/>
              <a:t>style questions</a:t>
            </a:r>
            <a:endParaRPr lang="en-US" dirty="0">
              <a:cs typeface="Calibri"/>
            </a:endParaRPr>
          </a:p>
        </p:txBody>
      </p:sp>
      <p:pic>
        <p:nvPicPr>
          <p:cNvPr id="4" name="Picture 3">
            <a:extLst>
              <a:ext uri="{FF2B5EF4-FFF2-40B4-BE49-F238E27FC236}">
                <a16:creationId xmlns:a16="http://schemas.microsoft.com/office/drawing/2014/main" id="{7C7E4FD6-7825-E241-BECC-2922E84A702A}"/>
              </a:ext>
            </a:extLst>
          </p:cNvPr>
          <p:cNvPicPr>
            <a:picLocks noChangeAspect="1"/>
          </p:cNvPicPr>
          <p:nvPr/>
        </p:nvPicPr>
        <p:blipFill rotWithShape="1">
          <a:blip r:embed="rId2"/>
          <a:srcRect b="10502"/>
          <a:stretch/>
        </p:blipFill>
        <p:spPr>
          <a:xfrm>
            <a:off x="7774414" y="3659016"/>
            <a:ext cx="3998580" cy="1486839"/>
          </a:xfrm>
          <a:prstGeom prst="rect">
            <a:avLst/>
          </a:prstGeom>
        </p:spPr>
      </p:pic>
    </p:spTree>
    <p:extLst>
      <p:ext uri="{BB962C8B-B14F-4D97-AF65-F5344CB8AC3E}">
        <p14:creationId xmlns:p14="http://schemas.microsoft.com/office/powerpoint/2010/main" val="2101216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B2AB7-87F2-6844-B78A-A8F6400335D9}"/>
              </a:ext>
            </a:extLst>
          </p:cNvPr>
          <p:cNvSpPr>
            <a:spLocks noGrp="1"/>
          </p:cNvSpPr>
          <p:nvPr>
            <p:ph type="title"/>
          </p:nvPr>
        </p:nvSpPr>
        <p:spPr/>
        <p:txBody>
          <a:bodyPr/>
          <a:lstStyle/>
          <a:p>
            <a:r>
              <a:rPr lang="en-US" b="1" dirty="0"/>
              <a:t>Homework</a:t>
            </a:r>
          </a:p>
        </p:txBody>
      </p:sp>
      <p:sp>
        <p:nvSpPr>
          <p:cNvPr id="3" name="Content Placeholder 2">
            <a:extLst>
              <a:ext uri="{FF2B5EF4-FFF2-40B4-BE49-F238E27FC236}">
                <a16:creationId xmlns:a16="http://schemas.microsoft.com/office/drawing/2014/main" id="{5B8B19F6-D426-2341-941A-9D56BFC6A29E}"/>
              </a:ext>
            </a:extLst>
          </p:cNvPr>
          <p:cNvSpPr>
            <a:spLocks noGrp="1"/>
          </p:cNvSpPr>
          <p:nvPr>
            <p:ph idx="1"/>
          </p:nvPr>
        </p:nvSpPr>
        <p:spPr/>
        <p:txBody>
          <a:bodyPr/>
          <a:lstStyle/>
          <a:p>
            <a:r>
              <a:rPr lang="en-US" dirty="0" smtClean="0"/>
              <a:t>Bi-weekly </a:t>
            </a:r>
            <a:r>
              <a:rPr lang="en-US" dirty="0"/>
              <a:t>homework issued to pupils via </a:t>
            </a:r>
            <a:r>
              <a:rPr lang="en-US" b="1" dirty="0"/>
              <a:t>Teams</a:t>
            </a:r>
            <a:r>
              <a:rPr lang="en-US" dirty="0"/>
              <a:t> (printed copy can be requested from teacher)</a:t>
            </a:r>
          </a:p>
          <a:p>
            <a:endParaRPr lang="en-US" dirty="0"/>
          </a:p>
          <a:p>
            <a:r>
              <a:rPr lang="en-US" dirty="0"/>
              <a:t>Pupils have a </a:t>
            </a:r>
            <a:r>
              <a:rPr lang="en-US" b="1" dirty="0"/>
              <a:t>week</a:t>
            </a:r>
            <a:r>
              <a:rPr lang="en-US" dirty="0"/>
              <a:t> to complete the homework </a:t>
            </a:r>
          </a:p>
          <a:p>
            <a:endParaRPr lang="en-US" dirty="0"/>
          </a:p>
          <a:p>
            <a:r>
              <a:rPr lang="en-US" dirty="0"/>
              <a:t>Pupils should take time to read over </a:t>
            </a:r>
            <a:r>
              <a:rPr lang="en-US" b="1" dirty="0"/>
              <a:t>teacher feedback</a:t>
            </a:r>
          </a:p>
        </p:txBody>
      </p:sp>
      <p:pic>
        <p:nvPicPr>
          <p:cNvPr id="5" name="Picture 4">
            <a:extLst>
              <a:ext uri="{FF2B5EF4-FFF2-40B4-BE49-F238E27FC236}">
                <a16:creationId xmlns:a16="http://schemas.microsoft.com/office/drawing/2014/main" id="{F925A555-BA21-C244-B5BB-4A6FD33B2EEB}"/>
              </a:ext>
            </a:extLst>
          </p:cNvPr>
          <p:cNvPicPr>
            <a:picLocks noChangeAspect="1"/>
          </p:cNvPicPr>
          <p:nvPr/>
        </p:nvPicPr>
        <p:blipFill rotWithShape="1">
          <a:blip r:embed="rId2"/>
          <a:srcRect l="16079" r="24059"/>
          <a:stretch/>
        </p:blipFill>
        <p:spPr>
          <a:xfrm>
            <a:off x="9753600" y="3478848"/>
            <a:ext cx="1953491" cy="1827444"/>
          </a:xfrm>
          <a:prstGeom prst="rect">
            <a:avLst/>
          </a:prstGeom>
        </p:spPr>
      </p:pic>
    </p:spTree>
    <p:extLst>
      <p:ext uri="{BB962C8B-B14F-4D97-AF65-F5344CB8AC3E}">
        <p14:creationId xmlns:p14="http://schemas.microsoft.com/office/powerpoint/2010/main" val="24204374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CABB7-E3E3-AC4C-ADCF-68DEB9450401}"/>
              </a:ext>
            </a:extLst>
          </p:cNvPr>
          <p:cNvSpPr>
            <a:spLocks noGrp="1"/>
          </p:cNvSpPr>
          <p:nvPr>
            <p:ph type="title"/>
          </p:nvPr>
        </p:nvSpPr>
        <p:spPr/>
        <p:txBody>
          <a:bodyPr/>
          <a:lstStyle/>
          <a:p>
            <a:r>
              <a:rPr lang="en-US" b="1" dirty="0"/>
              <a:t>Supported Study</a:t>
            </a:r>
          </a:p>
        </p:txBody>
      </p:sp>
      <p:sp>
        <p:nvSpPr>
          <p:cNvPr id="3" name="Content Placeholder 2">
            <a:extLst>
              <a:ext uri="{FF2B5EF4-FFF2-40B4-BE49-F238E27FC236}">
                <a16:creationId xmlns:a16="http://schemas.microsoft.com/office/drawing/2014/main" id="{8A546F24-E680-294C-A4B4-5C31F6579F3A}"/>
              </a:ext>
            </a:extLst>
          </p:cNvPr>
          <p:cNvSpPr>
            <a:spLocks noGrp="1"/>
          </p:cNvSpPr>
          <p:nvPr>
            <p:ph idx="1"/>
          </p:nvPr>
        </p:nvSpPr>
        <p:spPr/>
        <p:txBody>
          <a:bodyPr>
            <a:normAutofit lnSpcReduction="10000"/>
          </a:bodyPr>
          <a:lstStyle/>
          <a:p>
            <a:r>
              <a:rPr lang="en-US" dirty="0"/>
              <a:t>Supported study will be available to pupils on a </a:t>
            </a:r>
            <a:r>
              <a:rPr lang="en-US" b="1" dirty="0"/>
              <a:t>weekly</a:t>
            </a:r>
            <a:r>
              <a:rPr lang="en-US" dirty="0"/>
              <a:t> basis </a:t>
            </a:r>
            <a:endParaRPr lang="en-US" dirty="0" smtClean="0"/>
          </a:p>
          <a:p>
            <a:endParaRPr lang="en-US" dirty="0"/>
          </a:p>
          <a:p>
            <a:r>
              <a:rPr lang="en-GB" dirty="0"/>
              <a:t>Friday Lunch – Miss Hamilton</a:t>
            </a:r>
          </a:p>
          <a:p>
            <a:r>
              <a:rPr lang="en-GB" dirty="0"/>
              <a:t>Wednesday Afterschool – Miss Garton or Miss </a:t>
            </a:r>
            <a:r>
              <a:rPr lang="en-GB" dirty="0" smtClean="0"/>
              <a:t>Martin</a:t>
            </a:r>
            <a:endParaRPr lang="en-US" dirty="0"/>
          </a:p>
          <a:p>
            <a:endParaRPr lang="en-US" dirty="0"/>
          </a:p>
          <a:p>
            <a:r>
              <a:rPr lang="en-US" dirty="0"/>
              <a:t>Pupils should let their teacher know when they are attending (lunch/after school) to ensure they are available</a:t>
            </a:r>
          </a:p>
          <a:p>
            <a:endParaRPr lang="en-US" dirty="0"/>
          </a:p>
          <a:p>
            <a:r>
              <a:rPr lang="en-US" dirty="0"/>
              <a:t>Pupils should try to attend as often as they can </a:t>
            </a:r>
          </a:p>
          <a:p>
            <a:endParaRPr lang="en-US" dirty="0"/>
          </a:p>
        </p:txBody>
      </p:sp>
      <p:pic>
        <p:nvPicPr>
          <p:cNvPr id="4" name="Picture 2" descr="Port Glasgow High - Supported Study Zone">
            <a:extLst>
              <a:ext uri="{FF2B5EF4-FFF2-40B4-BE49-F238E27FC236}">
                <a16:creationId xmlns:a16="http://schemas.microsoft.com/office/drawing/2014/main" id="{63CC30C7-F211-E54E-BB07-FA78569F5C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87593" y="2291242"/>
            <a:ext cx="2274916" cy="15105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8579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466</Words>
  <Application>Microsoft Office PowerPoint</Application>
  <PresentationFormat>Widescreen</PresentationFormat>
  <Paragraphs>73</Paragraphs>
  <Slides>12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Calibri Light</vt:lpstr>
      <vt:lpstr>Wingdings</vt:lpstr>
      <vt:lpstr>Office Theme</vt:lpstr>
      <vt:lpstr>1_Office Theme</vt:lpstr>
      <vt:lpstr>PowerPoint Presentation</vt:lpstr>
      <vt:lpstr>Exam Unit Topics </vt:lpstr>
      <vt:lpstr>SQA Exam</vt:lpstr>
      <vt:lpstr>SQA Assignment Topics</vt:lpstr>
      <vt:lpstr>SQA Assignment </vt:lpstr>
      <vt:lpstr>Microsoft Office</vt:lpstr>
      <vt:lpstr>Class Assessment </vt:lpstr>
      <vt:lpstr>Homework</vt:lpstr>
      <vt:lpstr>Supported Study</vt:lpstr>
      <vt:lpstr>Exam Date</vt:lpstr>
      <vt:lpstr>What will help?</vt:lpstr>
      <vt:lpstr>Recommended Textbooks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 McColl</dc:creator>
  <cp:lastModifiedBy>Miss Garton</cp:lastModifiedBy>
  <cp:revision>6</cp:revision>
  <dcterms:created xsi:type="dcterms:W3CDTF">2021-08-30T10:46:46Z</dcterms:created>
  <dcterms:modified xsi:type="dcterms:W3CDTF">2023-09-11T11:33:09Z</dcterms:modified>
</cp:coreProperties>
</file>