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331" r:id="rId6"/>
    <p:sldId id="344" r:id="rId7"/>
    <p:sldId id="345" r:id="rId8"/>
    <p:sldId id="332" r:id="rId9"/>
    <p:sldId id="333" r:id="rId10"/>
    <p:sldId id="334" r:id="rId11"/>
    <p:sldId id="335" r:id="rId12"/>
    <p:sldId id="336" r:id="rId13"/>
    <p:sldId id="330" r:id="rId14"/>
    <p:sldId id="337" r:id="rId15"/>
    <p:sldId id="338" r:id="rId16"/>
    <p:sldId id="349" r:id="rId17"/>
    <p:sldId id="348" r:id="rId18"/>
    <p:sldId id="339" r:id="rId19"/>
    <p:sldId id="350" r:id="rId20"/>
    <p:sldId id="342" r:id="rId21"/>
    <p:sldId id="340" r:id="rId22"/>
    <p:sldId id="347" r:id="rId23"/>
    <p:sldId id="341" r:id="rId24"/>
    <p:sldId id="346" r:id="rId25"/>
    <p:sldId id="343" r:id="rId26"/>
    <p:sldId id="266" r:id="rId27"/>
    <p:sldId id="267" r:id="rId28"/>
    <p:sldId id="321" r:id="rId29"/>
    <p:sldId id="322" r:id="rId30"/>
    <p:sldId id="323" r:id="rId31"/>
    <p:sldId id="328" r:id="rId32"/>
    <p:sldId id="324" r:id="rId33"/>
    <p:sldId id="326" r:id="rId34"/>
    <p:sldId id="327" r:id="rId35"/>
    <p:sldId id="329" r:id="rId36"/>
    <p:sldId id="325" r:id="rId37"/>
    <p:sldId id="351" r:id="rId38"/>
    <p:sldId id="352" r:id="rId39"/>
    <p:sldId id="353" r:id="rId40"/>
    <p:sldId id="354" r:id="rId41"/>
    <p:sldId id="297" r:id="rId42"/>
  </p:sldIdLst>
  <p:sldSz cx="9144000" cy="6858000" type="screen4x3"/>
  <p:notesSz cx="6797675" cy="9856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36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9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9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4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15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4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61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2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115DA-4C3C-4996-9563-341AD26ABD4C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D495-B613-4B78-8749-D67F711B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3"/>
          <a:stretch/>
        </p:blipFill>
        <p:spPr bwMode="auto">
          <a:xfrm>
            <a:off x="2767" y="0"/>
            <a:ext cx="9111794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4293096"/>
            <a:ext cx="5758408" cy="1584176"/>
          </a:xfrm>
        </p:spPr>
        <p:txBody>
          <a:bodyPr>
            <a:noAutofit/>
          </a:bodyPr>
          <a:lstStyle/>
          <a:p>
            <a:pPr algn="r"/>
            <a:r>
              <a:rPr lang="en-GB" sz="6600" b="1" dirty="0" smtClean="0"/>
              <a:t>Graphic Communication</a:t>
            </a:r>
            <a:endParaRPr lang="en-GB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26773"/>
            <a:ext cx="9144000" cy="831227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</a:rPr>
              <a:t>Higher - How To Pass Evening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7973588" cy="60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3" y="332656"/>
            <a:ext cx="8126059" cy="528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8180781" cy="538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066"/>
          <a:stretch/>
        </p:blipFill>
        <p:spPr>
          <a:xfrm>
            <a:off x="1835696" y="217534"/>
            <a:ext cx="6497919" cy="66716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Coursework  </a:t>
            </a:r>
            <a:r>
              <a:rPr lang="en-GB" sz="3600" dirty="0" smtClean="0">
                <a:solidFill>
                  <a:schemeClr val="bg1"/>
                </a:solidFill>
              </a:rPr>
              <a:t>Drawing Terminology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 </a:t>
            </a:r>
            <a:r>
              <a:rPr lang="en-GB" sz="4000" dirty="0" smtClean="0">
                <a:solidFill>
                  <a:schemeClr val="bg1"/>
                </a:solidFill>
              </a:rPr>
              <a:t>Building Drawings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488"/>
          <a:stretch/>
        </p:blipFill>
        <p:spPr>
          <a:xfrm rot="20863188">
            <a:off x="1407571" y="1395948"/>
            <a:ext cx="6776081" cy="47278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828600" y="-126949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55682"/>
            <a:ext cx="3779912" cy="2519941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11" y="3701985"/>
            <a:ext cx="3606710" cy="2784928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21457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CAD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300" t="20929" r="7916" b="4514"/>
          <a:stretch/>
        </p:blipFill>
        <p:spPr>
          <a:xfrm>
            <a:off x="1331640" y="116632"/>
            <a:ext cx="6920002" cy="65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   </a:t>
            </a:r>
            <a:r>
              <a:rPr lang="en-GB" dirty="0" smtClean="0">
                <a:solidFill>
                  <a:schemeClr val="bg1"/>
                </a:solidFill>
              </a:rPr>
              <a:t>CAD CAM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49" t="16159" b="15477"/>
          <a:stretch/>
        </p:blipFill>
        <p:spPr>
          <a:xfrm>
            <a:off x="827584" y="980728"/>
            <a:ext cx="8423008" cy="46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60822" t="24219" r="8664" b="12211"/>
          <a:stretch/>
        </p:blipFill>
        <p:spPr>
          <a:xfrm>
            <a:off x="3219392" y="3568975"/>
            <a:ext cx="1939029" cy="32317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3D Modelling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7192" t="29227" r="9897" b="20687"/>
          <a:stretch/>
        </p:blipFill>
        <p:spPr>
          <a:xfrm>
            <a:off x="1143002" y="218873"/>
            <a:ext cx="1546928" cy="2705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9418" t="31024" r="7843" b="27109"/>
          <a:stretch/>
        </p:blipFill>
        <p:spPr>
          <a:xfrm>
            <a:off x="2708940" y="1591927"/>
            <a:ext cx="2240490" cy="17557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6987" t="31154" r="56050" b="35070"/>
          <a:stretch/>
        </p:blipFill>
        <p:spPr>
          <a:xfrm>
            <a:off x="5252865" y="2924264"/>
            <a:ext cx="2343471" cy="1713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987" t="19082" r="60342" b="47656"/>
          <a:stretch/>
        </p:blipFill>
        <p:spPr>
          <a:xfrm>
            <a:off x="1105120" y="3396027"/>
            <a:ext cx="2401278" cy="19557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4311" t="18513" r="56755" b="42838"/>
          <a:stretch/>
        </p:blipFill>
        <p:spPr>
          <a:xfrm>
            <a:off x="5158421" y="218873"/>
            <a:ext cx="1861178" cy="1988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267" t="37446" r="7637" b="12468"/>
          <a:stretch/>
        </p:blipFill>
        <p:spPr>
          <a:xfrm>
            <a:off x="7148688" y="3861048"/>
            <a:ext cx="1984084" cy="30464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64521" t="43226" r="7226" b="6945"/>
          <a:stretch/>
        </p:blipFill>
        <p:spPr>
          <a:xfrm>
            <a:off x="7355441" y="309821"/>
            <a:ext cx="1788559" cy="25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CAD Drawings 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22" t="26968" r="6885" b="6441"/>
          <a:stretch/>
        </p:blipFill>
        <p:spPr>
          <a:xfrm>
            <a:off x="971600" y="1052735"/>
            <a:ext cx="8064896" cy="484949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0680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  </a:t>
            </a:r>
            <a:r>
              <a:rPr lang="en-GB" sz="4000" dirty="0" smtClean="0">
                <a:solidFill>
                  <a:schemeClr val="bg1"/>
                </a:solidFill>
              </a:rPr>
              <a:t>CAD Illustration 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60" y="0"/>
            <a:ext cx="4307954" cy="43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8818"/>
          <a:stretch/>
        </p:blipFill>
        <p:spPr>
          <a:xfrm>
            <a:off x="3995937" y="2704824"/>
            <a:ext cx="5128654" cy="41531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33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9906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Maiandra GD" pitchFamily="34" charset="0"/>
              </a:rPr>
              <a:t>Higher- Units</a:t>
            </a:r>
            <a:endParaRPr lang="en-GB" sz="3600" dirty="0">
              <a:latin typeface="Maiandra GD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64063"/>
              </p:ext>
            </p:extLst>
          </p:nvPr>
        </p:nvGraphicFramePr>
        <p:xfrm>
          <a:off x="179512" y="908720"/>
          <a:ext cx="8712968" cy="5109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033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Maiandra GD" pitchFamily="34" charset="0"/>
                        </a:rPr>
                        <a:t>Units</a:t>
                      </a:r>
                      <a:endParaRPr lang="en-GB" sz="28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Maiandra GD" pitchFamily="34" charset="0"/>
                        </a:rPr>
                        <a:t>Time Allocation*</a:t>
                      </a:r>
                      <a:endParaRPr lang="en-GB" sz="28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16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2D Graphic</a:t>
                      </a:r>
                      <a:r>
                        <a:rPr lang="en-GB" sz="2400" baseline="0" dirty="0" smtClean="0">
                          <a:latin typeface="Maiandra GD" pitchFamily="34" charset="0"/>
                        </a:rPr>
                        <a:t> Communication</a:t>
                      </a:r>
                      <a:endParaRPr lang="en-GB" sz="2400" dirty="0" smtClean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60hours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9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3D and Pictorial Graphic</a:t>
                      </a:r>
                      <a:r>
                        <a:rPr lang="en-GB" sz="2400" baseline="0" dirty="0" smtClean="0">
                          <a:latin typeface="Maiandra GD" pitchFamily="34" charset="0"/>
                        </a:rPr>
                        <a:t> Communication</a:t>
                      </a:r>
                      <a:endParaRPr lang="en-GB" sz="24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60hours</a:t>
                      </a:r>
                      <a:endParaRPr lang="en-GB" sz="24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77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Assignment  (50marks)</a:t>
                      </a:r>
                      <a:endParaRPr lang="en-GB" sz="24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8Hours</a:t>
                      </a:r>
                      <a:endParaRPr lang="en-GB" sz="24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3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latin typeface="Maiandra GD" pitchFamily="34" charset="0"/>
                        </a:rPr>
                        <a:t>Final</a:t>
                      </a:r>
                      <a:r>
                        <a:rPr lang="en-GB" sz="2400" baseline="0" dirty="0" smtClean="0">
                          <a:latin typeface="Maiandra GD" pitchFamily="34" charset="0"/>
                        </a:rPr>
                        <a:t> Exam </a:t>
                      </a:r>
                      <a:r>
                        <a:rPr lang="en-GB" sz="2400" dirty="0" smtClean="0">
                          <a:latin typeface="Maiandra GD" pitchFamily="34" charset="0"/>
                        </a:rPr>
                        <a:t>(90marks)</a:t>
                      </a:r>
                    </a:p>
                    <a:p>
                      <a:pPr algn="ctr"/>
                      <a:endParaRPr lang="en-GB" sz="24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Maiandra GD" pitchFamily="34" charset="0"/>
                        </a:rPr>
                        <a:t>2hours 30mins</a:t>
                      </a:r>
                      <a:endParaRPr lang="en-GB" sz="2400" dirty="0">
                        <a:latin typeface="Maiandra G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131840" y="596679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chemeClr val="tx1"/>
                </a:solidFill>
                <a:latin typeface="Maiandra GD" pitchFamily="34" charset="0"/>
              </a:rPr>
              <a:t>* All work must be completed within this allocated time.</a:t>
            </a:r>
            <a:endParaRPr lang="en-GB" sz="2000" dirty="0">
              <a:solidFill>
                <a:schemeClr val="tx1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Graphic Design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73" y="658366"/>
            <a:ext cx="8086035" cy="5541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836712"/>
            <a:ext cx="9361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111">
            <a:off x="827006" y="484620"/>
            <a:ext cx="4151736" cy="3493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Graphic Design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771" t="18490" r="40833" b="9505"/>
          <a:stretch/>
        </p:blipFill>
        <p:spPr>
          <a:xfrm rot="15859751">
            <a:off x="3927796" y="-274089"/>
            <a:ext cx="2578100" cy="3971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45" t="14584" r="4479" b="5859"/>
          <a:stretch/>
        </p:blipFill>
        <p:spPr>
          <a:xfrm rot="409713">
            <a:off x="5562800" y="1811934"/>
            <a:ext cx="3266570" cy="2326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542" t="25130" r="28125" b="15365"/>
          <a:stretch/>
        </p:blipFill>
        <p:spPr>
          <a:xfrm rot="21197391">
            <a:off x="5146248" y="3724553"/>
            <a:ext cx="3247892" cy="2441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3615">
            <a:off x="1625897" y="3858775"/>
            <a:ext cx="3682659" cy="27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Graphic Design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836712"/>
            <a:ext cx="9361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625" t="16979" r="1957" b="18053"/>
          <a:stretch/>
        </p:blipFill>
        <p:spPr>
          <a:xfrm>
            <a:off x="922504" y="260648"/>
            <a:ext cx="804198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Graphic Design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703" t="15302" r="6885" b="7181"/>
          <a:stretch/>
        </p:blipFill>
        <p:spPr>
          <a:xfrm>
            <a:off x="1136469" y="620688"/>
            <a:ext cx="7800689" cy="553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Graphic Design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740" t="15696" r="8566" b="4514"/>
          <a:stretch/>
        </p:blipFill>
        <p:spPr>
          <a:xfrm>
            <a:off x="1627964" y="116632"/>
            <a:ext cx="683246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dirty="0" smtClean="0">
                <a:solidFill>
                  <a:schemeClr val="bg1"/>
                </a:solidFill>
              </a:rPr>
              <a:t>Graphic Design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217" t="13025" r="27419" b="4087"/>
          <a:stretch/>
        </p:blipFill>
        <p:spPr>
          <a:xfrm>
            <a:off x="2267744" y="-15746"/>
            <a:ext cx="4824536" cy="67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latin typeface="Maiandra GD" pitchFamily="34" charset="0"/>
              </a:rPr>
              <a:t>Assignment  </a:t>
            </a:r>
            <a:r>
              <a:rPr lang="en-GB" dirty="0" smtClean="0">
                <a:latin typeface="Maiandra GD" pitchFamily="34" charset="0"/>
              </a:rPr>
              <a:t>50marks  </a:t>
            </a:r>
            <a:r>
              <a:rPr lang="en-GB" dirty="0" smtClean="0">
                <a:solidFill>
                  <a:srgbClr val="7030A0"/>
                </a:solidFill>
                <a:latin typeface="Maiandra GD" pitchFamily="34" charset="0"/>
              </a:rPr>
              <a:t>(</a:t>
            </a:r>
            <a:r>
              <a:rPr lang="en-GB" dirty="0" smtClean="0">
                <a:solidFill>
                  <a:srgbClr val="7030A0"/>
                </a:solidFill>
                <a:latin typeface="Maiandra GD" pitchFamily="34" charset="0"/>
              </a:rPr>
              <a:t>Feb</a:t>
            </a:r>
            <a:r>
              <a:rPr lang="en-GB" dirty="0" smtClean="0">
                <a:solidFill>
                  <a:srgbClr val="7030A0"/>
                </a:solidFill>
                <a:latin typeface="Maiandra GD" pitchFamily="34" charset="0"/>
              </a:rPr>
              <a:t> </a:t>
            </a:r>
            <a:r>
              <a:rPr lang="en-GB" dirty="0" smtClean="0">
                <a:solidFill>
                  <a:srgbClr val="7030A0"/>
                </a:solidFill>
                <a:latin typeface="Maiandra GD" pitchFamily="34" charset="0"/>
              </a:rPr>
              <a:t>till Mid March)</a:t>
            </a:r>
            <a:endParaRPr lang="en-GB" dirty="0" smtClean="0">
              <a:latin typeface="Maiandra GD" pitchFamily="34" charset="0"/>
            </a:endParaRPr>
          </a:p>
          <a:p>
            <a:pPr marL="0" indent="0">
              <a:buNone/>
            </a:pPr>
            <a:endParaRPr lang="en-GB" sz="2000" b="1" u="sng" dirty="0" smtClean="0">
              <a:latin typeface="Maiandra GD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Maiandra GD" pitchFamily="34" charset="0"/>
              </a:rPr>
              <a:t>8</a:t>
            </a:r>
            <a:r>
              <a:rPr lang="en-GB" sz="2400" dirty="0" smtClean="0">
                <a:latin typeface="Maiandra GD" pitchFamily="34" charset="0"/>
              </a:rPr>
              <a:t> Hours in total, sat under exam conditions.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Maiandra GD" pitchFamily="34" charset="0"/>
              </a:rPr>
              <a:t>Assessed externally by the SQA.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Maiandra GD" pitchFamily="34" charset="0"/>
              </a:rPr>
              <a:t>Brief set by SQA.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Maiandra GD" pitchFamily="34" charset="0"/>
              </a:rPr>
              <a:t>Pupils analyse the brief, and then respond to the tasks asked of them.</a:t>
            </a:r>
          </a:p>
          <a:p>
            <a:pPr marL="0" indent="0">
              <a:buNone/>
            </a:pPr>
            <a:endParaRPr lang="en-GB" sz="2000" b="1" dirty="0">
              <a:latin typeface="Maiandra GD" pitchFamily="34" charset="0"/>
            </a:endParaRPr>
          </a:p>
          <a:p>
            <a:pPr marL="0" indent="0">
              <a:buNone/>
            </a:pPr>
            <a:r>
              <a:rPr lang="en-GB" b="1" u="sng" dirty="0" smtClean="0">
                <a:latin typeface="Maiandra GD" pitchFamily="34" charset="0"/>
              </a:rPr>
              <a:t>Exam </a:t>
            </a:r>
            <a:r>
              <a:rPr lang="en-GB" b="1" u="sng" dirty="0" smtClean="0">
                <a:latin typeface="Maiandra GD" pitchFamily="34" charset="0"/>
              </a:rPr>
              <a:t> </a:t>
            </a:r>
            <a:r>
              <a:rPr lang="en-GB" dirty="0" smtClean="0">
                <a:latin typeface="Maiandra GD" pitchFamily="34" charset="0"/>
              </a:rPr>
              <a:t>90 </a:t>
            </a:r>
            <a:r>
              <a:rPr lang="en-GB" dirty="0" smtClean="0">
                <a:latin typeface="Maiandra GD" pitchFamily="34" charset="0"/>
              </a:rPr>
              <a:t>marks </a:t>
            </a:r>
            <a:r>
              <a:rPr lang="en-GB" dirty="0" smtClean="0">
                <a:solidFill>
                  <a:srgbClr val="7030A0"/>
                </a:solidFill>
                <a:latin typeface="Maiandra GD" pitchFamily="34" charset="0"/>
              </a:rPr>
              <a:t>(May 2024)</a:t>
            </a:r>
            <a:endParaRPr lang="en-GB" b="1" u="sng" dirty="0" smtClean="0">
              <a:latin typeface="Maiandra GD" pitchFamily="34" charset="0"/>
            </a:endParaRPr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r>
              <a:rPr lang="en-GB" sz="2400" dirty="0" smtClean="0">
                <a:latin typeface="Maiandra GD" pitchFamily="34" charset="0"/>
              </a:rPr>
              <a:t>Knowledge/ Theory – based exam paper (no technical drawing).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4714" y="26064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latin typeface="Maiandra GD" pitchFamily="34" charset="0"/>
              </a:rPr>
              <a:t>Higher– Assignment &amp; Exam</a:t>
            </a:r>
            <a:endParaRPr lang="en-GB" sz="3600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892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Maiandra GD" pitchFamily="34" charset="0"/>
              </a:rPr>
              <a:t>3 sections:</a:t>
            </a:r>
            <a:endParaRPr lang="en-GB" dirty="0">
              <a:latin typeface="Maiandra GD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dirty="0" smtClean="0">
                <a:latin typeface="Maiandra GD" pitchFamily="34" charset="0"/>
              </a:rPr>
              <a:t>Production  Graphics 		         (Computer 3D Modelling and Drawings)</a:t>
            </a:r>
          </a:p>
          <a:p>
            <a:pPr lvl="1">
              <a:lnSpc>
                <a:spcPct val="150000"/>
              </a:lnSpc>
            </a:pPr>
            <a:r>
              <a:rPr lang="en-GB" dirty="0" smtClean="0">
                <a:latin typeface="Maiandra GD" pitchFamily="34" charset="0"/>
              </a:rPr>
              <a:t>Promotional Graphics (DTP and Illustration)</a:t>
            </a:r>
          </a:p>
          <a:p>
            <a:pPr lvl="1">
              <a:lnSpc>
                <a:spcPct val="150000"/>
              </a:lnSpc>
            </a:pPr>
            <a:r>
              <a:rPr lang="en-GB" dirty="0" smtClean="0">
                <a:latin typeface="Maiandra GD" pitchFamily="34" charset="0"/>
              </a:rPr>
              <a:t>Manual Graphics (sketching and rendering)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7030A0"/>
                </a:solidFill>
                <a:latin typeface="Maiandra GD" pitchFamily="34" charset="0"/>
              </a:rPr>
              <a:t>Higher Assignment -</a:t>
            </a:r>
            <a:endParaRPr lang="en-GB" dirty="0">
              <a:solidFill>
                <a:srgbClr val="7030A0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97346"/>
            <a:ext cx="87129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Graphic Communication brief</a:t>
            </a:r>
          </a:p>
          <a:p>
            <a:r>
              <a:rPr lang="en-US" sz="2400" dirty="0"/>
              <a:t>A new tabletop study lamp is being proposed by the company NRG.</a:t>
            </a:r>
          </a:p>
          <a:p>
            <a:r>
              <a:rPr lang="en-US" sz="2400" dirty="0"/>
              <a:t>NRG is hoping to attract students and young professionals to purchase their new study lamp. Initial market research has identified that people are looking for a lamp that is inexpensive and brightly </a:t>
            </a:r>
            <a:r>
              <a:rPr lang="en-US" sz="2400" dirty="0" err="1"/>
              <a:t>coloured</a:t>
            </a:r>
            <a:r>
              <a:rPr lang="en-US" sz="2400" dirty="0" smtClean="0"/>
              <a:t>.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5781" r="6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6" r="29938"/>
          <a:stretch/>
        </p:blipFill>
        <p:spPr>
          <a:xfrm>
            <a:off x="-180528" y="2251525"/>
            <a:ext cx="3669476" cy="4572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840" y="2132856"/>
            <a:ext cx="58267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As part of the graphic proposal, NRG has asked you to create: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production </a:t>
            </a:r>
            <a:r>
              <a:rPr lang="en-US" sz="2000" dirty="0"/>
              <a:t>drawings to manufacture the table </a:t>
            </a:r>
            <a:r>
              <a:rPr lang="en-US" sz="2000" dirty="0" smtClean="0"/>
              <a:t>lamp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3D promotional display item, with relevant desktop published graphics for display at point of sale:</a:t>
            </a:r>
          </a:p>
          <a:p>
            <a:r>
              <a:rPr lang="en-US" sz="2000" dirty="0"/>
              <a:t>— you have a company logo, font and </a:t>
            </a:r>
            <a:r>
              <a:rPr lang="en-US" sz="2000" dirty="0" err="1"/>
              <a:t>colours</a:t>
            </a:r>
            <a:r>
              <a:rPr lang="en-US" sz="2000" dirty="0"/>
              <a:t>, and some copy text for this purpose</a:t>
            </a:r>
          </a:p>
          <a:p>
            <a:r>
              <a:rPr lang="en-US" sz="2000" dirty="0"/>
              <a:t>— you cannot alter the company name, logo, font, and logo </a:t>
            </a:r>
            <a:r>
              <a:rPr lang="en-US" sz="2000" dirty="0" err="1"/>
              <a:t>colours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simple, realistic, illustrated scene of the proposed lamp and promotional display item</a:t>
            </a:r>
          </a:p>
          <a:p>
            <a:r>
              <a:rPr lang="en-US" sz="2000" dirty="0"/>
              <a:t>You have data sheets to guide you through the assignment.</a:t>
            </a:r>
          </a:p>
        </p:txBody>
      </p:sp>
    </p:spTree>
    <p:extLst>
      <p:ext uri="{BB962C8B-B14F-4D97-AF65-F5344CB8AC3E}">
        <p14:creationId xmlns:p14="http://schemas.microsoft.com/office/powerpoint/2010/main" val="1891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4624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Task 1: table lamp</a:t>
            </a:r>
          </a:p>
          <a:p>
            <a:r>
              <a:rPr lang="en-US" dirty="0"/>
              <a:t>A graphic artist has prepared a series of sketches to aid the manufacture of the table lamp.</a:t>
            </a:r>
          </a:p>
          <a:p>
            <a:r>
              <a:rPr lang="en-US" dirty="0"/>
              <a:t>Using the preliminary sketches and information shown on data sheets 1, 2, 3, 4 and 5, model the lamp components using 3D CAD software.</a:t>
            </a:r>
          </a:p>
          <a:p>
            <a:r>
              <a:rPr lang="en-US" dirty="0"/>
              <a:t>From these models, produce production drawings based on the lamp shown.</a:t>
            </a:r>
          </a:p>
          <a:p>
            <a:r>
              <a:rPr lang="en-US" dirty="0"/>
              <a:t>You may use top-down modelling or bottom-up modelling in your work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/>
              <a:t>1a</a:t>
            </a:r>
            <a:r>
              <a:rPr lang="en-US" dirty="0"/>
              <a:t> Produce a sectional elevation, a plan and an end elevation of the base (part 1) and the shade (part 3).</a:t>
            </a:r>
          </a:p>
          <a:p>
            <a:r>
              <a:rPr lang="en-US" dirty="0"/>
              <a:t>Your drawings must be complete with hidden detail, appropriate dimensions for manufacture, annotations and to a suitable scale</a:t>
            </a:r>
            <a:r>
              <a:rPr lang="en-US" dirty="0" smtClean="0"/>
              <a:t>.			</a:t>
            </a:r>
            <a:r>
              <a:rPr lang="en-US" b="1" dirty="0" smtClean="0"/>
              <a:t>(</a:t>
            </a:r>
            <a:r>
              <a:rPr lang="en-US" b="1" dirty="0"/>
              <a:t>6 marks</a:t>
            </a:r>
            <a:r>
              <a:rPr lang="en-US" b="1" dirty="0" smtClean="0"/>
              <a:t>)</a:t>
            </a:r>
          </a:p>
          <a:p>
            <a:endParaRPr lang="en-US" dirty="0"/>
          </a:p>
          <a:p>
            <a:r>
              <a:rPr lang="en-US" b="1" dirty="0"/>
              <a:t>1b</a:t>
            </a:r>
            <a:r>
              <a:rPr lang="en-US" dirty="0"/>
              <a:t> Produce a sectional elevation and an end elevation of the assembled lamp, to a suitable scale. Include a nut, washer, and machine screws in these views.</a:t>
            </a:r>
          </a:p>
          <a:p>
            <a:r>
              <a:rPr lang="en-US" dirty="0"/>
              <a:t>Your drawings should include detail views to show assembly: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the base of the lamp — how parts 1, 2 and 3 fit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 at the lampshade — how parts 2, 3 and 4 fit </a:t>
            </a:r>
            <a:r>
              <a:rPr lang="en-US" dirty="0" smtClean="0"/>
              <a:t>together			</a:t>
            </a:r>
            <a:r>
              <a:rPr lang="en-US" b="1" dirty="0" smtClean="0"/>
              <a:t>(8 </a:t>
            </a:r>
            <a:r>
              <a:rPr lang="en-US" b="1" dirty="0"/>
              <a:t>marks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1c </a:t>
            </a:r>
            <a:r>
              <a:rPr lang="en-US" dirty="0"/>
              <a:t>Produce an exploded isometric view of the assembled lamp. Include the nut, washer, and machine screws in this view</a:t>
            </a:r>
            <a:r>
              <a:rPr lang="en-US" dirty="0" smtClean="0"/>
              <a:t>.					</a:t>
            </a:r>
            <a:r>
              <a:rPr lang="en-US" b="1" dirty="0" smtClean="0"/>
              <a:t>(</a:t>
            </a:r>
            <a:r>
              <a:rPr lang="en-US" b="1" dirty="0"/>
              <a:t>3 marks</a:t>
            </a:r>
            <a:r>
              <a:rPr lang="en-US" b="1" dirty="0" smtClean="0"/>
              <a:t>)</a:t>
            </a:r>
          </a:p>
          <a:p>
            <a:endParaRPr lang="en-US" b="1" dirty="0"/>
          </a:p>
          <a:p>
            <a:r>
              <a:rPr lang="en-US" dirty="0" smtClean="0"/>
              <a:t>1d </a:t>
            </a:r>
            <a:r>
              <a:rPr lang="en-US" dirty="0"/>
              <a:t>Include correct British Standard conventions and line types on all of your drawings. </a:t>
            </a:r>
          </a:p>
          <a:p>
            <a:r>
              <a:rPr lang="en-GB" b="1" dirty="0" smtClean="0"/>
              <a:t>								(</a:t>
            </a:r>
            <a:r>
              <a:rPr lang="en-GB" b="1" dirty="0"/>
              <a:t>3 marks) </a:t>
            </a:r>
          </a:p>
        </p:txBody>
      </p:sp>
    </p:spTree>
    <p:extLst>
      <p:ext uri="{BB962C8B-B14F-4D97-AF65-F5344CB8AC3E}">
        <p14:creationId xmlns:p14="http://schemas.microsoft.com/office/powerpoint/2010/main" val="40147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816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7030A0"/>
                </a:solidFill>
                <a:latin typeface="Maiandra GD" pitchFamily="34" charset="0"/>
              </a:rPr>
              <a:t>Higher- Learning Outcomes</a:t>
            </a:r>
            <a:endParaRPr lang="en-GB" sz="3600" dirty="0">
              <a:solidFill>
                <a:srgbClr val="7030A0"/>
              </a:solidFill>
              <a:latin typeface="Maiandra G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5591584" cy="51845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latin typeface="Maiandra GD" pitchFamily="34" charset="0"/>
              </a:rPr>
              <a:t>2D </a:t>
            </a:r>
            <a:r>
              <a:rPr lang="en-GB" b="1" u="sng" dirty="0">
                <a:latin typeface="Maiandra GD" pitchFamily="34" charset="0"/>
              </a:rPr>
              <a:t>Graphic </a:t>
            </a:r>
            <a:r>
              <a:rPr lang="en-GB" b="1" u="sng" dirty="0" smtClean="0">
                <a:latin typeface="Maiandra GD" pitchFamily="34" charset="0"/>
              </a:rPr>
              <a:t>Communication</a:t>
            </a:r>
          </a:p>
          <a:p>
            <a:pPr marL="0" indent="0">
              <a:buNone/>
            </a:pPr>
            <a:r>
              <a:rPr lang="en-GB" sz="1400" u="sng" dirty="0" smtClean="0">
                <a:latin typeface="Maiandra GD" pitchFamily="34" charset="0"/>
              </a:rPr>
              <a:t> </a:t>
            </a:r>
            <a:endParaRPr lang="en-GB" dirty="0"/>
          </a:p>
          <a:p>
            <a:r>
              <a:rPr lang="en-US" dirty="0" smtClean="0"/>
              <a:t>Produce </a:t>
            </a:r>
            <a:r>
              <a:rPr lang="en-US" dirty="0"/>
              <a:t>and interpret 2D orthographic sketches</a:t>
            </a:r>
            <a:r>
              <a:rPr lang="en-US" sz="800" dirty="0"/>
              <a:t>1 </a:t>
            </a:r>
            <a:r>
              <a:rPr lang="en-US" dirty="0"/>
              <a:t>and drawings </a:t>
            </a:r>
          </a:p>
          <a:p>
            <a:r>
              <a:rPr lang="en-US" dirty="0" smtClean="0"/>
              <a:t>Produce </a:t>
            </a:r>
            <a:r>
              <a:rPr lang="en-US" dirty="0"/>
              <a:t>2D computer-aided designed production drawings </a:t>
            </a:r>
          </a:p>
          <a:p>
            <a:r>
              <a:rPr lang="en-US" dirty="0" smtClean="0"/>
              <a:t>Produce </a:t>
            </a:r>
            <a:r>
              <a:rPr lang="en-US" dirty="0"/>
              <a:t>preliminary 2D designs and illustrations for a multi-page </a:t>
            </a:r>
            <a:r>
              <a:rPr lang="en-US" dirty="0" smtClean="0"/>
              <a:t>promotional </a:t>
            </a:r>
            <a:r>
              <a:rPr lang="en-US" dirty="0"/>
              <a:t>document </a:t>
            </a:r>
          </a:p>
          <a:p>
            <a:r>
              <a:rPr lang="en-US" dirty="0" smtClean="0"/>
              <a:t>Create </a:t>
            </a:r>
            <a:r>
              <a:rPr lang="en-US" dirty="0"/>
              <a:t>a multi-page 2D promotional publication and a project set of promotional publications </a:t>
            </a:r>
            <a:endParaRPr lang="en-GB" b="1" dirty="0" smtClean="0">
              <a:latin typeface="Maiandra G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82" y="4509120"/>
            <a:ext cx="3264718" cy="23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1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8739" r="24677" b="6069"/>
          <a:stretch/>
        </p:blipFill>
        <p:spPr bwMode="auto">
          <a:xfrm>
            <a:off x="259562" y="404664"/>
            <a:ext cx="4156261" cy="590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6" t="7106" r="24414" b="7586"/>
          <a:stretch/>
        </p:blipFill>
        <p:spPr bwMode="auto">
          <a:xfrm rot="429878">
            <a:off x="6633186" y="963946"/>
            <a:ext cx="2238793" cy="3170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0826" r="25746" b="7599"/>
          <a:stretch/>
        </p:blipFill>
        <p:spPr bwMode="auto">
          <a:xfrm rot="15849363">
            <a:off x="4377685" y="-152208"/>
            <a:ext cx="2286087" cy="326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10529" r="24513" b="6997"/>
          <a:stretch/>
        </p:blipFill>
        <p:spPr bwMode="auto">
          <a:xfrm rot="21220079">
            <a:off x="6372200" y="3813679"/>
            <a:ext cx="2088232" cy="2875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t="17505" r="26556" b="22527"/>
          <a:stretch/>
        </p:blipFill>
        <p:spPr bwMode="auto">
          <a:xfrm rot="347189">
            <a:off x="4446998" y="2638022"/>
            <a:ext cx="2244436" cy="2351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9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Task 2: table lamp and promotional display item</a:t>
            </a:r>
          </a:p>
          <a:p>
            <a:r>
              <a:rPr lang="en-US" sz="2800" dirty="0"/>
              <a:t>NRG is hoping to attract students and young professionals to purchase their new study lamp. Initial market research has identified that people are looking for a lamp that 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brightly </a:t>
            </a:r>
            <a:r>
              <a:rPr lang="en-US" sz="2800" dirty="0" err="1" smtClean="0"/>
              <a:t>coloured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has </a:t>
            </a:r>
            <a:r>
              <a:rPr lang="en-US" sz="2800" dirty="0"/>
              <a:t>memorable branding and a positive product </a:t>
            </a:r>
            <a:r>
              <a:rPr lang="en-US" sz="2800" dirty="0" smtClean="0"/>
              <a:t>identity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Produce preliminary and promotional </a:t>
            </a:r>
            <a:endParaRPr lang="en-US" sz="2800" dirty="0" smtClean="0"/>
          </a:p>
          <a:p>
            <a:r>
              <a:rPr lang="en-US" sz="2800" dirty="0" smtClean="0"/>
              <a:t>graphics </a:t>
            </a:r>
            <a:r>
              <a:rPr lang="en-US" sz="2800" dirty="0"/>
              <a:t>for the lamp, using the information </a:t>
            </a:r>
            <a:endParaRPr lang="en-US" sz="2800" dirty="0" smtClean="0"/>
          </a:p>
          <a:p>
            <a:r>
              <a:rPr lang="en-US" sz="2800" dirty="0" smtClean="0"/>
              <a:t>on </a:t>
            </a:r>
            <a:r>
              <a:rPr lang="en-US" sz="2800" dirty="0"/>
              <a:t>data sheets 6, 7 and 8, and the </a:t>
            </a:r>
            <a:endParaRPr lang="en-US" sz="2800" dirty="0" smtClean="0"/>
          </a:p>
          <a:p>
            <a:r>
              <a:rPr lang="en-US" sz="2800" dirty="0" smtClean="0"/>
              <a:t>following </a:t>
            </a:r>
            <a:r>
              <a:rPr lang="en-US" sz="2800" dirty="0"/>
              <a:t>instructions.</a:t>
            </a:r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3275944"/>
            <a:ext cx="2697411" cy="33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132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2a</a:t>
            </a:r>
            <a:r>
              <a:rPr lang="en-US" dirty="0"/>
              <a:t> Using the assembled table lamp you created in task 1, produce and print off a 3D CAD rendered pictorial illustration of your lamp.</a:t>
            </a:r>
          </a:p>
          <a:p>
            <a:r>
              <a:rPr lang="en-US" dirty="0"/>
              <a:t>Your lamp must: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 </a:t>
            </a:r>
            <a:r>
              <a:rPr lang="en-US" dirty="0"/>
              <a:t>complete with appropriate </a:t>
            </a:r>
            <a:r>
              <a:rPr lang="en-US" dirty="0" err="1"/>
              <a:t>colours</a:t>
            </a:r>
            <a:r>
              <a:rPr lang="en-US" dirty="0"/>
              <a:t>, materials, highlights, shadows, reflections and </a:t>
            </a:r>
            <a:r>
              <a:rPr lang="en-US" dirty="0" smtClean="0"/>
              <a:t>textures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the logo from data sheet 6 attached to at least one component </a:t>
            </a:r>
            <a:r>
              <a:rPr lang="en-US" dirty="0" smtClean="0"/>
              <a:t>part	</a:t>
            </a:r>
            <a:r>
              <a:rPr lang="en-US" b="1" dirty="0" smtClean="0"/>
              <a:t>(4 </a:t>
            </a:r>
            <a:r>
              <a:rPr lang="en-US" b="1" dirty="0"/>
              <a:t>marks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2b </a:t>
            </a:r>
            <a:r>
              <a:rPr lang="en-US" dirty="0"/>
              <a:t>Produce two preliminary layouts/thumbnails of a trifold table talker, using data sheets 6, 7 and 8.</a:t>
            </a:r>
          </a:p>
          <a:p>
            <a:r>
              <a:rPr lang="en-US" dirty="0"/>
              <a:t>Your layouts/thumbnails must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design principles of rhythm and </a:t>
            </a:r>
            <a:r>
              <a:rPr lang="en-US" dirty="0" smtClean="0"/>
              <a:t>emphasis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assembled lamp from task </a:t>
            </a:r>
            <a:r>
              <a:rPr lang="en-US" dirty="0" smtClean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company name, logo, </a:t>
            </a:r>
            <a:r>
              <a:rPr lang="en-US" dirty="0" err="1"/>
              <a:t>colours</a:t>
            </a:r>
            <a:r>
              <a:rPr lang="en-US" dirty="0"/>
              <a:t> and </a:t>
            </a:r>
            <a:r>
              <a:rPr lang="en-US" dirty="0" smtClean="0"/>
              <a:t>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least one image from data sheet 7 </a:t>
            </a:r>
          </a:p>
          <a:p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must label, annotate and justify where you </a:t>
            </a:r>
            <a:endParaRPr lang="en-US" dirty="0" smtClean="0"/>
          </a:p>
          <a:p>
            <a:r>
              <a:rPr lang="en-US" dirty="0" smtClean="0"/>
              <a:t>have </a:t>
            </a:r>
            <a:r>
              <a:rPr lang="en-US" dirty="0"/>
              <a:t>used rhythm and emphasis in your </a:t>
            </a:r>
            <a:endParaRPr lang="en-US" dirty="0" smtClean="0"/>
          </a:p>
          <a:p>
            <a:r>
              <a:rPr lang="en-US" dirty="0" smtClean="0"/>
              <a:t>layouts/thumbnails</a:t>
            </a:r>
            <a:r>
              <a:rPr lang="en-US" dirty="0"/>
              <a:t>. </a:t>
            </a:r>
          </a:p>
          <a:p>
            <a:r>
              <a:rPr lang="en-US" dirty="0"/>
              <a:t>You can add any other graphic items you wish, however you must create them within the 8 hours of this assignment. </a:t>
            </a:r>
          </a:p>
          <a:p>
            <a:r>
              <a:rPr lang="en-US" dirty="0"/>
              <a:t>You can use the images on data sheet 7 as they are, or you can edit them to suit your design. </a:t>
            </a:r>
            <a:r>
              <a:rPr lang="en-US" dirty="0" smtClean="0"/>
              <a:t>								</a:t>
            </a:r>
            <a:r>
              <a:rPr lang="en-GB" b="1" dirty="0" smtClean="0"/>
              <a:t>(</a:t>
            </a:r>
            <a:r>
              <a:rPr lang="en-GB" b="1" dirty="0"/>
              <a:t>7 marks)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9909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8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1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2c Produce and print off a full-size version of your trifold table talker chosen from your preliminary layouts/thumbnails.</a:t>
            </a:r>
          </a:p>
          <a:p>
            <a:r>
              <a:rPr lang="en-US" sz="2000" dirty="0"/>
              <a:t>This must be complete with the assembled lamp, company name, logo, copy text and your chosen image(s).</a:t>
            </a:r>
          </a:p>
          <a:p>
            <a:r>
              <a:rPr lang="en-US" sz="2000" dirty="0"/>
              <a:t>You must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design features given on data sheet 6 — company name, font style, logo, </a:t>
            </a:r>
            <a:r>
              <a:rPr lang="en-US" sz="2000" dirty="0" err="1"/>
              <a:t>colour</a:t>
            </a:r>
            <a:r>
              <a:rPr lang="en-US" sz="2000" dirty="0"/>
              <a:t> scheme and copy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 </a:t>
            </a:r>
            <a:r>
              <a:rPr lang="en-US" sz="2000" dirty="0"/>
              <a:t>least one image from data sheet </a:t>
            </a:r>
            <a:r>
              <a:rPr lang="en-US" sz="2000" dirty="0" smtClean="0"/>
              <a:t>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your 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sizes shown on data sheet </a:t>
            </a:r>
            <a:r>
              <a:rPr lang="en-US" sz="2000" dirty="0" smtClean="0"/>
              <a:t>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Label your printout to identify where </a:t>
            </a:r>
            <a:endParaRPr lang="en-US" sz="2000" dirty="0" smtClean="0"/>
          </a:p>
          <a:p>
            <a:r>
              <a:rPr lang="en-US" sz="2000" dirty="0" smtClean="0"/>
              <a:t>you </a:t>
            </a:r>
            <a:r>
              <a:rPr lang="en-US" sz="2000" dirty="0"/>
              <a:t>have used rhythm and emphasis</a:t>
            </a:r>
            <a:r>
              <a:rPr lang="en-US" sz="2000" dirty="0" smtClean="0"/>
              <a:t>.	</a:t>
            </a:r>
          </a:p>
          <a:p>
            <a:r>
              <a:rPr lang="en-US" sz="2000" b="1" dirty="0" smtClean="0"/>
              <a:t>(</a:t>
            </a:r>
            <a:r>
              <a:rPr lang="en-US" sz="2000" b="1" dirty="0"/>
              <a:t>10 marks)</a:t>
            </a:r>
            <a:endParaRPr lang="en-GB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9849" r="18895" b="16902"/>
          <a:stretch/>
        </p:blipFill>
        <p:spPr bwMode="auto">
          <a:xfrm rot="662680">
            <a:off x="4260170" y="2901220"/>
            <a:ext cx="4900008" cy="3693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78497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Task 3: table lamp scene</a:t>
            </a:r>
          </a:p>
          <a:p>
            <a:r>
              <a:rPr lang="en-US" sz="2400" dirty="0"/>
              <a:t>3a Sketch a 2-point perspective view of a simple scene.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Your </a:t>
            </a:r>
            <a:r>
              <a:rPr lang="en-US" sz="2400" dirty="0"/>
              <a:t>view should include two walls and a flat surface, a counter or a tabletop that displays and includes your assembled table lamp and the trifold table talker</a:t>
            </a:r>
            <a:r>
              <a:rPr lang="en-US" sz="2400" dirty="0" smtClean="0"/>
              <a:t>.					</a:t>
            </a:r>
            <a:r>
              <a:rPr lang="en-US" sz="2400" b="1" dirty="0" smtClean="0"/>
              <a:t>(</a:t>
            </a:r>
            <a:r>
              <a:rPr lang="en-US" sz="2400" b="1" dirty="0"/>
              <a:t>3 marks</a:t>
            </a:r>
            <a:r>
              <a:rPr lang="en-US" sz="24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3b </a:t>
            </a:r>
            <a:r>
              <a:rPr lang="en-US" sz="2400" dirty="0"/>
              <a:t>Using the table lamp you created in task 2a and the trifold table talker you created in task 2c, produce a promotional 3D CAD rendered pictorial illustration of your simple scene.</a:t>
            </a:r>
          </a:p>
          <a:p>
            <a:r>
              <a:rPr lang="en-US" sz="2400" dirty="0"/>
              <a:t>Your illustration should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lamp and table talker placed in a suitable simple scene, based on your sketches from task 3a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two </a:t>
            </a:r>
            <a:r>
              <a:rPr lang="en-US" sz="2400" dirty="0"/>
              <a:t>walls and a flat surface, a counter or a tabletop with appropriate materials attached to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appropriate </a:t>
            </a:r>
            <a:r>
              <a:rPr lang="en-US" sz="2400" dirty="0" err="1"/>
              <a:t>colours</a:t>
            </a:r>
            <a:r>
              <a:rPr lang="en-US" sz="2400" dirty="0"/>
              <a:t>, materials, highlights, shadows and textures</a:t>
            </a:r>
          </a:p>
          <a:p>
            <a:r>
              <a:rPr lang="en-US" sz="2400" dirty="0" smtClean="0"/>
              <a:t>								</a:t>
            </a:r>
            <a:r>
              <a:rPr lang="en-US" sz="2400" b="1" dirty="0" smtClean="0"/>
              <a:t>(</a:t>
            </a:r>
            <a:r>
              <a:rPr lang="en-US" sz="2400" b="1" dirty="0"/>
              <a:t>6 marks)</a:t>
            </a:r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936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 </a:t>
            </a:r>
            <a:r>
              <a:rPr lang="en-GB" dirty="0" smtClean="0">
                <a:solidFill>
                  <a:srgbClr val="7030A0"/>
                </a:solidFill>
              </a:rPr>
              <a:t>Jan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prelim covers most of the Theory of the course.</a:t>
            </a:r>
          </a:p>
          <a:p>
            <a:r>
              <a:rPr lang="en-GB" dirty="0" smtClean="0"/>
              <a:t>Pupils will be given a study checklist of all topic areas and knowledge they should know and can be asked about in the exam.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5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122" t="25101" r="6683" b="14360"/>
          <a:stretch/>
        </p:blipFill>
        <p:spPr>
          <a:xfrm>
            <a:off x="191806" y="35202"/>
            <a:ext cx="8844690" cy="6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92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665" t="16242" r="7212" b="6569"/>
          <a:stretch/>
        </p:blipFill>
        <p:spPr>
          <a:xfrm>
            <a:off x="899591" y="8418"/>
            <a:ext cx="6558109" cy="68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50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122" t="17719" r="7147" b="11709"/>
          <a:stretch/>
        </p:blipFill>
        <p:spPr>
          <a:xfrm>
            <a:off x="683568" y="0"/>
            <a:ext cx="7632848" cy="686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5328592" cy="51125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u="sng" dirty="0" smtClean="0">
                <a:latin typeface="Maiandra GD" pitchFamily="34" charset="0"/>
              </a:rPr>
              <a:t>3D and Pictorial Graphic Communication</a:t>
            </a:r>
          </a:p>
          <a:p>
            <a:pPr marL="0" indent="0">
              <a:buNone/>
            </a:pPr>
            <a:r>
              <a:rPr lang="en-GB" sz="1400" u="sng" dirty="0" smtClean="0">
                <a:latin typeface="Maiandra GD" pitchFamily="34" charset="0"/>
              </a:rPr>
              <a:t> </a:t>
            </a:r>
            <a:endParaRPr lang="en-GB" dirty="0"/>
          </a:p>
          <a:p>
            <a:r>
              <a:rPr lang="en-US" sz="3600" dirty="0"/>
              <a:t> </a:t>
            </a:r>
            <a:r>
              <a:rPr lang="en-US" dirty="0" smtClean="0"/>
              <a:t>Produce </a:t>
            </a:r>
            <a:r>
              <a:rPr lang="en-US" dirty="0"/>
              <a:t>and interpret pictorial sketches</a:t>
            </a:r>
            <a:r>
              <a:rPr lang="en-US" sz="800" dirty="0"/>
              <a:t>1 </a:t>
            </a:r>
            <a:r>
              <a:rPr lang="en-US" dirty="0"/>
              <a:t>and drawings </a:t>
            </a:r>
          </a:p>
          <a:p>
            <a:r>
              <a:rPr lang="en-US" dirty="0" smtClean="0"/>
              <a:t>Produce </a:t>
            </a:r>
            <a:r>
              <a:rPr lang="en-US" dirty="0"/>
              <a:t>3D computer-aided designed models and associated production drawings </a:t>
            </a:r>
          </a:p>
          <a:p>
            <a:r>
              <a:rPr lang="en-US" dirty="0" smtClean="0"/>
              <a:t>Produce </a:t>
            </a:r>
            <a:r>
              <a:rPr lang="en-US" dirty="0"/>
              <a:t>pictorial and 3D illustrations of everyday objects </a:t>
            </a:r>
          </a:p>
          <a:p>
            <a:r>
              <a:rPr lang="en-US" dirty="0" smtClean="0"/>
              <a:t>Plan </a:t>
            </a:r>
            <a:r>
              <a:rPr lang="en-US" dirty="0"/>
              <a:t>and produce promotional publications incorporating pictorial and/or 3D models </a:t>
            </a:r>
            <a:endParaRPr lang="en-GB" b="1" dirty="0" smtClean="0">
              <a:latin typeface="Maiandra G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4714" y="26064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latin typeface="Maiandra GD" pitchFamily="34" charset="0"/>
              </a:rPr>
              <a:t>Higher – Learning </a:t>
            </a:r>
            <a:r>
              <a:rPr lang="en-GB" sz="3600" dirty="0" smtClean="0">
                <a:solidFill>
                  <a:srgbClr val="7030A0"/>
                </a:solidFill>
                <a:latin typeface="Maiandra GD" pitchFamily="34" charset="0"/>
              </a:rPr>
              <a:t>Outcomes</a:t>
            </a:r>
            <a:endParaRPr lang="en-GB" sz="3600" dirty="0">
              <a:solidFill>
                <a:srgbClr val="7030A0"/>
              </a:solidFill>
              <a:latin typeface="Maiandra G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3038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1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93" t="16242" r="10817" b="22606"/>
          <a:stretch/>
        </p:blipFill>
        <p:spPr>
          <a:xfrm>
            <a:off x="107503" y="0"/>
            <a:ext cx="7725805" cy="659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900" t="19406" r="10735" b="9038"/>
          <a:stretch/>
        </p:blipFill>
        <p:spPr>
          <a:xfrm>
            <a:off x="1187624" y="-16800"/>
            <a:ext cx="6408712" cy="68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9512" y="260647"/>
            <a:ext cx="7344816" cy="954107"/>
          </a:xfrm>
          <a:prstGeom prst="roundRect">
            <a:avLst/>
          </a:prstGeom>
          <a:solidFill>
            <a:srgbClr val="00B0F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79512" y="260648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What you as parents/guardians can do to help…… a </a:t>
            </a:r>
            <a:r>
              <a:rPr lang="en-GB" sz="2800" dirty="0" smtClean="0"/>
              <a:t>summary!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6174" y="1196752"/>
            <a:ext cx="84249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Ensure any homework/revision is done using the checklist in their </a:t>
            </a:r>
            <a:r>
              <a:rPr lang="en-GB" sz="2800" dirty="0" smtClean="0"/>
              <a:t>folder.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Read pupils notes and ask them questions about the various </a:t>
            </a:r>
            <a:r>
              <a:rPr lang="en-GB" sz="2800" dirty="0" smtClean="0"/>
              <a:t>terms/words/topics.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Get pupils to make flash cards of topics and information. Then test them on the flash cards.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Whenever you see a graphic in a magazine or newspaper etc., ask your child to explain what the various bits that make it up are and what their job is or how and why the designer used </a:t>
            </a:r>
            <a:r>
              <a:rPr lang="en-GB" sz="2800" dirty="0" smtClean="0"/>
              <a:t>them.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Regularly discuss what they have done in class and ask them questions about </a:t>
            </a:r>
            <a:r>
              <a:rPr lang="en-GB" sz="2800" dirty="0" smtClean="0"/>
              <a:t>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/>
              <a:t>www.designclass.co.uk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75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 </a:t>
            </a:r>
            <a:r>
              <a:rPr lang="en-GB" sz="3200" dirty="0" smtClean="0">
                <a:solidFill>
                  <a:schemeClr val="bg1"/>
                </a:solidFill>
              </a:rPr>
              <a:t>Orthographic Drawing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702" t="20658" r="9765" b="16077"/>
          <a:stretch/>
        </p:blipFill>
        <p:spPr>
          <a:xfrm>
            <a:off x="1026411" y="836712"/>
            <a:ext cx="792088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460" t="17234" r="644" b="17232"/>
          <a:stretch/>
        </p:blipFill>
        <p:spPr>
          <a:xfrm>
            <a:off x="1008113" y="476672"/>
            <a:ext cx="802375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33" y="0"/>
            <a:ext cx="6465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73" y="764704"/>
            <a:ext cx="8085384" cy="55593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5616" y="5517232"/>
            <a:ext cx="165618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723828" y="2075756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Coursework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7973588" cy="60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962</Words>
  <Application>Microsoft Office PowerPoint</Application>
  <PresentationFormat>On-screen Show (4:3)</PresentationFormat>
  <Paragraphs>150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Maiandra GD</vt:lpstr>
      <vt:lpstr>Office Theme</vt:lpstr>
      <vt:lpstr>Graphic Communication</vt:lpstr>
      <vt:lpstr>Higher- Units</vt:lpstr>
      <vt:lpstr>Higher- Learning Outcomes</vt:lpstr>
      <vt:lpstr>PowerPoint Presentation</vt:lpstr>
      <vt:lpstr>Coursework Orthographic Drawing</vt:lpstr>
      <vt:lpstr>Coursework</vt:lpstr>
      <vt:lpstr>Coursework</vt:lpstr>
      <vt:lpstr>Coursework</vt:lpstr>
      <vt:lpstr>Coursework</vt:lpstr>
      <vt:lpstr>Coursework</vt:lpstr>
      <vt:lpstr>Coursework</vt:lpstr>
      <vt:lpstr>Coursework</vt:lpstr>
      <vt:lpstr>Coursework  Drawing Terminology</vt:lpstr>
      <vt:lpstr>Coursework  Building Drawings</vt:lpstr>
      <vt:lpstr>Coursework   CAD</vt:lpstr>
      <vt:lpstr>Coursework    CAD CAM</vt:lpstr>
      <vt:lpstr>Coursework   3D Modelling</vt:lpstr>
      <vt:lpstr>Coursework CAD Drawings  </vt:lpstr>
      <vt:lpstr>Coursework   CAD Illustration  </vt:lpstr>
      <vt:lpstr>Coursework Graphic Design</vt:lpstr>
      <vt:lpstr>Coursework Graphic Design</vt:lpstr>
      <vt:lpstr>Coursework Graphic Design</vt:lpstr>
      <vt:lpstr>Coursework Graphic Design</vt:lpstr>
      <vt:lpstr>Coursework Graphic Design</vt:lpstr>
      <vt:lpstr>Coursework Graphic Design</vt:lpstr>
      <vt:lpstr>PowerPoint Presentation</vt:lpstr>
      <vt:lpstr>Higher Assignment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 Jan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Altiris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 Communication</dc:title>
  <dc:creator>Allan Reid</dc:creator>
  <cp:lastModifiedBy>Allan Reid</cp:lastModifiedBy>
  <cp:revision>47</cp:revision>
  <cp:lastPrinted>2015-10-06T19:00:15Z</cp:lastPrinted>
  <dcterms:created xsi:type="dcterms:W3CDTF">2015-10-05T10:18:04Z</dcterms:created>
  <dcterms:modified xsi:type="dcterms:W3CDTF">2023-09-13T14:52:00Z</dcterms:modified>
</cp:coreProperties>
</file>