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sldIdLst>
    <p:sldId id="256" r:id="rId5"/>
    <p:sldId id="301" r:id="rId6"/>
    <p:sldId id="302" r:id="rId7"/>
    <p:sldId id="310" r:id="rId8"/>
    <p:sldId id="311" r:id="rId9"/>
    <p:sldId id="305" r:id="rId10"/>
    <p:sldId id="312" r:id="rId11"/>
    <p:sldId id="306" r:id="rId12"/>
    <p:sldId id="313" r:id="rId13"/>
    <p:sldId id="314" r:id="rId14"/>
    <p:sldId id="307" r:id="rId15"/>
    <p:sldId id="315" r:id="rId16"/>
    <p:sldId id="309" r:id="rId17"/>
    <p:sldId id="289" r:id="rId18"/>
    <p:sldId id="291" r:id="rId19"/>
    <p:sldId id="293" r:id="rId20"/>
    <p:sldId id="294" r:id="rId21"/>
    <p:sldId id="292" r:id="rId22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9E09B-4D45-4B58-8F21-9ADDCA0AF012}" v="60" dt="2022-09-14T19:02:36.675"/>
    <p1510:client id="{A2E7B7F3-9009-42CA-9649-ADE6B0F25B4B}" v="249" dt="2022-09-14T19:26:55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8" autoAdjust="0"/>
    <p:restoredTop sz="9466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1.13043" units="1/cm"/>
          <inkml:channelProperty channel="T" name="resolution" value="1" units="1/dev"/>
        </inkml:channelProperties>
      </inkml:inkSource>
      <inkml:timestamp xml:id="ts0" timeString="2023-09-13T17:37:27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21140 16145 0,'0'0'0,"0"0"15,0 0-15,0 0 0,0 0 0,0 0 16,0 0-16,0 0 0,0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GB" sz="2400"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GB" sz="2400"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85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85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D60A3D-5859-4BFD-B7C7-0C9C4218299D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D7E2C38-102B-4F29-ACDB-C715BD7BE2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7E32-EF22-4A54-9199-A51788FD372C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8A8C-F6E7-427B-96DF-46D15B098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2C17-2110-4CF2-AC3A-E51BE998192A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695F-A4DF-4B9C-976F-FC75859EF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D822-71C1-4431-AE30-2787403EDA57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E80E-8BAA-4E62-A0E8-77108D44A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F7257-CF38-42CE-8EE9-DB8E300EBCD8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AA39-2DE4-41E4-B443-760F8A7B1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52BF-3964-4B9B-99ED-FE51B868EBD6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F5F1-DEDC-406B-9C60-42ABB41CDB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DEA3-ADB3-4E6A-866A-4BE3C9ADA9B8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48893-E508-47C1-AC7C-F7E72CD0BC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7615-E6A5-43BF-B94F-5DDE0EB04289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E9BF2-193A-42BF-847D-B24B2A4DB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067B-880A-4191-B18A-D0DFDCBE5CBB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9DF3-1BDC-4957-B246-824A913921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6F34-9756-42B2-9D1B-DA1C877917FA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E6CD-52CB-4955-AD26-42B110918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AF65-03B3-4BDD-BE05-87B0D6D13EF8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5EFE7-7108-4917-9D11-06EA1053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75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5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75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5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47AFC3-1868-445D-A3F3-C4B77C1D11CB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1075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023B60-F687-4FBF-8688-6861A09BE9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4213" y="1649831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0" kern="0" dirty="0">
                <a:latin typeface="+mn-lt"/>
              </a:rPr>
              <a:t>How to pass…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3" descr="\\dfsh-clickview\School_Photos\School Logos\School Logos 2017-2018\DumfriesCrest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11551"/>
            <a:ext cx="1237399" cy="1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3846" y="2792830"/>
            <a:ext cx="630430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 dirty="0">
                <a:latin typeface="+mn-lt"/>
                <a:cs typeface="Arial"/>
              </a:rPr>
              <a:t>National 5</a:t>
            </a:r>
            <a:endParaRPr lang="en-US" dirty="0"/>
          </a:p>
          <a:p>
            <a:pPr algn="ctr"/>
            <a:r>
              <a:rPr lang="en-GB" sz="7200" dirty="0">
                <a:latin typeface="+mn-lt"/>
                <a:cs typeface="Arial"/>
              </a:rPr>
              <a:t>Art and Design</a:t>
            </a:r>
            <a:endParaRPr lang="en-US" dirty="0">
              <a:cs typeface="Arial"/>
            </a:endParaRPr>
          </a:p>
          <a:p>
            <a:pPr algn="ctr"/>
            <a:endParaRPr lang="en-GB" sz="7200" dirty="0">
              <a:latin typeface="+mn-lt"/>
              <a:cs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52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1D8E4-761A-4C00-8D4B-EF5E5C8CFFDE}"/>
              </a:ext>
            </a:extLst>
          </p:cNvPr>
          <p:cNvSpPr txBox="1"/>
          <p:nvPr/>
        </p:nvSpPr>
        <p:spPr>
          <a:xfrm>
            <a:off x="6516216" y="373566"/>
            <a:ext cx="23466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N5 ‘C' PASS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F1568-CCF6-4510-BC9A-F56DDF0E8AD6}"/>
              </a:ext>
            </a:extLst>
          </p:cNvPr>
          <p:cNvSpPr txBox="1"/>
          <p:nvPr/>
        </p:nvSpPr>
        <p:spPr>
          <a:xfrm rot="16200000">
            <a:off x="3903785" y="823115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Investigation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348D4-3D29-4B6A-9866-3F52DAC2BB32}"/>
              </a:ext>
            </a:extLst>
          </p:cNvPr>
          <p:cNvSpPr txBox="1"/>
          <p:nvPr/>
        </p:nvSpPr>
        <p:spPr>
          <a:xfrm>
            <a:off x="1550092" y="6212051"/>
            <a:ext cx="1473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A4FE2-4354-4C10-A9E2-6EAC0B8BC9F7}"/>
              </a:ext>
            </a:extLst>
          </p:cNvPr>
          <p:cNvSpPr txBox="1"/>
          <p:nvPr/>
        </p:nvSpPr>
        <p:spPr>
          <a:xfrm>
            <a:off x="6314828" y="6204439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Piece</a:t>
            </a:r>
          </a:p>
        </p:txBody>
      </p:sp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3287" b="4680"/>
          <a:stretch/>
        </p:blipFill>
        <p:spPr bwMode="auto">
          <a:xfrm>
            <a:off x="274776" y="310710"/>
            <a:ext cx="4023832" cy="275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6" y="3266874"/>
            <a:ext cx="4006419" cy="27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1" t="9934" r="29914" b="10398"/>
          <a:stretch/>
        </p:blipFill>
        <p:spPr bwMode="auto">
          <a:xfrm>
            <a:off x="5029310" y="1259233"/>
            <a:ext cx="3639859" cy="47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991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52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1D8E4-761A-4C00-8D4B-EF5E5C8CFFDE}"/>
              </a:ext>
            </a:extLst>
          </p:cNvPr>
          <p:cNvSpPr txBox="1"/>
          <p:nvPr/>
        </p:nvSpPr>
        <p:spPr>
          <a:xfrm>
            <a:off x="5652120" y="602016"/>
            <a:ext cx="23466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/>
                <a:cs typeface="Arial"/>
              </a:rPr>
              <a:t>N5 ‘C' PASS</a:t>
            </a:r>
            <a:r>
              <a:rPr lang="en-GB" sz="2800" b="1" dirty="0">
                <a:latin typeface="Arial"/>
                <a:cs typeface="Arial"/>
              </a:rPr>
              <a:t> 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F1568-CCF6-4510-BC9A-F56DDF0E8AD6}"/>
              </a:ext>
            </a:extLst>
          </p:cNvPr>
          <p:cNvSpPr txBox="1"/>
          <p:nvPr/>
        </p:nvSpPr>
        <p:spPr>
          <a:xfrm>
            <a:off x="274776" y="5204224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latin typeface="Arial"/>
                <a:cs typeface="Arial"/>
              </a:rPr>
              <a:t>Investigation</a:t>
            </a:r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348D4-3D29-4B6A-9866-3F52DAC2BB32}"/>
              </a:ext>
            </a:extLst>
          </p:cNvPr>
          <p:cNvSpPr txBox="1"/>
          <p:nvPr/>
        </p:nvSpPr>
        <p:spPr>
          <a:xfrm>
            <a:off x="2906351" y="5213207"/>
            <a:ext cx="1473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/>
              <a:t>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A4FE2-4354-4C10-A9E2-6EAC0B8BC9F7}"/>
              </a:ext>
            </a:extLst>
          </p:cNvPr>
          <p:cNvSpPr txBox="1"/>
          <p:nvPr/>
        </p:nvSpPr>
        <p:spPr>
          <a:xfrm>
            <a:off x="7537157" y="5730922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Final Piece</a:t>
            </a:r>
          </a:p>
        </p:txBody>
      </p:sp>
      <p:pic>
        <p:nvPicPr>
          <p:cNvPr id="3" name="Picture 2" descr="A picture containing text, gallery, monitor, room&#10;&#10;Description automatically generated">
            <a:extLst>
              <a:ext uri="{FF2B5EF4-FFF2-40B4-BE49-F238E27FC236}">
                <a16:creationId xmlns:a16="http://schemas.microsoft.com/office/drawing/2014/main" id="{6C3DD46F-0251-AD13-E0DF-6BC362AC0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13250" r="10800" b="14301"/>
          <a:stretch/>
        </p:blipFill>
        <p:spPr>
          <a:xfrm>
            <a:off x="5796136" y="1342851"/>
            <a:ext cx="3108623" cy="39635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C6E04-2AF2-64B6-B3C3-A269AD08ED0D}"/>
              </a:ext>
            </a:extLst>
          </p:cNvPr>
          <p:cNvGrpSpPr/>
          <p:nvPr/>
        </p:nvGrpSpPr>
        <p:grpSpPr>
          <a:xfrm>
            <a:off x="239241" y="1342850"/>
            <a:ext cx="5261809" cy="3812274"/>
            <a:chOff x="274776" y="268948"/>
            <a:chExt cx="5756937" cy="4096156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AFCA57D0-F907-FC02-DEBE-1AA5453D4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" t="3452" r="5771" b="4068"/>
            <a:stretch/>
          </p:blipFill>
          <p:spPr>
            <a:xfrm>
              <a:off x="274776" y="268948"/>
              <a:ext cx="2898901" cy="4096156"/>
            </a:xfrm>
            <a:prstGeom prst="rect">
              <a:avLst/>
            </a:prstGeom>
          </p:spPr>
        </p:pic>
        <p:pic>
          <p:nvPicPr>
            <p:cNvPr id="9" name="Picture 8" descr="A close-up of some drawings&#10;&#10;Description automatically generated with low confidence">
              <a:extLst>
                <a:ext uri="{FF2B5EF4-FFF2-40B4-BE49-F238E27FC236}">
                  <a16:creationId xmlns:a16="http://schemas.microsoft.com/office/drawing/2014/main" id="{2EAFF744-B44D-3F53-EBDE-F3571F7A7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1116" r="1577" b="2805"/>
            <a:stretch/>
          </p:blipFill>
          <p:spPr>
            <a:xfrm>
              <a:off x="3166781" y="268948"/>
              <a:ext cx="2864932" cy="4096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11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52198"/>
            <a:ext cx="8928992" cy="6589169"/>
          </a:xfrm>
          <a:prstGeom prst="rect">
            <a:avLst/>
          </a:prstGeom>
          <a:noFill/>
          <a:ln w="152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E925F-E533-43B5-B0BC-ABA3A23E033B}"/>
              </a:ext>
            </a:extLst>
          </p:cNvPr>
          <p:cNvSpPr txBox="1"/>
          <p:nvPr/>
        </p:nvSpPr>
        <p:spPr>
          <a:xfrm>
            <a:off x="3808640" y="197374"/>
            <a:ext cx="52719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 TEXTILES DESIGN FOLIO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C5EC6-94E1-427F-8F6B-A4532D40B94A}"/>
              </a:ext>
            </a:extLst>
          </p:cNvPr>
          <p:cNvSpPr txBox="1"/>
          <p:nvPr/>
        </p:nvSpPr>
        <p:spPr>
          <a:xfrm>
            <a:off x="6588224" y="5991325"/>
            <a:ext cx="38959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N5 'A' PASS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7C978-431A-47CD-8C06-A92B08A93893}"/>
              </a:ext>
            </a:extLst>
          </p:cNvPr>
          <p:cNvSpPr txBox="1"/>
          <p:nvPr/>
        </p:nvSpPr>
        <p:spPr>
          <a:xfrm>
            <a:off x="7475091" y="4601055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A5FC9-349E-4DF2-8274-08F6D282ADBB}"/>
              </a:ext>
            </a:extLst>
          </p:cNvPr>
          <p:cNvSpPr txBox="1"/>
          <p:nvPr/>
        </p:nvSpPr>
        <p:spPr>
          <a:xfrm>
            <a:off x="434313" y="6420527"/>
            <a:ext cx="1473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4F961-6935-46DA-9A35-41F93FB5CCF7}"/>
              </a:ext>
            </a:extLst>
          </p:cNvPr>
          <p:cNvSpPr txBox="1"/>
          <p:nvPr/>
        </p:nvSpPr>
        <p:spPr>
          <a:xfrm>
            <a:off x="250531" y="3300111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Investigation</a:t>
            </a:r>
          </a:p>
        </p:txBody>
      </p:sp>
      <p:pic>
        <p:nvPicPr>
          <p:cNvPr id="11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1" y="584133"/>
            <a:ext cx="3837925" cy="26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4" y="3674092"/>
            <a:ext cx="3847262" cy="27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16863" b="17177"/>
          <a:stretch/>
        </p:blipFill>
        <p:spPr bwMode="auto">
          <a:xfrm>
            <a:off x="4128935" y="1916832"/>
            <a:ext cx="4809249" cy="24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841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52198"/>
            <a:ext cx="8928992" cy="6589169"/>
          </a:xfrm>
          <a:prstGeom prst="rect">
            <a:avLst/>
          </a:prstGeom>
          <a:noFill/>
          <a:ln w="152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E925F-E533-43B5-B0BC-ABA3A23E033B}"/>
              </a:ext>
            </a:extLst>
          </p:cNvPr>
          <p:cNvSpPr txBox="1"/>
          <p:nvPr/>
        </p:nvSpPr>
        <p:spPr>
          <a:xfrm>
            <a:off x="1902818" y="311337"/>
            <a:ext cx="52719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Arial"/>
                <a:cs typeface="Arial"/>
              </a:rPr>
              <a:t>DIGITAL TEXTILES DESIGN FOLIO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C5EC6-94E1-427F-8F6B-A4532D40B94A}"/>
              </a:ext>
            </a:extLst>
          </p:cNvPr>
          <p:cNvSpPr txBox="1"/>
          <p:nvPr/>
        </p:nvSpPr>
        <p:spPr>
          <a:xfrm>
            <a:off x="6588224" y="5991325"/>
            <a:ext cx="38959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/>
                <a:cs typeface="Arial"/>
              </a:rPr>
              <a:t>N5 'A' PASS </a:t>
            </a:r>
            <a:r>
              <a:rPr lang="en-GB" sz="2800" b="1" dirty="0">
                <a:latin typeface="Arial"/>
                <a:cs typeface="Arial"/>
              </a:rPr>
              <a:t> </a:t>
            </a:r>
            <a:endParaRPr lang="en-GB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7C978-431A-47CD-8C06-A92B08A93893}"/>
              </a:ext>
            </a:extLst>
          </p:cNvPr>
          <p:cNvSpPr txBox="1"/>
          <p:nvPr/>
        </p:nvSpPr>
        <p:spPr>
          <a:xfrm>
            <a:off x="7583678" y="4290664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/>
              <a:t>Final Design</a:t>
            </a:r>
          </a:p>
        </p:txBody>
      </p:sp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73F6A7A-7DB4-74A8-A1E4-C823B7EE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8056" r="4380" b="5845"/>
          <a:stretch/>
        </p:blipFill>
        <p:spPr>
          <a:xfrm rot="16200000">
            <a:off x="5181970" y="430041"/>
            <a:ext cx="3203702" cy="4378392"/>
          </a:xfrm>
          <a:prstGeom prst="rect">
            <a:avLst/>
          </a:prstGeom>
        </p:spPr>
      </p:pic>
      <p:pic>
        <p:nvPicPr>
          <p:cNvPr id="17" name="Picture 16" descr="A picture containing text, covered, different, several&#10;&#10;Description automatically generated">
            <a:extLst>
              <a:ext uri="{FF2B5EF4-FFF2-40B4-BE49-F238E27FC236}">
                <a16:creationId xmlns:a16="http://schemas.microsoft.com/office/drawing/2014/main" id="{3BC78DF2-A533-3D38-940A-6FA8B7410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1813" r="5175" b="2639"/>
          <a:stretch/>
        </p:blipFill>
        <p:spPr>
          <a:xfrm rot="16200000">
            <a:off x="848815" y="174719"/>
            <a:ext cx="2865662" cy="4062228"/>
          </a:xfrm>
          <a:prstGeom prst="rect">
            <a:avLst/>
          </a:prstGeom>
        </p:spPr>
      </p:pic>
      <p:pic>
        <p:nvPicPr>
          <p:cNvPr id="19" name="Picture 18" descr="Calendar, qr code&#10;&#10;Description automatically generated">
            <a:extLst>
              <a:ext uri="{FF2B5EF4-FFF2-40B4-BE49-F238E27FC236}">
                <a16:creationId xmlns:a16="http://schemas.microsoft.com/office/drawing/2014/main" id="{5E88A2CE-71A6-E326-37F4-4AA261F15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51" r="3547" b="2450"/>
          <a:stretch/>
        </p:blipFill>
        <p:spPr>
          <a:xfrm rot="16200000">
            <a:off x="873643" y="3109043"/>
            <a:ext cx="2816005" cy="40622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DA5FC9-349E-4DF2-8274-08F6D282ADBB}"/>
              </a:ext>
            </a:extLst>
          </p:cNvPr>
          <p:cNvSpPr txBox="1"/>
          <p:nvPr/>
        </p:nvSpPr>
        <p:spPr>
          <a:xfrm>
            <a:off x="250531" y="6268523"/>
            <a:ext cx="1473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/>
              <a:t>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4F961-6935-46DA-9A35-41F93FB5CCF7}"/>
              </a:ext>
            </a:extLst>
          </p:cNvPr>
          <p:cNvSpPr txBox="1"/>
          <p:nvPr/>
        </p:nvSpPr>
        <p:spPr>
          <a:xfrm>
            <a:off x="250531" y="3300111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latin typeface="Arial"/>
                <a:cs typeface="Arial"/>
              </a:rPr>
              <a:t>Investigation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002152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 bwMode="auto">
          <a:xfrm>
            <a:off x="575820" y="559645"/>
            <a:ext cx="3001108" cy="1152769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b="0" u="sng" kern="0" dirty="0">
                <a:latin typeface="+mn-lt"/>
              </a:rPr>
              <a:t>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B6D69-BED4-A6ED-BDBB-CE0B9938E1E1}"/>
              </a:ext>
            </a:extLst>
          </p:cNvPr>
          <p:cNvGrpSpPr/>
          <p:nvPr/>
        </p:nvGrpSpPr>
        <p:grpSpPr>
          <a:xfrm>
            <a:off x="748235" y="1833096"/>
            <a:ext cx="7571879" cy="4125749"/>
            <a:chOff x="748235" y="1833096"/>
            <a:chExt cx="7571879" cy="4125749"/>
          </a:xfrm>
        </p:grpSpPr>
        <p:grpSp>
          <p:nvGrpSpPr>
            <p:cNvPr id="11" name="Group 10"/>
            <p:cNvGrpSpPr/>
            <p:nvPr/>
          </p:nvGrpSpPr>
          <p:grpSpPr>
            <a:xfrm>
              <a:off x="748235" y="1833096"/>
              <a:ext cx="7571879" cy="4125749"/>
              <a:chOff x="827584" y="1781339"/>
              <a:chExt cx="7571879" cy="4125749"/>
            </a:xfr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grpSpPr>
          <p:grpSp>
            <p:nvGrpSpPr>
              <p:cNvPr id="12" name="Group 11"/>
              <p:cNvGrpSpPr/>
              <p:nvPr/>
            </p:nvGrpSpPr>
            <p:grpSpPr>
              <a:xfrm>
                <a:off x="827584" y="1781339"/>
                <a:ext cx="7560840" cy="3745954"/>
                <a:chOff x="827584" y="2491358"/>
                <a:chExt cx="7560840" cy="3745954"/>
              </a:xfrm>
              <a:grpFill/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827584" y="2492896"/>
                  <a:ext cx="1080120" cy="37444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1907704" y="2492896"/>
                  <a:ext cx="1080120" cy="37444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987824" y="2492896"/>
                  <a:ext cx="1080120" cy="37444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4067944" y="2492896"/>
                  <a:ext cx="1080120" cy="37444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5148064" y="2492896"/>
                  <a:ext cx="1080120" cy="37444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6228184" y="2491358"/>
                  <a:ext cx="1080120" cy="37444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7308304" y="2491358"/>
                  <a:ext cx="1080120" cy="37444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3" name="Left-Right Arrow 12"/>
              <p:cNvSpPr/>
              <p:nvPr/>
            </p:nvSpPr>
            <p:spPr>
              <a:xfrm>
                <a:off x="839788" y="4970463"/>
                <a:ext cx="7559675" cy="936625"/>
              </a:xfrm>
              <a:prstGeom prst="leftRightArrow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" name="TextBox 19"/>
              <p:cNvSpPr txBox="1">
                <a:spLocks noChangeArrowheads="1"/>
              </p:cNvSpPr>
              <p:nvPr/>
            </p:nvSpPr>
            <p:spPr bwMode="auto">
              <a:xfrm>
                <a:off x="998538" y="5300976"/>
                <a:ext cx="909637" cy="2616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100" dirty="0"/>
                  <a:t>Aug - Nov</a:t>
                </a:r>
              </a:p>
            </p:txBody>
          </p: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1992313" y="2374163"/>
                <a:ext cx="5171219" cy="3188439"/>
                <a:chOff x="1993068" y="2373570"/>
                <a:chExt cx="5169826" cy="3188242"/>
              </a:xfrm>
              <a:grpFill/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424429" y="2373570"/>
                  <a:ext cx="738465" cy="2520795"/>
                </a:xfrm>
                <a:prstGeom prst="rect">
                  <a:avLst/>
                </a:prstGeom>
                <a:grpFill/>
              </p:spPr>
              <p:txBody>
                <a:bodyPr vert="vert" lIns="91440" tIns="45720" rIns="91440" bIns="4572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en-GB" b="1" dirty="0">
                      <a:latin typeface="Arial"/>
                      <a:cs typeface="Arial"/>
                    </a:rPr>
                    <a:t>Design</a:t>
                  </a:r>
                  <a:endParaRPr lang="en-GB" b="1" dirty="0"/>
                </a:p>
                <a:p>
                  <a:pPr algn="ctr">
                    <a:defRPr/>
                  </a:pPr>
                  <a:r>
                    <a:rPr lang="en-GB" b="1" dirty="0">
                      <a:latin typeface="Arial"/>
                      <a:cs typeface="Arial"/>
                    </a:rPr>
                    <a:t>Sheet 2 &amp; 3</a:t>
                  </a:r>
                </a:p>
              </p:txBody>
            </p:sp>
            <p:sp>
              <p:nvSpPr>
                <p:cNvPr id="32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993068" y="5300202"/>
                  <a:ext cx="909392" cy="26161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40" tIns="45720" rIns="91440" bIns="45720" anchor="t">
                  <a:spAutoFit/>
                </a:bodyPr>
                <a:lstStyle/>
                <a:p>
                  <a:pPr algn="ctr"/>
                  <a:r>
                    <a:rPr lang="en-GB" sz="1100" dirty="0">
                      <a:latin typeface="Arial"/>
                      <a:cs typeface="Arial"/>
                    </a:rPr>
                    <a:t>October</a:t>
                  </a:r>
                  <a:endParaRPr lang="en-GB" sz="1100" dirty="0"/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3073401" y="2173707"/>
                <a:ext cx="909638" cy="3395242"/>
                <a:chOff x="3073188" y="2173034"/>
                <a:chExt cx="909392" cy="3396474"/>
              </a:xfrm>
              <a:grpFill/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3198297" y="2173034"/>
                  <a:ext cx="738464" cy="2816893"/>
                </a:xfrm>
                <a:prstGeom prst="rect">
                  <a:avLst/>
                </a:prstGeom>
                <a:grpFill/>
              </p:spPr>
              <p:txBody>
                <a:bodyPr vert="vert" wrap="square" lIns="91440" tIns="45720" rIns="91440" bIns="4572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en-GB" b="1" dirty="0">
                      <a:latin typeface="Arial"/>
                      <a:cs typeface="Arial"/>
                    </a:rPr>
                    <a:t>Expressive</a:t>
                  </a:r>
                  <a:endParaRPr lang="en-GB" b="1" dirty="0"/>
                </a:p>
                <a:p>
                  <a:pPr algn="ctr">
                    <a:defRPr/>
                  </a:pPr>
                  <a:r>
                    <a:rPr lang="en-GB" b="1" dirty="0">
                      <a:latin typeface="Arial"/>
                      <a:cs typeface="Arial"/>
                    </a:rPr>
                    <a:t> sheet 3</a:t>
                  </a:r>
                  <a:endParaRPr lang="en-GB" b="1" dirty="0"/>
                </a:p>
              </p:txBody>
            </p:sp>
            <p:sp>
              <p:nvSpPr>
                <p:cNvPr id="30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073188" y="5307898"/>
                  <a:ext cx="909392" cy="26161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40" tIns="45720" rIns="91440" bIns="45720" anchor="t">
                  <a:spAutoFit/>
                </a:bodyPr>
                <a:lstStyle/>
                <a:p>
                  <a:pPr algn="ctr"/>
                  <a:r>
                    <a:rPr lang="en-GB" sz="1100" dirty="0">
                      <a:latin typeface="Arial"/>
                      <a:cs typeface="Arial"/>
                    </a:rPr>
                    <a:t>Nov-Dec</a:t>
                  </a:r>
                  <a:endParaRPr lang="en-GB" sz="1100" dirty="0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1042714" y="2225764"/>
                <a:ext cx="4040463" cy="3336832"/>
                <a:chOff x="1044230" y="2225996"/>
                <a:chExt cx="4039372" cy="3335816"/>
              </a:xfrm>
              <a:grpFill/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044230" y="2225996"/>
                  <a:ext cx="738464" cy="2772957"/>
                </a:xfrm>
                <a:prstGeom prst="rect">
                  <a:avLst/>
                </a:prstGeom>
                <a:grpFill/>
              </p:spPr>
              <p:txBody>
                <a:bodyPr vert="vert" wrap="square" lIns="91440" tIns="45720" rIns="91440" bIns="4572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en-GB" b="1" dirty="0">
                      <a:latin typeface="Arial"/>
                      <a:cs typeface="Arial"/>
                    </a:rPr>
                    <a:t>Expressive</a:t>
                  </a:r>
                  <a:endParaRPr lang="en-GB" b="1" dirty="0"/>
                </a:p>
                <a:p>
                  <a:pPr algn="ctr">
                    <a:defRPr/>
                  </a:pPr>
                  <a:r>
                    <a:rPr lang="en-GB" b="1" dirty="0">
                      <a:latin typeface="Arial"/>
                      <a:cs typeface="Arial"/>
                    </a:rPr>
                    <a:t> sheet 1 &amp; 2 </a:t>
                  </a:r>
                  <a:endParaRPr lang="en-GB" b="1" dirty="0"/>
                </a:p>
              </p:txBody>
            </p:sp>
            <p:sp>
              <p:nvSpPr>
                <p:cNvPr id="2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4174210" y="5300202"/>
                  <a:ext cx="909392" cy="26161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40" tIns="45720" rIns="91440" bIns="45720" anchor="t">
                  <a:spAutoFit/>
                </a:bodyPr>
                <a:lstStyle/>
                <a:p>
                  <a:pPr algn="ctr"/>
                  <a:r>
                    <a:rPr lang="en-GB" sz="1100" dirty="0">
                      <a:latin typeface="Arial"/>
                      <a:cs typeface="Arial"/>
                    </a:rPr>
                    <a:t>December</a:t>
                  </a:r>
                </a:p>
              </p:txBody>
            </p:sp>
          </p:grp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2075707" y="2243462"/>
                <a:ext cx="4066332" cy="3325489"/>
                <a:chOff x="2070479" y="2242680"/>
                <a:chExt cx="4072341" cy="3326828"/>
              </a:xfrm>
              <a:grpFill/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070479" y="2242680"/>
                  <a:ext cx="739756" cy="2629958"/>
                </a:xfrm>
                <a:prstGeom prst="rect">
                  <a:avLst/>
                </a:prstGeom>
                <a:grpFill/>
              </p:spPr>
              <p:txBody>
                <a:bodyPr vert="vert" lIns="91440" tIns="45720" rIns="91440" bIns="4572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en-GB" b="1" dirty="0">
                      <a:latin typeface="Arial"/>
                      <a:cs typeface="Arial"/>
                    </a:rPr>
                    <a:t>October Assessment</a:t>
                  </a:r>
                </a:p>
                <a:p>
                  <a:pPr algn="ctr">
                    <a:defRPr/>
                  </a:pPr>
                  <a:r>
                    <a:rPr lang="en-GB" dirty="0">
                      <a:latin typeface="Arial"/>
                      <a:cs typeface="Arial"/>
                    </a:rPr>
                    <a:t>(Written Exam)</a:t>
                  </a:r>
                </a:p>
              </p:txBody>
            </p:sp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233428" y="5307898"/>
                  <a:ext cx="909392" cy="26161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1100"/>
                    <a:t>January</a:t>
                  </a:r>
                </a:p>
              </p:txBody>
            </p:sp>
          </p:grpSp>
          <p:grpSp>
            <p:nvGrpSpPr>
              <p:cNvPr id="19" name="Group 17407"/>
              <p:cNvGrpSpPr>
                <a:grpSpLocks/>
              </p:cNvGrpSpPr>
              <p:nvPr/>
            </p:nvGrpSpPr>
            <p:grpSpPr bwMode="auto">
              <a:xfrm>
                <a:off x="5423245" y="2832680"/>
                <a:ext cx="1799882" cy="2736268"/>
                <a:chOff x="5423543" y="2832137"/>
                <a:chExt cx="1799397" cy="2737371"/>
              </a:xfrm>
              <a:grpFill/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423543" y="2832137"/>
                  <a:ext cx="738465" cy="1769920"/>
                </a:xfrm>
                <a:prstGeom prst="rect">
                  <a:avLst/>
                </a:prstGeom>
                <a:grpFill/>
              </p:spPr>
              <p:txBody>
                <a:bodyPr vert="vert" wrap="square" lIns="91440" tIns="45720" rIns="91440" bIns="4572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en-GB" b="1" dirty="0"/>
                    <a:t>Prelim</a:t>
                  </a:r>
                </a:p>
                <a:p>
                  <a:pPr algn="ctr">
                    <a:defRPr/>
                  </a:pPr>
                  <a:r>
                    <a:rPr lang="en-GB" dirty="0">
                      <a:latin typeface="Arial"/>
                      <a:cs typeface="Arial"/>
                    </a:rPr>
                    <a:t>Exam: Written</a:t>
                  </a:r>
                </a:p>
              </p:txBody>
            </p:sp>
            <p:sp>
              <p:nvSpPr>
                <p:cNvPr id="24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6313548" y="5307898"/>
                  <a:ext cx="909392" cy="26161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40" tIns="45720" rIns="91440" bIns="45720" anchor="t">
                  <a:spAutoFit/>
                </a:bodyPr>
                <a:lstStyle/>
                <a:p>
                  <a:pPr algn="ctr"/>
                  <a:r>
                    <a:rPr lang="en-GB" sz="1100" dirty="0">
                      <a:latin typeface="Arial"/>
                      <a:cs typeface="Arial"/>
                    </a:rPr>
                    <a:t>Jan-Mar</a:t>
                  </a:r>
                  <a:endParaRPr lang="en-GB" sz="1100" dirty="0"/>
                </a:p>
              </p:txBody>
            </p:sp>
          </p:grpSp>
          <p:sp>
            <p:nvSpPr>
              <p:cNvPr id="22" name="TextBox 27"/>
              <p:cNvSpPr txBox="1">
                <a:spLocks noChangeArrowheads="1"/>
              </p:cNvSpPr>
              <p:nvPr/>
            </p:nvSpPr>
            <p:spPr bwMode="auto">
              <a:xfrm>
                <a:off x="7205903" y="5300966"/>
                <a:ext cx="909752" cy="2616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40" tIns="45720" rIns="91440" bIns="45720" anchor="t">
                <a:spAutoFit/>
              </a:bodyPr>
              <a:lstStyle/>
              <a:p>
                <a:pPr algn="r"/>
                <a:r>
                  <a:rPr lang="en-GB" sz="1100" dirty="0">
                    <a:latin typeface="Arial"/>
                    <a:cs typeface="Arial"/>
                  </a:rPr>
                  <a:t>May</a:t>
                </a:r>
                <a:endParaRPr lang="en-GB" sz="1100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AE369CC-3F9C-4266-A3DD-F75FB34BE4A7}"/>
                </a:ext>
              </a:extLst>
            </p:cNvPr>
            <p:cNvSpPr txBox="1"/>
            <p:nvPr/>
          </p:nvSpPr>
          <p:spPr bwMode="auto">
            <a:xfrm>
              <a:off x="4199672" y="2355056"/>
              <a:ext cx="738664" cy="2519362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lang="en-GB" b="1" dirty="0">
                  <a:latin typeface="Arial"/>
                  <a:cs typeface="Arial"/>
                </a:rPr>
                <a:t>Design</a:t>
              </a:r>
              <a:endParaRPr lang="en-GB" b="1" dirty="0"/>
            </a:p>
            <a:p>
              <a:pPr algn="ctr">
                <a:defRPr/>
              </a:pPr>
              <a:r>
                <a:rPr lang="en-GB" b="1" dirty="0">
                  <a:latin typeface="Arial"/>
                  <a:cs typeface="Arial"/>
                </a:rPr>
                <a:t>sheet 1</a:t>
              </a:r>
              <a:endParaRPr lang="en-GB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25536B-E33B-417B-A488-90FBB3C23D37}"/>
                </a:ext>
              </a:extLst>
            </p:cNvPr>
            <p:cNvSpPr txBox="1"/>
            <p:nvPr/>
          </p:nvSpPr>
          <p:spPr bwMode="auto">
            <a:xfrm>
              <a:off x="7272141" y="2403494"/>
              <a:ext cx="738664" cy="252095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lang="en-GB" b="1" dirty="0">
                  <a:latin typeface="Arial"/>
                  <a:cs typeface="Arial"/>
                </a:rPr>
                <a:t>Written Exam</a:t>
              </a:r>
            </a:p>
            <a:p>
              <a:pPr algn="ctr">
                <a:defRPr/>
              </a:pPr>
              <a:endParaRPr lang="en-GB" dirty="0">
                <a:latin typeface="Arial"/>
                <a:cs typeface="Arial"/>
              </a:endParaRPr>
            </a:p>
          </p:txBody>
        </p:sp>
      </p:grpSp>
      <p:pic>
        <p:nvPicPr>
          <p:cNvPr id="43" name="Picture 3" descr="\\dfsh-clickview\School_Photos\School Logos\School Logos 2017-2018\DumfriesCrest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69" y="606337"/>
            <a:ext cx="1237399" cy="1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215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 bwMode="auto">
          <a:xfrm>
            <a:off x="575820" y="55964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b="0" u="sng" kern="0" dirty="0">
                <a:latin typeface="+mn-lt"/>
              </a:rPr>
              <a:t>Our Responsibilities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65188" y="1601788"/>
            <a:ext cx="7451725" cy="4419600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865188" y="2060848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GB" sz="2300" kern="0" dirty="0"/>
              <a:t>Pacing of Teaching and Learning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3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kern="0" dirty="0"/>
              <a:t>Issue homework with realistic deadlines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3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kern="0" dirty="0"/>
              <a:t>Opportunities to seek help if required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3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kern="0" dirty="0"/>
              <a:t>Progress is tracked and monitored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3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kern="0" dirty="0"/>
              <a:t>Pupil support/home contacted when concerns arise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3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kern="0" dirty="0"/>
              <a:t>Opportunities for study support provided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300" kern="0" dirty="0"/>
          </a:p>
          <a:p>
            <a:pPr eaLnBrk="1" hangingPunct="1">
              <a:lnSpc>
                <a:spcPct val="80000"/>
              </a:lnSpc>
              <a:defRPr/>
            </a:pPr>
            <a:endParaRPr lang="en-GB" sz="2300" kern="0" dirty="0"/>
          </a:p>
        </p:txBody>
      </p:sp>
      <p:pic>
        <p:nvPicPr>
          <p:cNvPr id="45" name="Picture 3" descr="\\dfsh-clickview\School_Photos\School Logos\School Logos 2017-2018\DumfriesCrest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11551"/>
            <a:ext cx="1237399" cy="1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6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 bwMode="auto">
          <a:xfrm>
            <a:off x="575820" y="55964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b="0" u="sng" kern="0" dirty="0">
                <a:latin typeface="+mn-lt"/>
              </a:rPr>
              <a:t>Pupil Responsibilities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65188" y="1601788"/>
            <a:ext cx="7451725" cy="4419600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5" name="Picture 3" descr="\\dfsh-clickview\School_Photos\School Logos\School Logos 2017-2018\DumfriesCrest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11551"/>
            <a:ext cx="1237399" cy="1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03648" y="1763713"/>
            <a:ext cx="6972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100" kern="0" dirty="0"/>
              <a:t>Ensure homework is submitted on time</a:t>
            </a:r>
          </a:p>
          <a:p>
            <a:pPr eaLnBrk="1" hangingPunct="1">
              <a:lnSpc>
                <a:spcPct val="80000"/>
              </a:lnSpc>
            </a:pPr>
            <a:endParaRPr lang="en-GB" sz="2100" kern="0" dirty="0"/>
          </a:p>
          <a:p>
            <a:pPr eaLnBrk="1" hangingPunct="1">
              <a:lnSpc>
                <a:spcPct val="80000"/>
              </a:lnSpc>
            </a:pPr>
            <a:r>
              <a:rPr lang="en-GB" sz="2100" kern="0" dirty="0"/>
              <a:t>Seek help when difficulties arise</a:t>
            </a:r>
          </a:p>
          <a:p>
            <a:pPr eaLnBrk="1" hangingPunct="1">
              <a:lnSpc>
                <a:spcPct val="80000"/>
              </a:lnSpc>
            </a:pPr>
            <a:endParaRPr lang="en-GB" sz="2100" kern="0" dirty="0"/>
          </a:p>
          <a:p>
            <a:pPr eaLnBrk="1" hangingPunct="1">
              <a:lnSpc>
                <a:spcPct val="80000"/>
              </a:lnSpc>
            </a:pPr>
            <a:r>
              <a:rPr lang="en-GB" sz="2100" kern="0" dirty="0"/>
              <a:t>Attend study support; especially in run up to assessment deadlines/exams</a:t>
            </a:r>
          </a:p>
          <a:p>
            <a:pPr eaLnBrk="1" hangingPunct="1">
              <a:lnSpc>
                <a:spcPct val="80000"/>
              </a:lnSpc>
            </a:pPr>
            <a:endParaRPr lang="en-GB" sz="2100" kern="0" dirty="0"/>
          </a:p>
          <a:p>
            <a:pPr eaLnBrk="1" hangingPunct="1">
              <a:lnSpc>
                <a:spcPct val="80000"/>
              </a:lnSpc>
            </a:pPr>
            <a:r>
              <a:rPr lang="en-GB" sz="2100" kern="0" dirty="0"/>
              <a:t>Ensure all relevant material is brought to class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100" kern="0" dirty="0"/>
          </a:p>
          <a:p>
            <a:pPr eaLnBrk="1" hangingPunct="1">
              <a:lnSpc>
                <a:spcPct val="80000"/>
              </a:lnSpc>
            </a:pPr>
            <a:r>
              <a:rPr lang="en-GB" sz="2100" kern="0" dirty="0"/>
              <a:t>Ensure you are working at the pace of the class and use other opportunities to catch-up if needs be</a:t>
            </a:r>
          </a:p>
        </p:txBody>
      </p:sp>
    </p:spTree>
    <p:extLst>
      <p:ext uri="{BB962C8B-B14F-4D97-AF65-F5344CB8AC3E}">
        <p14:creationId xmlns:p14="http://schemas.microsoft.com/office/powerpoint/2010/main" val="2343684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 bwMode="auto">
          <a:xfrm>
            <a:off x="575820" y="55964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b="0" u="sng" kern="0" dirty="0">
                <a:latin typeface="+mn-lt"/>
              </a:rPr>
              <a:t>How you can help…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65188" y="1601788"/>
            <a:ext cx="7451725" cy="4419600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5" name="Picture 3" descr="\\dfsh-clickview\School_Photos\School Logos\School Logos 2017-2018\DumfriesCrest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11551"/>
            <a:ext cx="1237399" cy="1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4400" y="2205038"/>
            <a:ext cx="82296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18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kern="0" dirty="0"/>
              <a:t>Encourage pupils to talk about, and work on artwork at home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8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kern="0" dirty="0"/>
              <a:t>Encourage pupils to come to supported study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kern="0" dirty="0"/>
              <a:t>Encourage pupils to seek help if required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kern="0" dirty="0"/>
              <a:t>Help create a revision timetable to factor in time to work 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1800" kern="0" dirty="0"/>
              <a:t>      portfolio or written work at home.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8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kern="0" dirty="0"/>
              <a:t>Get in touch if you are concerned about progress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100" kern="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100" kern="0" dirty="0"/>
          </a:p>
        </p:txBody>
      </p:sp>
    </p:spTree>
    <p:extLst>
      <p:ext uri="{BB962C8B-B14F-4D97-AF65-F5344CB8AC3E}">
        <p14:creationId xmlns:p14="http://schemas.microsoft.com/office/powerpoint/2010/main" val="3333153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696913" y="54927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0" u="sng" kern="0" dirty="0">
                <a:latin typeface="+mn-lt"/>
              </a:rPr>
              <a:t>Lasting thought…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7473" y="1688367"/>
            <a:ext cx="5832475" cy="4125913"/>
            <a:chOff x="827088" y="1463675"/>
            <a:chExt cx="5832475" cy="4125913"/>
          </a:xfrm>
        </p:grpSpPr>
        <p:sp>
          <p:nvSpPr>
            <p:cNvPr id="12" name="Rounded Rectangle 11"/>
            <p:cNvSpPr/>
            <p:nvPr/>
          </p:nvSpPr>
          <p:spPr>
            <a:xfrm>
              <a:off x="827088" y="1463675"/>
              <a:ext cx="5832475" cy="4125913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1692275" y="2060575"/>
              <a:ext cx="4535488" cy="317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4000" b="1" dirty="0"/>
                <a:t>HARD WORK </a:t>
              </a:r>
            </a:p>
            <a:p>
              <a:r>
                <a:rPr lang="en-GB" sz="4000" b="1" dirty="0"/>
                <a:t>BEATS TALENT</a:t>
              </a:r>
            </a:p>
            <a:p>
              <a:r>
                <a:rPr lang="en-GB" sz="4000" b="1" dirty="0"/>
                <a:t>WHEN TALENT</a:t>
              </a:r>
            </a:p>
            <a:p>
              <a:r>
                <a:rPr lang="en-GB" sz="4000" b="1" dirty="0"/>
                <a:t>DOESN’T WORK HARD		</a:t>
              </a:r>
              <a:r>
                <a:rPr lang="en-GB" dirty="0"/>
                <a:t>- Tim </a:t>
              </a:r>
              <a:r>
                <a:rPr lang="en-GB" dirty="0" err="1"/>
                <a:t>Notke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481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ADC394-44B6-4C85-88C6-7638E6500075}"/>
              </a:ext>
            </a:extLst>
          </p:cNvPr>
          <p:cNvSpPr txBox="1"/>
          <p:nvPr/>
        </p:nvSpPr>
        <p:spPr>
          <a:xfrm>
            <a:off x="1871700" y="847315"/>
            <a:ext cx="532859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dirty="0">
                <a:latin typeface="Arial"/>
                <a:cs typeface="Arial"/>
              </a:rPr>
              <a:t>Mandatory Question</a:t>
            </a:r>
          </a:p>
          <a:p>
            <a:pPr algn="ctr"/>
            <a:r>
              <a:rPr lang="en-GB" sz="4400" dirty="0">
                <a:latin typeface="Arial"/>
                <a:cs typeface="Arial"/>
              </a:rPr>
              <a:t>Expressive</a:t>
            </a:r>
            <a:endParaRPr lang="en-GB" sz="4400" dirty="0"/>
          </a:p>
        </p:txBody>
      </p:sp>
      <p:pic>
        <p:nvPicPr>
          <p:cNvPr id="3" name="Picture 3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21FED42F-6AE0-4CF6-B2AA-529FF83B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8" r="-135" b="302"/>
          <a:stretch/>
        </p:blipFill>
        <p:spPr>
          <a:xfrm>
            <a:off x="1328418" y="2329439"/>
            <a:ext cx="6415156" cy="36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041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ADC394-44B6-4C85-88C6-7638E6500075}"/>
              </a:ext>
            </a:extLst>
          </p:cNvPr>
          <p:cNvSpPr txBox="1"/>
          <p:nvPr/>
        </p:nvSpPr>
        <p:spPr>
          <a:xfrm>
            <a:off x="694969" y="662654"/>
            <a:ext cx="35169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/>
                <a:cs typeface="Arial"/>
              </a:rPr>
              <a:t>Unseen</a:t>
            </a:r>
          </a:p>
          <a:p>
            <a:r>
              <a:rPr lang="en-GB" sz="3200" dirty="0">
                <a:latin typeface="Arial"/>
                <a:cs typeface="Arial"/>
              </a:rPr>
              <a:t>Question</a:t>
            </a:r>
          </a:p>
          <a:p>
            <a:r>
              <a:rPr lang="en-GB" sz="3200" dirty="0">
                <a:latin typeface="Arial"/>
                <a:cs typeface="Arial"/>
              </a:rPr>
              <a:t>Expressive</a:t>
            </a:r>
            <a:endParaRPr lang="en-GB" sz="3200" dirty="0"/>
          </a:p>
        </p:txBody>
      </p:sp>
      <p:pic>
        <p:nvPicPr>
          <p:cNvPr id="11" name="Picture 11" descr="A group of people sitting around each other&#10;&#10;Description automatically generated">
            <a:extLst>
              <a:ext uri="{FF2B5EF4-FFF2-40B4-BE49-F238E27FC236}">
                <a16:creationId xmlns:a16="http://schemas.microsoft.com/office/drawing/2014/main" id="{75924715-195A-4466-B812-7A52E536C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68095"/>
            <a:ext cx="5050819" cy="56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579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ADC394-44B6-4C85-88C6-7638E6500075}"/>
              </a:ext>
            </a:extLst>
          </p:cNvPr>
          <p:cNvSpPr txBox="1"/>
          <p:nvPr/>
        </p:nvSpPr>
        <p:spPr>
          <a:xfrm>
            <a:off x="1871700" y="847315"/>
            <a:ext cx="532859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Mandatory Question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96" y="2240050"/>
            <a:ext cx="6096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30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88640"/>
            <a:ext cx="8568952" cy="6408712"/>
            <a:chOff x="251520" y="188640"/>
            <a:chExt cx="8568952" cy="6408712"/>
          </a:xfrm>
        </p:grpSpPr>
        <p:sp>
          <p:nvSpPr>
            <p:cNvPr id="7" name="Rectangle 6"/>
            <p:cNvSpPr/>
            <p:nvPr/>
          </p:nvSpPr>
          <p:spPr>
            <a:xfrm>
              <a:off x="251520" y="188640"/>
              <a:ext cx="8568952" cy="6408712"/>
            </a:xfrm>
            <a:prstGeom prst="rect">
              <a:avLst/>
            </a:prstGeom>
            <a:noFill/>
            <a:ln w="152400" cmpd="sng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32656"/>
              <a:ext cx="8280920" cy="612068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76672"/>
              <a:ext cx="7992888" cy="5832648"/>
            </a:xfrm>
            <a:prstGeom prst="rect">
              <a:avLst/>
            </a:prstGeom>
            <a:noFill/>
            <a:ln w="152400" cmpd="sng">
              <a:solidFill>
                <a:srgbClr val="1F7327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ADC394-44B6-4C85-88C6-7638E6500075}"/>
              </a:ext>
            </a:extLst>
          </p:cNvPr>
          <p:cNvSpPr txBox="1"/>
          <p:nvPr/>
        </p:nvSpPr>
        <p:spPr>
          <a:xfrm>
            <a:off x="694969" y="662654"/>
            <a:ext cx="35169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Unseen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821" b="3846"/>
          <a:stretch/>
        </p:blipFill>
        <p:spPr>
          <a:xfrm>
            <a:off x="3275856" y="662654"/>
            <a:ext cx="5179996" cy="54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2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52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1D8E4-761A-4C00-8D4B-EF5E5C8CFFDE}"/>
              </a:ext>
            </a:extLst>
          </p:cNvPr>
          <p:cNvSpPr txBox="1"/>
          <p:nvPr/>
        </p:nvSpPr>
        <p:spPr>
          <a:xfrm>
            <a:off x="5652120" y="602016"/>
            <a:ext cx="23466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/>
                <a:cs typeface="Arial"/>
              </a:rPr>
              <a:t>N5 'A' PASS</a:t>
            </a:r>
            <a:r>
              <a:rPr lang="en-GB" sz="2800" b="1" dirty="0">
                <a:latin typeface="Arial"/>
                <a:cs typeface="Arial"/>
              </a:rPr>
              <a:t> </a:t>
            </a:r>
            <a:endParaRPr lang="en-GB" sz="2800" b="1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E25B2A2-9D71-1603-4B3B-40180ABAED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138" r="5311" b="3097"/>
          <a:stretch/>
        </p:blipFill>
        <p:spPr>
          <a:xfrm rot="16200000">
            <a:off x="946059" y="-382100"/>
            <a:ext cx="3362426" cy="46645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1F1568-CCF6-4510-BC9A-F56DDF0E8AD6}"/>
              </a:ext>
            </a:extLst>
          </p:cNvPr>
          <p:cNvSpPr txBox="1"/>
          <p:nvPr/>
        </p:nvSpPr>
        <p:spPr>
          <a:xfrm>
            <a:off x="274776" y="2909032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latin typeface="Arial"/>
                <a:cs typeface="Arial"/>
              </a:rPr>
              <a:t>Investigation</a:t>
            </a:r>
            <a:endParaRPr lang="en-GB" sz="1600" dirty="0"/>
          </a:p>
        </p:txBody>
      </p:sp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F1E5087-188C-34C0-2E5C-0269EF517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2153" r="7305" b="3349"/>
          <a:stretch/>
        </p:blipFill>
        <p:spPr>
          <a:xfrm rot="16200000">
            <a:off x="1288642" y="2638861"/>
            <a:ext cx="2977542" cy="49625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D348D4-3D29-4B6A-9866-3F52DAC2BB32}"/>
              </a:ext>
            </a:extLst>
          </p:cNvPr>
          <p:cNvSpPr txBox="1"/>
          <p:nvPr/>
        </p:nvSpPr>
        <p:spPr>
          <a:xfrm>
            <a:off x="274776" y="6250498"/>
            <a:ext cx="1473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/>
              <a:t>Development</a:t>
            </a:r>
          </a:p>
        </p:txBody>
      </p:sp>
      <p:pic>
        <p:nvPicPr>
          <p:cNvPr id="15" name="Picture 14" descr="A picture containing text, room, gallery, picture frame&#10;&#10;Description automatically generated">
            <a:extLst>
              <a:ext uri="{FF2B5EF4-FFF2-40B4-BE49-F238E27FC236}">
                <a16:creationId xmlns:a16="http://schemas.microsoft.com/office/drawing/2014/main" id="{A6B05B87-968C-F85A-DB1C-6F603B0EEA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2201" r="9401" b="13251"/>
          <a:stretch/>
        </p:blipFill>
        <p:spPr>
          <a:xfrm>
            <a:off x="5258697" y="1201648"/>
            <a:ext cx="3682251" cy="45866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EA4FE2-4354-4C10-A9E2-6EAC0B8BC9F7}"/>
              </a:ext>
            </a:extLst>
          </p:cNvPr>
          <p:cNvSpPr txBox="1"/>
          <p:nvPr/>
        </p:nvSpPr>
        <p:spPr>
          <a:xfrm>
            <a:off x="7452320" y="5695447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Final Piece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610400" y="58122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1040" y="5802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3362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52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1D8E4-761A-4C00-8D4B-EF5E5C8CFFDE}"/>
              </a:ext>
            </a:extLst>
          </p:cNvPr>
          <p:cNvSpPr txBox="1"/>
          <p:nvPr/>
        </p:nvSpPr>
        <p:spPr>
          <a:xfrm>
            <a:off x="6442141" y="251066"/>
            <a:ext cx="23466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N5 'A' PASS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F1568-CCF6-4510-BC9A-F56DDF0E8AD6}"/>
              </a:ext>
            </a:extLst>
          </p:cNvPr>
          <p:cNvSpPr txBox="1"/>
          <p:nvPr/>
        </p:nvSpPr>
        <p:spPr>
          <a:xfrm>
            <a:off x="283160" y="2976104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Investigation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348D4-3D29-4B6A-9866-3F52DAC2BB32}"/>
              </a:ext>
            </a:extLst>
          </p:cNvPr>
          <p:cNvSpPr txBox="1"/>
          <p:nvPr/>
        </p:nvSpPr>
        <p:spPr>
          <a:xfrm>
            <a:off x="7281480" y="3008911"/>
            <a:ext cx="1473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A4FE2-4354-4C10-A9E2-6EAC0B8BC9F7}"/>
              </a:ext>
            </a:extLst>
          </p:cNvPr>
          <p:cNvSpPr txBox="1"/>
          <p:nvPr/>
        </p:nvSpPr>
        <p:spPr>
          <a:xfrm>
            <a:off x="6947230" y="6165304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Piece</a:t>
            </a: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331203"/>
            <a:ext cx="3656018" cy="26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6030" r="4847" b="28928"/>
          <a:stretch/>
        </p:blipFill>
        <p:spPr bwMode="auto">
          <a:xfrm>
            <a:off x="4030922" y="908720"/>
            <a:ext cx="4723758" cy="19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17880" r="20980" b="24882"/>
          <a:stretch/>
        </p:blipFill>
        <p:spPr bwMode="auto">
          <a:xfrm>
            <a:off x="2019861" y="3140968"/>
            <a:ext cx="4712379" cy="34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679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52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1D8E4-761A-4C00-8D4B-EF5E5C8CFFDE}"/>
              </a:ext>
            </a:extLst>
          </p:cNvPr>
          <p:cNvSpPr txBox="1"/>
          <p:nvPr/>
        </p:nvSpPr>
        <p:spPr>
          <a:xfrm>
            <a:off x="5652120" y="602016"/>
            <a:ext cx="23466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/>
                <a:cs typeface="Arial"/>
              </a:rPr>
              <a:t>N5 ‘B' PASS</a:t>
            </a:r>
            <a:r>
              <a:rPr lang="en-GB" sz="2800" b="1" dirty="0">
                <a:latin typeface="Arial"/>
                <a:cs typeface="Arial"/>
              </a:rPr>
              <a:t> </a:t>
            </a:r>
            <a:endParaRPr lang="en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A4FE2-4354-4C10-A9E2-6EAC0B8BC9F7}"/>
              </a:ext>
            </a:extLst>
          </p:cNvPr>
          <p:cNvSpPr txBox="1"/>
          <p:nvPr/>
        </p:nvSpPr>
        <p:spPr>
          <a:xfrm>
            <a:off x="7455087" y="6058152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Final Piece</a:t>
            </a:r>
          </a:p>
        </p:txBody>
      </p:sp>
      <p:pic>
        <p:nvPicPr>
          <p:cNvPr id="8" name="Picture 7" descr="Abbie Exp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6" y="194236"/>
            <a:ext cx="4280024" cy="2989329"/>
          </a:xfrm>
          <a:prstGeom prst="rect">
            <a:avLst/>
          </a:prstGeom>
        </p:spPr>
      </p:pic>
      <p:pic>
        <p:nvPicPr>
          <p:cNvPr id="9" name="Picture 8" descr="Abbie Exp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7" y="3411571"/>
            <a:ext cx="4276911" cy="3074029"/>
          </a:xfrm>
          <a:prstGeom prst="rect">
            <a:avLst/>
          </a:prstGeom>
        </p:spPr>
      </p:pic>
      <p:pic>
        <p:nvPicPr>
          <p:cNvPr id="11" name="Picture 10" descr="Abbie Exp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87" y="1205212"/>
            <a:ext cx="3687531" cy="4836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1F1568-CCF6-4510-BC9A-F56DDF0E8AD6}"/>
              </a:ext>
            </a:extLst>
          </p:cNvPr>
          <p:cNvSpPr txBox="1"/>
          <p:nvPr/>
        </p:nvSpPr>
        <p:spPr>
          <a:xfrm>
            <a:off x="1536896" y="2921169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latin typeface="Arial"/>
                <a:cs typeface="Arial"/>
              </a:rPr>
              <a:t>Investigation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348D4-3D29-4B6A-9866-3F52DAC2BB32}"/>
              </a:ext>
            </a:extLst>
          </p:cNvPr>
          <p:cNvSpPr txBox="1"/>
          <p:nvPr/>
        </p:nvSpPr>
        <p:spPr>
          <a:xfrm>
            <a:off x="2873327" y="6255407"/>
            <a:ext cx="1473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8937213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52400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1D8E4-761A-4C00-8D4B-EF5E5C8CFFDE}"/>
              </a:ext>
            </a:extLst>
          </p:cNvPr>
          <p:cNvSpPr txBox="1"/>
          <p:nvPr/>
        </p:nvSpPr>
        <p:spPr>
          <a:xfrm>
            <a:off x="6460562" y="188640"/>
            <a:ext cx="23466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N5 ‘B' PASS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A4FE2-4354-4C10-A9E2-6EAC0B8BC9F7}"/>
              </a:ext>
            </a:extLst>
          </p:cNvPr>
          <p:cNvSpPr txBox="1"/>
          <p:nvPr/>
        </p:nvSpPr>
        <p:spPr>
          <a:xfrm>
            <a:off x="7560091" y="5912976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Piece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1F1568-CCF6-4510-BC9A-F56DDF0E8AD6}"/>
              </a:ext>
            </a:extLst>
          </p:cNvPr>
          <p:cNvSpPr txBox="1"/>
          <p:nvPr/>
        </p:nvSpPr>
        <p:spPr>
          <a:xfrm rot="16200000">
            <a:off x="-250972" y="747578"/>
            <a:ext cx="133643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Investigation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348D4-3D29-4B6A-9866-3F52DAC2BB32}"/>
              </a:ext>
            </a:extLst>
          </p:cNvPr>
          <p:cNvSpPr txBox="1"/>
          <p:nvPr/>
        </p:nvSpPr>
        <p:spPr>
          <a:xfrm>
            <a:off x="1982719" y="6402814"/>
            <a:ext cx="1473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7" y="233003"/>
            <a:ext cx="4026736" cy="28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12546" r="6582" b="16102"/>
          <a:stretch/>
        </p:blipFill>
        <p:spPr bwMode="auto">
          <a:xfrm>
            <a:off x="211882" y="3284984"/>
            <a:ext cx="5014874" cy="29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375" t="3503" r="24013" b="8671"/>
          <a:stretch/>
        </p:blipFill>
        <p:spPr>
          <a:xfrm>
            <a:off x="5292080" y="1484784"/>
            <a:ext cx="361734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970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apsules">
  <a:themeElements>
    <a:clrScheme name="Capsules 9">
      <a:dk1>
        <a:srgbClr val="000000"/>
      </a:dk1>
      <a:lt1>
        <a:srgbClr val="FFFFFF"/>
      </a:lt1>
      <a:dk2>
        <a:srgbClr val="000000"/>
      </a:dk2>
      <a:lt2>
        <a:srgbClr val="008000"/>
      </a:lt2>
      <a:accent1>
        <a:srgbClr val="FFFF00"/>
      </a:accent1>
      <a:accent2>
        <a:srgbClr val="0066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5C00"/>
      </a:accent6>
      <a:hlink>
        <a:srgbClr val="FFFF00"/>
      </a:hlink>
      <a:folHlink>
        <a:srgbClr val="008000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0000"/>
        </a:dk1>
        <a:lt1>
          <a:srgbClr val="FFFFFF"/>
        </a:lt1>
        <a:dk2>
          <a:srgbClr val="000000"/>
        </a:dk2>
        <a:lt2>
          <a:srgbClr val="008000"/>
        </a:lt2>
        <a:accent1>
          <a:srgbClr val="FFFF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005C00"/>
        </a:accent6>
        <a:hlink>
          <a:srgbClr val="FFFF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628B593299843A6AEEC56FE14DB4A" ma:contentTypeVersion="11" ma:contentTypeDescription="Create a new document." ma:contentTypeScope="" ma:versionID="842b5fd6e652bc34a788a3e763e1190e">
  <xsd:schema xmlns:xsd="http://www.w3.org/2001/XMLSchema" xmlns:xs="http://www.w3.org/2001/XMLSchema" xmlns:p="http://schemas.microsoft.com/office/2006/metadata/properties" xmlns:ns2="8c401d9e-a4e3-40a9-ad41-86c0df829aa6" targetNamespace="http://schemas.microsoft.com/office/2006/metadata/properties" ma:root="true" ma:fieldsID="27878ebcdd251e8f1b6e3c19ac635268" ns2:_="">
    <xsd:import namespace="8c401d9e-a4e3-40a9-ad41-86c0df829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01d9e-a4e3-40a9-ad41-86c0df829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050D20-2D22-446E-8506-7A94C8B074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c401d9e-a4e3-40a9-ad41-86c0df829aa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90B5DB-43D8-4167-89E6-8B50964BC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01d9e-a4e3-40a9-ad41-86c0df829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706EB4-9D6E-4919-9795-C866F8F6ED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46414</TotalTime>
  <Words>286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Capsules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How to pass!</dc:title>
  <dc:creator>Rachael MacPherson</dc:creator>
  <cp:lastModifiedBy>Jan Kilmurry</cp:lastModifiedBy>
  <cp:revision>523</cp:revision>
  <cp:lastPrinted>2015-10-06T14:54:47Z</cp:lastPrinted>
  <dcterms:created xsi:type="dcterms:W3CDTF">2014-09-25T14:08:15Z</dcterms:created>
  <dcterms:modified xsi:type="dcterms:W3CDTF">2023-09-20T09:24:49Z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0x010100F48478C1CCBDFF4DAC9543B8CA4CACE5</vt:lpwstr>
  </property>
</Properties>
</file>