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1" r:id="rId3"/>
    <p:sldId id="259" r:id="rId4"/>
    <p:sldId id="257" r:id="rId5"/>
    <p:sldId id="309" r:id="rId6"/>
    <p:sldId id="302" r:id="rId7"/>
    <p:sldId id="308" r:id="rId8"/>
    <p:sldId id="310" r:id="rId9"/>
    <p:sldId id="311" r:id="rId10"/>
    <p:sldId id="322" r:id="rId11"/>
    <p:sldId id="323" r:id="rId12"/>
    <p:sldId id="324" r:id="rId13"/>
    <p:sldId id="325" r:id="rId14"/>
    <p:sldId id="319" r:id="rId15"/>
    <p:sldId id="317" r:id="rId16"/>
    <p:sldId id="313" r:id="rId17"/>
    <p:sldId id="315" r:id="rId18"/>
    <p:sldId id="304" r:id="rId19"/>
    <p:sldId id="316" r:id="rId20"/>
    <p:sldId id="320" r:id="rId21"/>
    <p:sldId id="326" r:id="rId22"/>
    <p:sldId id="276" r:id="rId23"/>
    <p:sldId id="314" r:id="rId24"/>
    <p:sldId id="28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92727" autoAdjust="0"/>
  </p:normalViewPr>
  <p:slideViewPr>
    <p:cSldViewPr>
      <p:cViewPr varScale="1">
        <p:scale>
          <a:sx n="100" d="100"/>
          <a:sy n="100" d="100"/>
        </p:scale>
        <p:origin x="30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6F36D2-9DA0-4C61-9DE0-0CD4758CFF6A}" type="datetimeFigureOut">
              <a:rPr lang="en-GB" smtClean="0"/>
              <a:t>13/09/2023</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EE3D71-ADFD-4EB7-9614-230D088DA80C}" type="slidenum">
              <a:rPr lang="en-GB" smtClean="0"/>
              <a:t>‹#›</a:t>
            </a:fld>
            <a:endParaRPr lang="en-GB"/>
          </a:p>
        </p:txBody>
      </p:sp>
    </p:spTree>
    <p:extLst>
      <p:ext uri="{BB962C8B-B14F-4D97-AF65-F5344CB8AC3E}">
        <p14:creationId xmlns:p14="http://schemas.microsoft.com/office/powerpoint/2010/main" val="229485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a:t>
            </a:fld>
            <a:endParaRPr lang="en-GB"/>
          </a:p>
        </p:txBody>
      </p:sp>
    </p:spTree>
    <p:extLst>
      <p:ext uri="{BB962C8B-B14F-4D97-AF65-F5344CB8AC3E}">
        <p14:creationId xmlns:p14="http://schemas.microsoft.com/office/powerpoint/2010/main" val="354699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10</a:t>
            </a:fld>
            <a:endParaRPr lang="en-GB"/>
          </a:p>
        </p:txBody>
      </p:sp>
    </p:spTree>
    <p:extLst>
      <p:ext uri="{BB962C8B-B14F-4D97-AF65-F5344CB8AC3E}">
        <p14:creationId xmlns:p14="http://schemas.microsoft.com/office/powerpoint/2010/main" val="259321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11</a:t>
            </a:fld>
            <a:endParaRPr lang="en-GB"/>
          </a:p>
        </p:txBody>
      </p:sp>
    </p:spTree>
    <p:extLst>
      <p:ext uri="{BB962C8B-B14F-4D97-AF65-F5344CB8AC3E}">
        <p14:creationId xmlns:p14="http://schemas.microsoft.com/office/powerpoint/2010/main" val="228812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12</a:t>
            </a:fld>
            <a:endParaRPr lang="en-GB"/>
          </a:p>
        </p:txBody>
      </p:sp>
    </p:spTree>
    <p:extLst>
      <p:ext uri="{BB962C8B-B14F-4D97-AF65-F5344CB8AC3E}">
        <p14:creationId xmlns:p14="http://schemas.microsoft.com/office/powerpoint/2010/main" val="283620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13</a:t>
            </a:fld>
            <a:endParaRPr lang="en-GB"/>
          </a:p>
        </p:txBody>
      </p:sp>
    </p:spTree>
    <p:extLst>
      <p:ext uri="{BB962C8B-B14F-4D97-AF65-F5344CB8AC3E}">
        <p14:creationId xmlns:p14="http://schemas.microsoft.com/office/powerpoint/2010/main" val="318756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EE3D71-ADFD-4EB7-9614-230D088DA80C}" type="slidenum">
              <a:rPr lang="en-GB" smtClean="0"/>
              <a:t>14</a:t>
            </a:fld>
            <a:endParaRPr lang="en-GB"/>
          </a:p>
        </p:txBody>
      </p:sp>
    </p:spTree>
    <p:extLst>
      <p:ext uri="{BB962C8B-B14F-4D97-AF65-F5344CB8AC3E}">
        <p14:creationId xmlns:p14="http://schemas.microsoft.com/office/powerpoint/2010/main" val="409016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15</a:t>
            </a:fld>
            <a:endParaRPr lang="en-GB"/>
          </a:p>
        </p:txBody>
      </p:sp>
    </p:spTree>
    <p:extLst>
      <p:ext uri="{BB962C8B-B14F-4D97-AF65-F5344CB8AC3E}">
        <p14:creationId xmlns:p14="http://schemas.microsoft.com/office/powerpoint/2010/main" val="70071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16</a:t>
            </a:fld>
            <a:endParaRPr lang="en-GB"/>
          </a:p>
        </p:txBody>
      </p:sp>
    </p:spTree>
    <p:extLst>
      <p:ext uri="{BB962C8B-B14F-4D97-AF65-F5344CB8AC3E}">
        <p14:creationId xmlns:p14="http://schemas.microsoft.com/office/powerpoint/2010/main" val="91556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17</a:t>
            </a:fld>
            <a:endParaRPr lang="en-GB"/>
          </a:p>
        </p:txBody>
      </p:sp>
    </p:spTree>
    <p:extLst>
      <p:ext uri="{BB962C8B-B14F-4D97-AF65-F5344CB8AC3E}">
        <p14:creationId xmlns:p14="http://schemas.microsoft.com/office/powerpoint/2010/main" val="343753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18</a:t>
            </a:fld>
            <a:endParaRPr lang="en-GB"/>
          </a:p>
        </p:txBody>
      </p:sp>
    </p:spTree>
    <p:extLst>
      <p:ext uri="{BB962C8B-B14F-4D97-AF65-F5344CB8AC3E}">
        <p14:creationId xmlns:p14="http://schemas.microsoft.com/office/powerpoint/2010/main" val="113875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EE3D71-ADFD-4EB7-9614-230D088DA80C}" type="slidenum">
              <a:rPr lang="en-GB" smtClean="0"/>
              <a:t>19</a:t>
            </a:fld>
            <a:endParaRPr lang="en-GB"/>
          </a:p>
        </p:txBody>
      </p:sp>
    </p:spTree>
    <p:extLst>
      <p:ext uri="{BB962C8B-B14F-4D97-AF65-F5344CB8AC3E}">
        <p14:creationId xmlns:p14="http://schemas.microsoft.com/office/powerpoint/2010/main" val="399979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specimen paper -</a:t>
            </a:r>
            <a:r>
              <a:rPr lang="en-GB" baseline="0" dirty="0"/>
              <a:t> https://www.sqa.org.uk/files_ccc/ModernStudiesSQPRN5.pdf</a:t>
            </a:r>
            <a:endParaRPr lang="en-GB" dirty="0"/>
          </a:p>
        </p:txBody>
      </p:sp>
      <p:sp>
        <p:nvSpPr>
          <p:cNvPr id="4" name="Slide Number Placeholder 3"/>
          <p:cNvSpPr>
            <a:spLocks noGrp="1"/>
          </p:cNvSpPr>
          <p:nvPr>
            <p:ph type="sldNum" sz="quarter" idx="10"/>
          </p:nvPr>
        </p:nvSpPr>
        <p:spPr/>
        <p:txBody>
          <a:bodyPr/>
          <a:lstStyle/>
          <a:p>
            <a:fld id="{22EE3D71-ADFD-4EB7-9614-230D088DA80C}" type="slidenum">
              <a:rPr lang="en-GB" smtClean="0"/>
              <a:t>2</a:t>
            </a:fld>
            <a:endParaRPr lang="en-GB"/>
          </a:p>
        </p:txBody>
      </p:sp>
    </p:spTree>
    <p:extLst>
      <p:ext uri="{BB962C8B-B14F-4D97-AF65-F5344CB8AC3E}">
        <p14:creationId xmlns:p14="http://schemas.microsoft.com/office/powerpoint/2010/main" val="379560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EE3D71-ADFD-4EB7-9614-230D088DA80C}" type="slidenum">
              <a:rPr lang="en-GB" smtClean="0"/>
              <a:t>20</a:t>
            </a:fld>
            <a:endParaRPr lang="en-GB"/>
          </a:p>
        </p:txBody>
      </p:sp>
    </p:spTree>
    <p:extLst>
      <p:ext uri="{BB962C8B-B14F-4D97-AF65-F5344CB8AC3E}">
        <p14:creationId xmlns:p14="http://schemas.microsoft.com/office/powerpoint/2010/main" val="386011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21</a:t>
            </a:fld>
            <a:endParaRPr lang="en-GB"/>
          </a:p>
        </p:txBody>
      </p:sp>
    </p:spTree>
    <p:extLst>
      <p:ext uri="{BB962C8B-B14F-4D97-AF65-F5344CB8AC3E}">
        <p14:creationId xmlns:p14="http://schemas.microsoft.com/office/powerpoint/2010/main" val="315413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Practice</a:t>
            </a:r>
            <a:r>
              <a:rPr lang="en-GB" baseline="0" dirty="0"/>
              <a:t> Essays</a:t>
            </a:r>
            <a:endParaRPr lang="en-GB" dirty="0"/>
          </a:p>
        </p:txBody>
      </p:sp>
      <p:sp>
        <p:nvSpPr>
          <p:cNvPr id="4" name="Slide Number Placeholder 3"/>
          <p:cNvSpPr>
            <a:spLocks noGrp="1"/>
          </p:cNvSpPr>
          <p:nvPr>
            <p:ph type="sldNum" sz="quarter" idx="10"/>
          </p:nvPr>
        </p:nvSpPr>
        <p:spPr/>
        <p:txBody>
          <a:bodyPr/>
          <a:lstStyle/>
          <a:p>
            <a:fld id="{22EE3D71-ADFD-4EB7-9614-230D088DA80C}" type="slidenum">
              <a:rPr lang="en-GB" smtClean="0"/>
              <a:t>22</a:t>
            </a:fld>
            <a:endParaRPr lang="en-GB"/>
          </a:p>
        </p:txBody>
      </p:sp>
    </p:spTree>
    <p:extLst>
      <p:ext uri="{BB962C8B-B14F-4D97-AF65-F5344CB8AC3E}">
        <p14:creationId xmlns:p14="http://schemas.microsoft.com/office/powerpoint/2010/main" val="355936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23</a:t>
            </a:fld>
            <a:endParaRPr lang="en-GB"/>
          </a:p>
        </p:txBody>
      </p:sp>
    </p:spTree>
    <p:extLst>
      <p:ext uri="{BB962C8B-B14F-4D97-AF65-F5344CB8AC3E}">
        <p14:creationId xmlns:p14="http://schemas.microsoft.com/office/powerpoint/2010/main" val="1878732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24</a:t>
            </a:fld>
            <a:endParaRPr lang="en-GB"/>
          </a:p>
        </p:txBody>
      </p:sp>
    </p:spTree>
    <p:extLst>
      <p:ext uri="{BB962C8B-B14F-4D97-AF65-F5344CB8AC3E}">
        <p14:creationId xmlns:p14="http://schemas.microsoft.com/office/powerpoint/2010/main" val="330558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EE3D71-ADFD-4EB7-9614-230D088DA80C}" type="slidenum">
              <a:rPr lang="en-GB" smtClean="0"/>
              <a:t>3</a:t>
            </a:fld>
            <a:endParaRPr lang="en-GB"/>
          </a:p>
        </p:txBody>
      </p:sp>
    </p:spTree>
    <p:extLst>
      <p:ext uri="{BB962C8B-B14F-4D97-AF65-F5344CB8AC3E}">
        <p14:creationId xmlns:p14="http://schemas.microsoft.com/office/powerpoint/2010/main" val="332546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4</a:t>
            </a:fld>
            <a:endParaRPr lang="en-GB"/>
          </a:p>
        </p:txBody>
      </p:sp>
    </p:spTree>
    <p:extLst>
      <p:ext uri="{BB962C8B-B14F-4D97-AF65-F5344CB8AC3E}">
        <p14:creationId xmlns:p14="http://schemas.microsoft.com/office/powerpoint/2010/main" val="308864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5</a:t>
            </a:fld>
            <a:endParaRPr lang="en-GB"/>
          </a:p>
        </p:txBody>
      </p:sp>
    </p:spTree>
    <p:extLst>
      <p:ext uri="{BB962C8B-B14F-4D97-AF65-F5344CB8AC3E}">
        <p14:creationId xmlns:p14="http://schemas.microsoft.com/office/powerpoint/2010/main" val="159768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6</a:t>
            </a:fld>
            <a:endParaRPr lang="en-GB"/>
          </a:p>
        </p:txBody>
      </p:sp>
    </p:spTree>
    <p:extLst>
      <p:ext uri="{BB962C8B-B14F-4D97-AF65-F5344CB8AC3E}">
        <p14:creationId xmlns:p14="http://schemas.microsoft.com/office/powerpoint/2010/main" val="366489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7</a:t>
            </a:fld>
            <a:endParaRPr lang="en-GB"/>
          </a:p>
        </p:txBody>
      </p:sp>
    </p:spTree>
    <p:extLst>
      <p:ext uri="{BB962C8B-B14F-4D97-AF65-F5344CB8AC3E}">
        <p14:creationId xmlns:p14="http://schemas.microsoft.com/office/powerpoint/2010/main" val="167498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8</a:t>
            </a:fld>
            <a:endParaRPr lang="en-GB"/>
          </a:p>
        </p:txBody>
      </p:sp>
    </p:spTree>
    <p:extLst>
      <p:ext uri="{BB962C8B-B14F-4D97-AF65-F5344CB8AC3E}">
        <p14:creationId xmlns:p14="http://schemas.microsoft.com/office/powerpoint/2010/main" val="423371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E3D71-ADFD-4EB7-9614-230D088DA80C}" type="slidenum">
              <a:rPr lang="en-GB" smtClean="0"/>
              <a:t>9</a:t>
            </a:fld>
            <a:endParaRPr lang="en-GB"/>
          </a:p>
        </p:txBody>
      </p:sp>
    </p:spTree>
    <p:extLst>
      <p:ext uri="{BB962C8B-B14F-4D97-AF65-F5344CB8AC3E}">
        <p14:creationId xmlns:p14="http://schemas.microsoft.com/office/powerpoint/2010/main" val="407684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2A7DAB-EDE4-4FFC-9953-90741C4FDE6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414453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A7DAB-EDE4-4FFC-9953-90741C4FDE6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17912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A7DAB-EDE4-4FFC-9953-90741C4FDE6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268766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A7DAB-EDE4-4FFC-9953-90741C4FDE6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19756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A7DAB-EDE4-4FFC-9953-90741C4FDE6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83167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2A7DAB-EDE4-4FFC-9953-90741C4FDE6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2259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2A7DAB-EDE4-4FFC-9953-90741C4FDE6A}"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35379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2A7DAB-EDE4-4FFC-9953-90741C4FDE6A}"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223432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A7DAB-EDE4-4FFC-9953-90741C4FDE6A}"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56784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2A7DAB-EDE4-4FFC-9953-90741C4FDE6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122872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2A7DAB-EDE4-4FFC-9953-90741C4FDE6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10B18-3AB7-4F07-8721-92DEC6760B60}" type="slidenum">
              <a:rPr lang="en-GB" smtClean="0"/>
              <a:t>‹#›</a:t>
            </a:fld>
            <a:endParaRPr lang="en-GB"/>
          </a:p>
        </p:txBody>
      </p:sp>
    </p:spTree>
    <p:extLst>
      <p:ext uri="{BB962C8B-B14F-4D97-AF65-F5344CB8AC3E}">
        <p14:creationId xmlns:p14="http://schemas.microsoft.com/office/powerpoint/2010/main" val="88099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A7DAB-EDE4-4FFC-9953-90741C4FDE6A}" type="datetimeFigureOut">
              <a:rPr lang="en-GB" smtClean="0"/>
              <a:t>13/09/2023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10B18-3AB7-4F07-8721-92DEC6760B60}" type="slidenum">
              <a:rPr lang="en-GB" smtClean="0"/>
              <a:t>‹#›</a:t>
            </a:fld>
            <a:endParaRPr lang="en-GB"/>
          </a:p>
        </p:txBody>
      </p:sp>
    </p:spTree>
    <p:extLst>
      <p:ext uri="{BB962C8B-B14F-4D97-AF65-F5344CB8AC3E}">
        <p14:creationId xmlns:p14="http://schemas.microsoft.com/office/powerpoint/2010/main" val="12664202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OsbOXqOLWAhWIh7QKHXTKARcQjRwIBw&amp;url=https://learnenglishteens.britishcouncil.org/comment/27597&amp;psig=AOvVaw3cIxaKf0Md6rYbc7xIZ4JH&amp;ust=150759634081357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51" t="14204" r="23579" b="890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404098" y="5517232"/>
            <a:ext cx="8352928" cy="1080120"/>
          </a:xfrm>
          <a:prstGeom prst="rect">
            <a:avLst/>
          </a:prstGeom>
          <a:solidFill>
            <a:schemeClr val="bg1"/>
          </a:solidFill>
          <a:ln w="381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a:solidFill>
                  <a:schemeClr val="tx1"/>
                </a:solidFill>
                <a:effectLst>
                  <a:outerShdw blurRad="38100" dist="38100" dir="2700000" algn="tl">
                    <a:srgbClr val="000000">
                      <a:alpha val="43137"/>
                    </a:srgbClr>
                  </a:outerShdw>
                </a:effectLst>
                <a:latin typeface="Comic Sans MS" panose="030F0702030302020204" pitchFamily="66" charset="0"/>
              </a:rPr>
              <a:t>How to pass Higher Modern Studies</a:t>
            </a:r>
          </a:p>
        </p:txBody>
      </p:sp>
    </p:spTree>
    <p:extLst>
      <p:ext uri="{BB962C8B-B14F-4D97-AF65-F5344CB8AC3E}">
        <p14:creationId xmlns:p14="http://schemas.microsoft.com/office/powerpoint/2010/main" val="33291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usa flag"/>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descr="Image result for developing world map">
            <a:extLst>
              <a:ext uri="{FF2B5EF4-FFF2-40B4-BE49-F238E27FC236}">
                <a16:creationId xmlns:a16="http://schemas.microsoft.com/office/drawing/2014/main" id="{CF5D20AA-4972-FE70-EBCF-C3DDFE245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3015"/>
            <a:ext cx="4629440" cy="3284985"/>
          </a:xfrm>
          <a:prstGeom prst="rect">
            <a:avLst/>
          </a:prstGeom>
          <a:noFill/>
          <a:ln w="38100">
            <a:noFill/>
          </a:ln>
        </p:spPr>
      </p:pic>
      <p:grpSp>
        <p:nvGrpSpPr>
          <p:cNvPr id="4" name="Group 3">
            <a:extLst>
              <a:ext uri="{FF2B5EF4-FFF2-40B4-BE49-F238E27FC236}">
                <a16:creationId xmlns:a16="http://schemas.microsoft.com/office/drawing/2014/main" id="{D8AB8524-960A-1B35-EBEF-E203A4818BA2}"/>
              </a:ext>
            </a:extLst>
          </p:cNvPr>
          <p:cNvGrpSpPr/>
          <p:nvPr/>
        </p:nvGrpSpPr>
        <p:grpSpPr>
          <a:xfrm>
            <a:off x="3043912" y="908720"/>
            <a:ext cx="6100088" cy="7221639"/>
            <a:chOff x="0" y="0"/>
            <a:chExt cx="5889147" cy="6545065"/>
          </a:xfrm>
        </p:grpSpPr>
        <p:grpSp>
          <p:nvGrpSpPr>
            <p:cNvPr id="5" name="Group 4">
              <a:extLst>
                <a:ext uri="{FF2B5EF4-FFF2-40B4-BE49-F238E27FC236}">
                  <a16:creationId xmlns:a16="http://schemas.microsoft.com/office/drawing/2014/main" id="{FE2350F4-CAEA-1462-7F96-F948508ABEC3}"/>
                </a:ext>
              </a:extLst>
            </p:cNvPr>
            <p:cNvGrpSpPr/>
            <p:nvPr/>
          </p:nvGrpSpPr>
          <p:grpSpPr>
            <a:xfrm>
              <a:off x="0" y="0"/>
              <a:ext cx="5889147" cy="5391909"/>
              <a:chOff x="0" y="0"/>
              <a:chExt cx="5889147" cy="5391909"/>
            </a:xfrm>
          </p:grpSpPr>
          <p:pic>
            <p:nvPicPr>
              <p:cNvPr id="21" name="Picture 20" descr="As the world's first ever malaria vaccine is approved, we cannot let it be  the last | Gavi, the Vaccine Alliance">
                <a:extLst>
                  <a:ext uri="{FF2B5EF4-FFF2-40B4-BE49-F238E27FC236}">
                    <a16:creationId xmlns:a16="http://schemas.microsoft.com/office/drawing/2014/main" id="{8E5B0885-8C82-D774-BD6A-17C3895C26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702" y="2422652"/>
                <a:ext cx="4358445" cy="2969257"/>
              </a:xfrm>
              <a:prstGeom prst="rect">
                <a:avLst/>
              </a:prstGeom>
              <a:noFill/>
              <a:ln>
                <a:noFill/>
              </a:ln>
            </p:spPr>
          </p:pic>
          <p:sp>
            <p:nvSpPr>
              <p:cNvPr id="18" name="Text Box 2">
                <a:extLst>
                  <a:ext uri="{FF2B5EF4-FFF2-40B4-BE49-F238E27FC236}">
                    <a16:creationId xmlns:a16="http://schemas.microsoft.com/office/drawing/2014/main" id="{18CC29DF-433C-9D9A-50F3-935A6AAF3E05}"/>
                  </a:ext>
                </a:extLst>
              </p:cNvPr>
              <p:cNvSpPr txBox="1">
                <a:spLocks noChangeArrowheads="1"/>
              </p:cNvSpPr>
              <p:nvPr/>
            </p:nvSpPr>
            <p:spPr bwMode="auto">
              <a:xfrm>
                <a:off x="0" y="0"/>
                <a:ext cx="1910281" cy="2145672"/>
              </a:xfrm>
              <a:prstGeom prst="rect">
                <a:avLst/>
              </a:prstGeom>
              <a:noFill/>
              <a:ln w="38100">
                <a:noFill/>
                <a:miter lim="800000"/>
                <a:headEnd/>
                <a:tailEnd/>
              </a:ln>
            </p:spPr>
            <p:txBody>
              <a:bodyPr rot="0" vert="horz" wrap="square" lIns="91440" tIns="45720" rIns="91440" bIns="45720" anchor="t" anchorCtr="0">
                <a:noAutofit/>
              </a:bodyPr>
              <a:lstStyle/>
              <a:p>
                <a:pPr>
                  <a:lnSpc>
                    <a:spcPct val="115000"/>
                  </a:lnSpc>
                  <a:spcAft>
                    <a:spcPts val="1000"/>
                  </a:spcAft>
                </a:pPr>
                <a:endParaRPr lang="en-GB" sz="1100" dirty="0">
                  <a:effectLst/>
                  <a:latin typeface="Arial" panose="020B0604020202020204" pitchFamily="34" charset="0"/>
                  <a:ea typeface="Calibri" panose="020F0502020204030204" pitchFamily="34" charset="0"/>
                </a:endParaRPr>
              </a:p>
            </p:txBody>
          </p:sp>
        </p:grpSp>
        <p:sp>
          <p:nvSpPr>
            <p:cNvPr id="6" name="Text Box 2">
              <a:extLst>
                <a:ext uri="{FF2B5EF4-FFF2-40B4-BE49-F238E27FC236}">
                  <a16:creationId xmlns:a16="http://schemas.microsoft.com/office/drawing/2014/main" id="{57191E99-4B3E-DE6F-E6D3-C6D74EBD259A}"/>
                </a:ext>
              </a:extLst>
            </p:cNvPr>
            <p:cNvSpPr txBox="1">
              <a:spLocks noChangeArrowheads="1"/>
            </p:cNvSpPr>
            <p:nvPr/>
          </p:nvSpPr>
          <p:spPr bwMode="auto">
            <a:xfrm>
              <a:off x="1540985" y="2586698"/>
              <a:ext cx="2292987" cy="2816825"/>
            </a:xfrm>
            <a:prstGeom prst="rect">
              <a:avLst/>
            </a:prstGeom>
            <a:noFill/>
            <a:ln w="38100">
              <a:noFill/>
              <a:miter lim="800000"/>
              <a:headEnd/>
              <a:tailEnd/>
            </a:ln>
          </p:spPr>
          <p:txBody>
            <a:bodyPr rot="0" vert="horz" wrap="square" lIns="91440" tIns="45720" rIns="91440" bIns="45720" anchor="t" anchorCtr="0">
              <a:noAutofit/>
            </a:bodyPr>
            <a:lstStyle/>
            <a:p>
              <a:pPr>
                <a:lnSpc>
                  <a:spcPct val="115000"/>
                </a:lnSpc>
                <a:spcAft>
                  <a:spcPts val="1000"/>
                </a:spcAft>
              </a:pPr>
              <a:r>
                <a:rPr lang="en-GB" b="1" dirty="0">
                  <a:solidFill>
                    <a:srgbClr val="000000"/>
                  </a:solidFill>
                  <a:effectLst/>
                  <a:latin typeface="Arial" panose="020B0604020202020204" pitchFamily="34" charset="0"/>
                  <a:ea typeface="Calibri" panose="020F0502020204030204" pitchFamily="34" charset="0"/>
                </a:rPr>
                <a:t>Malaria 2020</a:t>
              </a:r>
              <a:endParaRPr lang="en-GB" sz="1600" dirty="0">
                <a:effectLst/>
                <a:latin typeface="Arial" panose="020B0604020202020204" pitchFamily="34" charset="0"/>
                <a:ea typeface="Calibri" panose="020F0502020204030204" pitchFamily="34" charset="0"/>
              </a:endParaRPr>
            </a:p>
            <a:p>
              <a:pPr marL="228600" indent="-228600">
                <a:lnSpc>
                  <a:spcPct val="115000"/>
                </a:lnSpc>
              </a:pPr>
              <a:r>
                <a:rPr lang="en-GB" b="1" dirty="0">
                  <a:solidFill>
                    <a:srgbClr val="000000"/>
                  </a:solidFill>
                  <a:effectLst/>
                  <a:latin typeface="Arial" panose="020B0604020202020204" pitchFamily="34" charset="0"/>
                  <a:ea typeface="Calibri" panose="020F0502020204030204" pitchFamily="34" charset="0"/>
                </a:rPr>
                <a:t>240 million Cases</a:t>
              </a:r>
              <a:endParaRPr lang="en-GB" sz="1600" dirty="0">
                <a:effectLst/>
                <a:latin typeface="Arial" panose="020B0604020202020204" pitchFamily="34" charset="0"/>
                <a:ea typeface="Calibri" panose="020F0502020204030204" pitchFamily="34" charset="0"/>
              </a:endParaRPr>
            </a:p>
            <a:p>
              <a:pPr marL="228600" indent="-228600">
                <a:lnSpc>
                  <a:spcPct val="115000"/>
                </a:lnSpc>
              </a:pPr>
              <a:r>
                <a:rPr lang="en-GB" b="1" dirty="0">
                  <a:solidFill>
                    <a:srgbClr val="000000"/>
                  </a:solidFill>
                  <a:effectLst/>
                  <a:latin typeface="Arial" panose="020B0604020202020204" pitchFamily="34" charset="0"/>
                  <a:ea typeface="Calibri" panose="020F0502020204030204" pitchFamily="34" charset="0"/>
                </a:rPr>
                <a:t>627,000 Deaths</a:t>
              </a:r>
              <a:endParaRPr lang="en-GB" sz="1600" dirty="0">
                <a:effectLst/>
                <a:latin typeface="Arial" panose="020B0604020202020204" pitchFamily="34" charset="0"/>
                <a:ea typeface="Calibri" panose="020F0502020204030204" pitchFamily="34" charset="0"/>
              </a:endParaRPr>
            </a:p>
            <a:p>
              <a:pPr marL="228600" indent="-228600">
                <a:lnSpc>
                  <a:spcPct val="115000"/>
                </a:lnSpc>
                <a:spcAft>
                  <a:spcPts val="1000"/>
                </a:spcAft>
              </a:pPr>
              <a:r>
                <a:rPr lang="en-GB" b="1" dirty="0">
                  <a:solidFill>
                    <a:srgbClr val="000000"/>
                  </a:solidFill>
                  <a:effectLst/>
                  <a:latin typeface="Arial" panose="020B0604020202020204" pitchFamily="34" charset="0"/>
                  <a:ea typeface="Calibri" panose="020F0502020204030204" pitchFamily="34" charset="0"/>
                </a:rPr>
                <a:t>Africa Represents 95% of Worlds Cases &amp; Deaths   </a:t>
              </a:r>
              <a:endParaRPr lang="en-GB" sz="1600" dirty="0">
                <a:effectLst/>
                <a:latin typeface="Arial" panose="020B0604020202020204" pitchFamily="34" charset="0"/>
                <a:ea typeface="Calibri" panose="020F0502020204030204" pitchFamily="34" charset="0"/>
              </a:endParaRPr>
            </a:p>
          </p:txBody>
        </p:sp>
        <p:sp>
          <p:nvSpPr>
            <p:cNvPr id="7" name="Text Box 2">
              <a:extLst>
                <a:ext uri="{FF2B5EF4-FFF2-40B4-BE49-F238E27FC236}">
                  <a16:creationId xmlns:a16="http://schemas.microsoft.com/office/drawing/2014/main" id="{1931E391-23E2-C98B-ED89-60A8CACAAEB0}"/>
                </a:ext>
              </a:extLst>
            </p:cNvPr>
            <p:cNvSpPr txBox="1">
              <a:spLocks noChangeArrowheads="1"/>
            </p:cNvSpPr>
            <p:nvPr/>
          </p:nvSpPr>
          <p:spPr bwMode="auto">
            <a:xfrm>
              <a:off x="1158843" y="5993394"/>
              <a:ext cx="2145231" cy="551671"/>
            </a:xfrm>
            <a:prstGeom prst="rect">
              <a:avLst/>
            </a:prstGeom>
            <a:noFill/>
            <a:ln w="38100">
              <a:noFill/>
              <a:miter lim="800000"/>
              <a:headEnd/>
              <a:tailEnd/>
            </a:ln>
          </p:spPr>
          <p:txBody>
            <a:bodyPr rot="0" vert="horz" wrap="square" lIns="91440" tIns="45720" rIns="91440" bIns="45720" anchor="t" anchorCtr="0">
              <a:noAutofit/>
            </a:bodyPr>
            <a:lstStyle/>
            <a:p>
              <a:pPr marL="228600" indent="-228600">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rPr>
                <a:t>&lt;5s Represent 80% of African Malaria Deaths   </a:t>
              </a:r>
              <a:endParaRPr lang="en-GB" sz="1100">
                <a:effectLst/>
                <a:latin typeface="Arial" panose="020B0604020202020204" pitchFamily="34" charset="0"/>
                <a:ea typeface="Calibri" panose="020F0502020204030204" pitchFamily="34" charset="0"/>
              </a:endParaRPr>
            </a:p>
          </p:txBody>
        </p:sp>
      </p:grpSp>
      <p:pic>
        <p:nvPicPr>
          <p:cNvPr id="24" name="Picture 23" descr="Reports on Sponsor School Material to slum Kids - GlobalGiving">
            <a:extLst>
              <a:ext uri="{FF2B5EF4-FFF2-40B4-BE49-F238E27FC236}">
                <a16:creationId xmlns:a16="http://schemas.microsoft.com/office/drawing/2014/main" id="{603E7D95-CB29-8D55-4985-0CDC1E00BA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1747" y="0"/>
            <a:ext cx="4514559" cy="3544761"/>
          </a:xfrm>
          <a:prstGeom prst="rect">
            <a:avLst/>
          </a:prstGeom>
          <a:noFill/>
          <a:ln>
            <a:noFill/>
          </a:ln>
        </p:spPr>
      </p:pic>
      <p:pic>
        <p:nvPicPr>
          <p:cNvPr id="25" name="Picture 24" descr="C:\Users\sa16mccabej\AppData\Local\Microsoft\Windows\INetCache\Content.MSO\C805EFBD.tmp">
            <a:extLst>
              <a:ext uri="{FF2B5EF4-FFF2-40B4-BE49-F238E27FC236}">
                <a16:creationId xmlns:a16="http://schemas.microsoft.com/office/drawing/2014/main" id="{119FF85B-476C-E35B-52EA-6A5D725F77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73" y="1"/>
            <a:ext cx="4629440" cy="3577410"/>
          </a:xfrm>
          <a:prstGeom prst="rect">
            <a:avLst/>
          </a:prstGeom>
          <a:noFill/>
          <a:ln>
            <a:noFill/>
          </a:ln>
        </p:spPr>
      </p:pic>
      <p:pic>
        <p:nvPicPr>
          <p:cNvPr id="9" name="Picture 8">
            <a:extLst>
              <a:ext uri="{FF2B5EF4-FFF2-40B4-BE49-F238E27FC236}">
                <a16:creationId xmlns:a16="http://schemas.microsoft.com/office/drawing/2014/main" id="{5441E595-C426-E87B-8FDA-2F18821B3DCF}"/>
              </a:ext>
            </a:extLst>
          </p:cNvPr>
          <p:cNvPicPr>
            <a:picLocks noChangeAspect="1"/>
          </p:cNvPicPr>
          <p:nvPr/>
        </p:nvPicPr>
        <p:blipFill rotWithShape="1">
          <a:blip r:embed="rId7"/>
          <a:srcRect l="40550" t="48518" r="18501" b="29447"/>
          <a:stretch/>
        </p:blipFill>
        <p:spPr>
          <a:xfrm>
            <a:off x="114782" y="980728"/>
            <a:ext cx="9029318" cy="4647086"/>
          </a:xfrm>
          <a:prstGeom prst="rect">
            <a:avLst/>
          </a:prstGeom>
        </p:spPr>
      </p:pic>
      <p:sp>
        <p:nvSpPr>
          <p:cNvPr id="10" name="Oval 9">
            <a:extLst>
              <a:ext uri="{FF2B5EF4-FFF2-40B4-BE49-F238E27FC236}">
                <a16:creationId xmlns:a16="http://schemas.microsoft.com/office/drawing/2014/main" id="{3F61246E-BB6E-E18F-D185-8E7850DC2BB5}"/>
              </a:ext>
            </a:extLst>
          </p:cNvPr>
          <p:cNvSpPr/>
          <p:nvPr/>
        </p:nvSpPr>
        <p:spPr>
          <a:xfrm>
            <a:off x="121329" y="4210099"/>
            <a:ext cx="366941" cy="31423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06C6227-DBCE-AF91-544C-6E9A66676678}"/>
              </a:ext>
            </a:extLst>
          </p:cNvPr>
          <p:cNvSpPr/>
          <p:nvPr/>
        </p:nvSpPr>
        <p:spPr>
          <a:xfrm>
            <a:off x="127455" y="3631174"/>
            <a:ext cx="366941" cy="31423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4867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usa flag"/>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descr="Image result for developing world map">
            <a:extLst>
              <a:ext uri="{FF2B5EF4-FFF2-40B4-BE49-F238E27FC236}">
                <a16:creationId xmlns:a16="http://schemas.microsoft.com/office/drawing/2014/main" id="{CF5D20AA-4972-FE70-EBCF-C3DDFE245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3015"/>
            <a:ext cx="4629440" cy="3284985"/>
          </a:xfrm>
          <a:prstGeom prst="rect">
            <a:avLst/>
          </a:prstGeom>
          <a:noFill/>
          <a:ln w="38100">
            <a:noFill/>
          </a:ln>
        </p:spPr>
      </p:pic>
      <p:grpSp>
        <p:nvGrpSpPr>
          <p:cNvPr id="4" name="Group 3">
            <a:extLst>
              <a:ext uri="{FF2B5EF4-FFF2-40B4-BE49-F238E27FC236}">
                <a16:creationId xmlns:a16="http://schemas.microsoft.com/office/drawing/2014/main" id="{D8AB8524-960A-1B35-EBEF-E203A4818BA2}"/>
              </a:ext>
            </a:extLst>
          </p:cNvPr>
          <p:cNvGrpSpPr/>
          <p:nvPr/>
        </p:nvGrpSpPr>
        <p:grpSpPr>
          <a:xfrm>
            <a:off x="3043912" y="908720"/>
            <a:ext cx="6100088" cy="7221639"/>
            <a:chOff x="0" y="0"/>
            <a:chExt cx="5889147" cy="6545065"/>
          </a:xfrm>
        </p:grpSpPr>
        <p:grpSp>
          <p:nvGrpSpPr>
            <p:cNvPr id="5" name="Group 4">
              <a:extLst>
                <a:ext uri="{FF2B5EF4-FFF2-40B4-BE49-F238E27FC236}">
                  <a16:creationId xmlns:a16="http://schemas.microsoft.com/office/drawing/2014/main" id="{FE2350F4-CAEA-1462-7F96-F948508ABEC3}"/>
                </a:ext>
              </a:extLst>
            </p:cNvPr>
            <p:cNvGrpSpPr/>
            <p:nvPr/>
          </p:nvGrpSpPr>
          <p:grpSpPr>
            <a:xfrm>
              <a:off x="0" y="0"/>
              <a:ext cx="5889147" cy="5391909"/>
              <a:chOff x="0" y="0"/>
              <a:chExt cx="5889147" cy="5391909"/>
            </a:xfrm>
          </p:grpSpPr>
          <p:pic>
            <p:nvPicPr>
              <p:cNvPr id="21" name="Picture 20" descr="As the world's first ever malaria vaccine is approved, we cannot let it be  the last | Gavi, the Vaccine Alliance">
                <a:extLst>
                  <a:ext uri="{FF2B5EF4-FFF2-40B4-BE49-F238E27FC236}">
                    <a16:creationId xmlns:a16="http://schemas.microsoft.com/office/drawing/2014/main" id="{8E5B0885-8C82-D774-BD6A-17C3895C26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702" y="2422652"/>
                <a:ext cx="4358445" cy="2969257"/>
              </a:xfrm>
              <a:prstGeom prst="rect">
                <a:avLst/>
              </a:prstGeom>
              <a:noFill/>
              <a:ln>
                <a:noFill/>
              </a:ln>
            </p:spPr>
          </p:pic>
          <p:sp>
            <p:nvSpPr>
              <p:cNvPr id="18" name="Text Box 2">
                <a:extLst>
                  <a:ext uri="{FF2B5EF4-FFF2-40B4-BE49-F238E27FC236}">
                    <a16:creationId xmlns:a16="http://schemas.microsoft.com/office/drawing/2014/main" id="{18CC29DF-433C-9D9A-50F3-935A6AAF3E05}"/>
                  </a:ext>
                </a:extLst>
              </p:cNvPr>
              <p:cNvSpPr txBox="1">
                <a:spLocks noChangeArrowheads="1"/>
              </p:cNvSpPr>
              <p:nvPr/>
            </p:nvSpPr>
            <p:spPr bwMode="auto">
              <a:xfrm>
                <a:off x="0" y="0"/>
                <a:ext cx="1910281" cy="2145672"/>
              </a:xfrm>
              <a:prstGeom prst="rect">
                <a:avLst/>
              </a:prstGeom>
              <a:noFill/>
              <a:ln w="38100">
                <a:noFill/>
                <a:miter lim="800000"/>
                <a:headEnd/>
                <a:tailEnd/>
              </a:ln>
            </p:spPr>
            <p:txBody>
              <a:bodyPr rot="0" vert="horz" wrap="square" lIns="91440" tIns="45720" rIns="91440" bIns="45720" anchor="t" anchorCtr="0">
                <a:noAutofit/>
              </a:bodyPr>
              <a:lstStyle/>
              <a:p>
                <a:pPr>
                  <a:lnSpc>
                    <a:spcPct val="115000"/>
                  </a:lnSpc>
                  <a:spcAft>
                    <a:spcPts val="1000"/>
                  </a:spcAft>
                </a:pPr>
                <a:endParaRPr lang="en-GB" sz="1100" dirty="0">
                  <a:effectLst/>
                  <a:latin typeface="Arial" panose="020B0604020202020204" pitchFamily="34" charset="0"/>
                  <a:ea typeface="Calibri" panose="020F0502020204030204" pitchFamily="34" charset="0"/>
                </a:endParaRPr>
              </a:p>
            </p:txBody>
          </p:sp>
        </p:grpSp>
        <p:sp>
          <p:nvSpPr>
            <p:cNvPr id="6" name="Text Box 2">
              <a:extLst>
                <a:ext uri="{FF2B5EF4-FFF2-40B4-BE49-F238E27FC236}">
                  <a16:creationId xmlns:a16="http://schemas.microsoft.com/office/drawing/2014/main" id="{57191E99-4B3E-DE6F-E6D3-C6D74EBD259A}"/>
                </a:ext>
              </a:extLst>
            </p:cNvPr>
            <p:cNvSpPr txBox="1">
              <a:spLocks noChangeArrowheads="1"/>
            </p:cNvSpPr>
            <p:nvPr/>
          </p:nvSpPr>
          <p:spPr bwMode="auto">
            <a:xfrm>
              <a:off x="1540985" y="2586698"/>
              <a:ext cx="2292987" cy="2816825"/>
            </a:xfrm>
            <a:prstGeom prst="rect">
              <a:avLst/>
            </a:prstGeom>
            <a:noFill/>
            <a:ln w="38100">
              <a:noFill/>
              <a:miter lim="800000"/>
              <a:headEnd/>
              <a:tailEnd/>
            </a:ln>
          </p:spPr>
          <p:txBody>
            <a:bodyPr rot="0" vert="horz" wrap="square" lIns="91440" tIns="45720" rIns="91440" bIns="45720" anchor="t" anchorCtr="0">
              <a:noAutofit/>
            </a:bodyPr>
            <a:lstStyle/>
            <a:p>
              <a:pPr>
                <a:lnSpc>
                  <a:spcPct val="115000"/>
                </a:lnSpc>
                <a:spcAft>
                  <a:spcPts val="1000"/>
                </a:spcAft>
              </a:pPr>
              <a:r>
                <a:rPr lang="en-GB" b="1" dirty="0">
                  <a:solidFill>
                    <a:srgbClr val="000000"/>
                  </a:solidFill>
                  <a:effectLst/>
                  <a:latin typeface="Arial" panose="020B0604020202020204" pitchFamily="34" charset="0"/>
                  <a:ea typeface="Calibri" panose="020F0502020204030204" pitchFamily="34" charset="0"/>
                </a:rPr>
                <a:t>Malaria 2020</a:t>
              </a:r>
              <a:endParaRPr lang="en-GB" sz="1600" dirty="0">
                <a:effectLst/>
                <a:latin typeface="Arial" panose="020B0604020202020204" pitchFamily="34" charset="0"/>
                <a:ea typeface="Calibri" panose="020F0502020204030204" pitchFamily="34" charset="0"/>
              </a:endParaRPr>
            </a:p>
            <a:p>
              <a:pPr marL="228600" indent="-228600">
                <a:lnSpc>
                  <a:spcPct val="115000"/>
                </a:lnSpc>
              </a:pPr>
              <a:r>
                <a:rPr lang="en-GB" b="1" dirty="0">
                  <a:solidFill>
                    <a:srgbClr val="000000"/>
                  </a:solidFill>
                  <a:effectLst/>
                  <a:latin typeface="Arial" panose="020B0604020202020204" pitchFamily="34" charset="0"/>
                  <a:ea typeface="Calibri" panose="020F0502020204030204" pitchFamily="34" charset="0"/>
                </a:rPr>
                <a:t>240 million Cases</a:t>
              </a:r>
              <a:endParaRPr lang="en-GB" sz="1600" dirty="0">
                <a:effectLst/>
                <a:latin typeface="Arial" panose="020B0604020202020204" pitchFamily="34" charset="0"/>
                <a:ea typeface="Calibri" panose="020F0502020204030204" pitchFamily="34" charset="0"/>
              </a:endParaRPr>
            </a:p>
            <a:p>
              <a:pPr marL="228600" indent="-228600">
                <a:lnSpc>
                  <a:spcPct val="115000"/>
                </a:lnSpc>
              </a:pPr>
              <a:r>
                <a:rPr lang="en-GB" b="1" dirty="0">
                  <a:solidFill>
                    <a:srgbClr val="000000"/>
                  </a:solidFill>
                  <a:effectLst/>
                  <a:latin typeface="Arial" panose="020B0604020202020204" pitchFamily="34" charset="0"/>
                  <a:ea typeface="Calibri" panose="020F0502020204030204" pitchFamily="34" charset="0"/>
                </a:rPr>
                <a:t>627,000 Deaths</a:t>
              </a:r>
              <a:endParaRPr lang="en-GB" sz="1600" dirty="0">
                <a:effectLst/>
                <a:latin typeface="Arial" panose="020B0604020202020204" pitchFamily="34" charset="0"/>
                <a:ea typeface="Calibri" panose="020F0502020204030204" pitchFamily="34" charset="0"/>
              </a:endParaRPr>
            </a:p>
            <a:p>
              <a:pPr marL="228600" indent="-228600">
                <a:lnSpc>
                  <a:spcPct val="115000"/>
                </a:lnSpc>
                <a:spcAft>
                  <a:spcPts val="1000"/>
                </a:spcAft>
              </a:pPr>
              <a:r>
                <a:rPr lang="en-GB" b="1" dirty="0">
                  <a:solidFill>
                    <a:srgbClr val="000000"/>
                  </a:solidFill>
                  <a:effectLst/>
                  <a:latin typeface="Arial" panose="020B0604020202020204" pitchFamily="34" charset="0"/>
                  <a:ea typeface="Calibri" panose="020F0502020204030204" pitchFamily="34" charset="0"/>
                </a:rPr>
                <a:t>Africa Represents 95% of Worlds Cases &amp; Deaths   </a:t>
              </a:r>
              <a:endParaRPr lang="en-GB" sz="1600" dirty="0">
                <a:effectLst/>
                <a:latin typeface="Arial" panose="020B0604020202020204" pitchFamily="34" charset="0"/>
                <a:ea typeface="Calibri" panose="020F0502020204030204" pitchFamily="34" charset="0"/>
              </a:endParaRPr>
            </a:p>
          </p:txBody>
        </p:sp>
        <p:sp>
          <p:nvSpPr>
            <p:cNvPr id="7" name="Text Box 2">
              <a:extLst>
                <a:ext uri="{FF2B5EF4-FFF2-40B4-BE49-F238E27FC236}">
                  <a16:creationId xmlns:a16="http://schemas.microsoft.com/office/drawing/2014/main" id="{1931E391-23E2-C98B-ED89-60A8CACAAEB0}"/>
                </a:ext>
              </a:extLst>
            </p:cNvPr>
            <p:cNvSpPr txBox="1">
              <a:spLocks noChangeArrowheads="1"/>
            </p:cNvSpPr>
            <p:nvPr/>
          </p:nvSpPr>
          <p:spPr bwMode="auto">
            <a:xfrm>
              <a:off x="1158843" y="5993394"/>
              <a:ext cx="2145231" cy="551671"/>
            </a:xfrm>
            <a:prstGeom prst="rect">
              <a:avLst/>
            </a:prstGeom>
            <a:noFill/>
            <a:ln w="38100">
              <a:noFill/>
              <a:miter lim="800000"/>
              <a:headEnd/>
              <a:tailEnd/>
            </a:ln>
          </p:spPr>
          <p:txBody>
            <a:bodyPr rot="0" vert="horz" wrap="square" lIns="91440" tIns="45720" rIns="91440" bIns="45720" anchor="t" anchorCtr="0">
              <a:noAutofit/>
            </a:bodyPr>
            <a:lstStyle/>
            <a:p>
              <a:pPr marL="228600" indent="-228600">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rPr>
                <a:t>&lt;5s Represent 80% of African Malaria Deaths   </a:t>
              </a:r>
              <a:endParaRPr lang="en-GB" sz="1100">
                <a:effectLst/>
                <a:latin typeface="Arial" panose="020B0604020202020204" pitchFamily="34" charset="0"/>
                <a:ea typeface="Calibri" panose="020F0502020204030204" pitchFamily="34" charset="0"/>
              </a:endParaRPr>
            </a:p>
          </p:txBody>
        </p:sp>
      </p:grpSp>
      <p:pic>
        <p:nvPicPr>
          <p:cNvPr id="24" name="Picture 23" descr="Reports on Sponsor School Material to slum Kids - GlobalGiving">
            <a:extLst>
              <a:ext uri="{FF2B5EF4-FFF2-40B4-BE49-F238E27FC236}">
                <a16:creationId xmlns:a16="http://schemas.microsoft.com/office/drawing/2014/main" id="{603E7D95-CB29-8D55-4985-0CDC1E00BA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1747" y="-12814"/>
            <a:ext cx="4514559" cy="3557575"/>
          </a:xfrm>
          <a:prstGeom prst="rect">
            <a:avLst/>
          </a:prstGeom>
          <a:noFill/>
          <a:ln>
            <a:noFill/>
          </a:ln>
        </p:spPr>
      </p:pic>
      <p:pic>
        <p:nvPicPr>
          <p:cNvPr id="25" name="Picture 24" descr="C:\Users\sa16mccabej\AppData\Local\Microsoft\Windows\INetCache\Content.MSO\C805EFBD.tmp">
            <a:extLst>
              <a:ext uri="{FF2B5EF4-FFF2-40B4-BE49-F238E27FC236}">
                <a16:creationId xmlns:a16="http://schemas.microsoft.com/office/drawing/2014/main" id="{119FF85B-476C-E35B-52EA-6A5D725F77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73" y="1"/>
            <a:ext cx="4629440" cy="3577410"/>
          </a:xfrm>
          <a:prstGeom prst="rect">
            <a:avLst/>
          </a:prstGeom>
          <a:noFill/>
          <a:ln>
            <a:noFill/>
          </a:ln>
        </p:spPr>
      </p:pic>
      <p:sp>
        <p:nvSpPr>
          <p:cNvPr id="8" name="Rectangle 7">
            <a:extLst>
              <a:ext uri="{FF2B5EF4-FFF2-40B4-BE49-F238E27FC236}">
                <a16:creationId xmlns:a16="http://schemas.microsoft.com/office/drawing/2014/main" id="{793962B4-0071-0B54-92AF-5962F3E38E8F}"/>
              </a:ext>
            </a:extLst>
          </p:cNvPr>
          <p:cNvSpPr/>
          <p:nvPr/>
        </p:nvSpPr>
        <p:spPr>
          <a:xfrm>
            <a:off x="396691" y="1196752"/>
            <a:ext cx="8496945" cy="3851951"/>
          </a:xfrm>
          <a:prstGeom prst="rect">
            <a:avLst/>
          </a:prstGeom>
          <a:solidFill>
            <a:schemeClr val="bg1"/>
          </a:solidFill>
          <a:ln w="381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spcBef>
                <a:spcPct val="50000"/>
              </a:spcBef>
            </a:pPr>
            <a:r>
              <a:rPr lang="en-GB" altLang="en-US" sz="3600" b="1" u="sng" dirty="0">
                <a:solidFill>
                  <a:srgbClr val="FFFF00"/>
                </a:solidFill>
                <a:latin typeface="Comic Sans MS" panose="030F0702030302020204" pitchFamily="66" charset="0"/>
                <a:cs typeface="Arial" charset="0"/>
              </a:rPr>
              <a:t>World issues: Global Underdevelopment</a:t>
            </a:r>
          </a:p>
          <a:p>
            <a:pPr algn="ctr">
              <a:spcBef>
                <a:spcPct val="50000"/>
              </a:spcBef>
            </a:pPr>
            <a:r>
              <a:rPr lang="en-GB" altLang="en-US" sz="3200" b="1" dirty="0">
                <a:solidFill>
                  <a:srgbClr val="FFFF00"/>
                </a:solidFill>
                <a:latin typeface="Comic Sans MS" panose="030F0702030302020204" pitchFamily="66" charset="0"/>
                <a:cs typeface="Arial" charset="0"/>
              </a:rPr>
              <a:t>Timed essay practice – January to March</a:t>
            </a:r>
          </a:p>
          <a:p>
            <a:pPr algn="ctr">
              <a:spcBef>
                <a:spcPct val="50000"/>
              </a:spcBef>
            </a:pPr>
            <a:endParaRPr lang="en-GB" altLang="en-US" sz="3200" b="1" dirty="0">
              <a:solidFill>
                <a:srgbClr val="FFFF00"/>
              </a:solidFill>
              <a:latin typeface="Comic Sans MS" panose="030F0702030302020204" pitchFamily="66" charset="0"/>
              <a:cs typeface="Arial" charset="0"/>
            </a:endParaRPr>
          </a:p>
          <a:p>
            <a:pPr algn="ctr">
              <a:spcBef>
                <a:spcPct val="50000"/>
              </a:spcBef>
            </a:pPr>
            <a:r>
              <a:rPr lang="en-GB" altLang="en-US" sz="3200" b="1" dirty="0">
                <a:solidFill>
                  <a:srgbClr val="FFFF00"/>
                </a:solidFill>
                <a:latin typeface="Comic Sans MS" panose="030F0702030302020204" pitchFamily="66" charset="0"/>
                <a:cs typeface="Arial" charset="0"/>
              </a:rPr>
              <a:t>Will also be assessed in March Prelim</a:t>
            </a:r>
          </a:p>
        </p:txBody>
      </p:sp>
    </p:spTree>
    <p:extLst>
      <p:ext uri="{BB962C8B-B14F-4D97-AF65-F5344CB8AC3E}">
        <p14:creationId xmlns:p14="http://schemas.microsoft.com/office/powerpoint/2010/main" val="30331605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0DD675-F8CA-95DC-6152-429DF8055F98}"/>
              </a:ext>
            </a:extLst>
          </p:cNvPr>
          <p:cNvPicPr>
            <a:picLocks noChangeAspect="1"/>
          </p:cNvPicPr>
          <p:nvPr/>
        </p:nvPicPr>
        <p:blipFill rotWithShape="1">
          <a:blip r:embed="rId3"/>
          <a:srcRect l="42913" t="23400" r="20863" b="23401"/>
          <a:stretch/>
        </p:blipFill>
        <p:spPr>
          <a:xfrm>
            <a:off x="682993" y="0"/>
            <a:ext cx="7778013" cy="6858000"/>
          </a:xfrm>
          <a:prstGeom prst="rect">
            <a:avLst/>
          </a:prstGeom>
        </p:spPr>
      </p:pic>
      <p:sp>
        <p:nvSpPr>
          <p:cNvPr id="6" name="Oval 5">
            <a:extLst>
              <a:ext uri="{FF2B5EF4-FFF2-40B4-BE49-F238E27FC236}">
                <a16:creationId xmlns:a16="http://schemas.microsoft.com/office/drawing/2014/main" id="{BB85E7A8-80F4-1487-8F94-D3A6370E747A}"/>
              </a:ext>
            </a:extLst>
          </p:cNvPr>
          <p:cNvSpPr/>
          <p:nvPr/>
        </p:nvSpPr>
        <p:spPr>
          <a:xfrm>
            <a:off x="827584" y="3140968"/>
            <a:ext cx="2016224" cy="4320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2C52F1D-2D1A-EE36-AE16-6A6E86DBCE60}"/>
              </a:ext>
            </a:extLst>
          </p:cNvPr>
          <p:cNvSpPr/>
          <p:nvPr/>
        </p:nvSpPr>
        <p:spPr>
          <a:xfrm>
            <a:off x="2051720" y="4221088"/>
            <a:ext cx="432048" cy="4320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0D01F7-DA54-8091-8937-61017EB82E51}"/>
              </a:ext>
            </a:extLst>
          </p:cNvPr>
          <p:cNvSpPr txBox="1"/>
          <p:nvPr/>
        </p:nvSpPr>
        <p:spPr>
          <a:xfrm>
            <a:off x="3204135" y="2090172"/>
            <a:ext cx="4896544" cy="2677656"/>
          </a:xfrm>
          <a:prstGeom prst="rect">
            <a:avLst/>
          </a:prstGeom>
          <a:solidFill>
            <a:srgbClr val="FFFF00"/>
          </a:solidFill>
        </p:spPr>
        <p:txBody>
          <a:bodyPr wrap="square" rtlCol="0">
            <a:spAutoFit/>
          </a:bodyPr>
          <a:lstStyle/>
          <a:p>
            <a:r>
              <a:rPr lang="en-GB" sz="2800" b="1" dirty="0">
                <a:solidFill>
                  <a:schemeClr val="bg1"/>
                </a:solidFill>
              </a:rPr>
              <a:t>3 source questions in total</a:t>
            </a:r>
          </a:p>
          <a:p>
            <a:r>
              <a:rPr lang="en-GB" sz="2800" b="1" dirty="0">
                <a:solidFill>
                  <a:schemeClr val="bg1"/>
                </a:solidFill>
              </a:rPr>
              <a:t>2 x 10 mark Qs</a:t>
            </a:r>
          </a:p>
          <a:p>
            <a:r>
              <a:rPr lang="en-GB" sz="2800" b="1" dirty="0">
                <a:solidFill>
                  <a:schemeClr val="bg1"/>
                </a:solidFill>
              </a:rPr>
              <a:t>1 x 8 mark Q</a:t>
            </a:r>
          </a:p>
          <a:p>
            <a:r>
              <a:rPr lang="en-GB" sz="2800" b="1" dirty="0">
                <a:solidFill>
                  <a:schemeClr val="bg1"/>
                </a:solidFill>
              </a:rPr>
              <a:t>No choice!</a:t>
            </a:r>
          </a:p>
          <a:p>
            <a:r>
              <a:rPr lang="en-GB" sz="2800" b="1" dirty="0">
                <a:solidFill>
                  <a:schemeClr val="bg1"/>
                </a:solidFill>
              </a:rPr>
              <a:t>All answers are on the page – testing skills</a:t>
            </a:r>
          </a:p>
        </p:txBody>
      </p:sp>
    </p:spTree>
    <p:extLst>
      <p:ext uri="{BB962C8B-B14F-4D97-AF65-F5344CB8AC3E}">
        <p14:creationId xmlns:p14="http://schemas.microsoft.com/office/powerpoint/2010/main" val="15946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additive="base">
                                        <p:cTn id="3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calcmode="lin" valueType="num">
                                      <p:cBhvr additive="base">
                                        <p:cTn id="3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 calcmode="lin" valueType="num">
                                      <p:cBhvr additive="base">
                                        <p:cTn id="4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additive="base">
                                        <p:cTn id="5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260A-DB67-4792-9245-6CE8F8ABF765}"/>
              </a:ext>
            </a:extLst>
          </p:cNvPr>
          <p:cNvSpPr>
            <a:spLocks noGrp="1"/>
          </p:cNvSpPr>
          <p:nvPr>
            <p:ph type="title"/>
          </p:nvPr>
        </p:nvSpPr>
        <p:spPr>
          <a:xfrm>
            <a:off x="-324544" y="274638"/>
            <a:ext cx="9011344" cy="1143000"/>
          </a:xfrm>
        </p:spPr>
        <p:txBody>
          <a:bodyPr>
            <a:normAutofit fontScale="90000"/>
          </a:bodyPr>
          <a:lstStyle/>
          <a:p>
            <a:r>
              <a:rPr lang="en-GB" b="1" dirty="0">
                <a:solidFill>
                  <a:schemeClr val="bg1"/>
                </a:solidFill>
              </a:rPr>
              <a:t>6 marks N5</a:t>
            </a:r>
            <a:r>
              <a:rPr lang="en-GB" dirty="0"/>
              <a:t>           </a:t>
            </a:r>
            <a:r>
              <a:rPr lang="en-GB" dirty="0" smtClean="0"/>
              <a:t>  </a:t>
            </a:r>
            <a:r>
              <a:rPr lang="en-GB" b="1" dirty="0" smtClean="0">
                <a:solidFill>
                  <a:schemeClr val="bg1"/>
                </a:solidFill>
              </a:rPr>
              <a:t>6/20 H essay p/graph</a:t>
            </a:r>
            <a:endParaRPr lang="en-GB" b="1" dirty="0">
              <a:solidFill>
                <a:schemeClr val="bg1"/>
              </a:solidFill>
            </a:endParaRPr>
          </a:p>
        </p:txBody>
      </p:sp>
      <p:sp>
        <p:nvSpPr>
          <p:cNvPr id="5" name="Content Placeholder 4">
            <a:extLst>
              <a:ext uri="{FF2B5EF4-FFF2-40B4-BE49-F238E27FC236}">
                <a16:creationId xmlns:a16="http://schemas.microsoft.com/office/drawing/2014/main" id="{173E98ED-B269-4799-E7C3-502556604B0C}"/>
              </a:ext>
            </a:extLst>
          </p:cNvPr>
          <p:cNvSpPr>
            <a:spLocks noGrp="1"/>
          </p:cNvSpPr>
          <p:nvPr>
            <p:ph sz="half" idx="1"/>
          </p:nvPr>
        </p:nvSpPr>
        <p:spPr>
          <a:xfrm>
            <a:off x="107504" y="1326468"/>
            <a:ext cx="3240360" cy="5141168"/>
          </a:xfrm>
        </p:spPr>
        <p:txBody>
          <a:bodyPr>
            <a:normAutofit fontScale="77500" lnSpcReduction="20000"/>
          </a:bodyPr>
          <a:lstStyle/>
          <a:p>
            <a:pPr marL="0" indent="0">
              <a:lnSpc>
                <a:spcPct val="107000"/>
              </a:lnSpc>
              <a:spcAft>
                <a:spcPts val="800"/>
              </a:spcAft>
              <a:buNone/>
            </a:pPr>
            <a:r>
              <a:rPr lang="en-GB" sz="2100" dirty="0">
                <a:solidFill>
                  <a:srgbClr val="000000"/>
                </a:solidFill>
                <a:effectLst/>
                <a:latin typeface="Arial" panose="020B0604020202020204" pitchFamily="34" charset="0"/>
                <a:ea typeface="Calibri" panose="020F0502020204030204" pitchFamily="34" charset="0"/>
              </a:rPr>
              <a:t>One type of crime in Scotland is fire raising and vandalism.  This is when people deliberately start fires.  For example, in May 2023 a 12 year old boy was arrested in connection with setting fire to the old convent in Dumfries.</a:t>
            </a:r>
          </a:p>
          <a:p>
            <a:pPr>
              <a:lnSpc>
                <a:spcPct val="107000"/>
              </a:lnSpc>
              <a:spcAft>
                <a:spcPts val="800"/>
              </a:spcAft>
            </a:pPr>
            <a:endParaRPr lang="en-GB" sz="2100" dirty="0">
              <a:solidFill>
                <a:srgbClr val="000000"/>
              </a:solidFill>
              <a:latin typeface="Arial" panose="020B0604020202020204" pitchFamily="34" charset="0"/>
              <a:ea typeface="Calibri" panose="020F0502020204030204" pitchFamily="34" charset="0"/>
            </a:endParaRPr>
          </a:p>
          <a:p>
            <a:pPr marL="0" indent="0">
              <a:lnSpc>
                <a:spcPct val="107000"/>
              </a:lnSpc>
              <a:spcAft>
                <a:spcPts val="800"/>
              </a:spcAft>
              <a:buNone/>
            </a:pPr>
            <a:r>
              <a:rPr lang="en-GB" sz="2100" dirty="0">
                <a:solidFill>
                  <a:srgbClr val="000000"/>
                </a:solidFill>
                <a:latin typeface="Arial" panose="020B0604020202020204" pitchFamily="34" charset="0"/>
                <a:ea typeface="Calibri" panose="020F0502020204030204" pitchFamily="34" charset="0"/>
              </a:rPr>
              <a:t>Another type of crime in Scotland is crimes of dishonesty,  This is when people don’t act honestly which can have an impact on other people.  </a:t>
            </a:r>
            <a:r>
              <a:rPr lang="en-GB" sz="2100" dirty="0">
                <a:solidFill>
                  <a:srgbClr val="000000"/>
                </a:solidFill>
                <a:effectLst/>
                <a:latin typeface="Arial" panose="020B0604020202020204" pitchFamily="34" charset="0"/>
                <a:ea typeface="Calibri" panose="020F0502020204030204" pitchFamily="34" charset="0"/>
              </a:rPr>
              <a:t>For example, Sean Adams is a past offender who committed a crime of dishonesty by embezzling £39,000 form the accounts of two elderly customers when he worked in a bank.</a:t>
            </a:r>
          </a:p>
          <a:p>
            <a:pPr>
              <a:lnSpc>
                <a:spcPct val="107000"/>
              </a:lnSpc>
              <a:spcAft>
                <a:spcPts val="800"/>
              </a:spcAft>
            </a:pPr>
            <a:endParaRPr lang="en-GB" sz="1800" dirty="0">
              <a:solidFill>
                <a:srgbClr val="000000"/>
              </a:solidFill>
              <a:effectLst/>
              <a:latin typeface="Arial" panose="020B0604020202020204" pitchFamily="34" charset="0"/>
              <a:ea typeface="Calibri" panose="020F0502020204030204" pitchFamily="34" charset="0"/>
            </a:endParaRPr>
          </a:p>
          <a:p>
            <a:pPr marL="0" indent="0">
              <a:buNone/>
            </a:pPr>
            <a:endParaRPr lang="en-GB" dirty="0"/>
          </a:p>
        </p:txBody>
      </p:sp>
      <p:sp>
        <p:nvSpPr>
          <p:cNvPr id="6" name="Content Placeholder 5">
            <a:extLst>
              <a:ext uri="{FF2B5EF4-FFF2-40B4-BE49-F238E27FC236}">
                <a16:creationId xmlns:a16="http://schemas.microsoft.com/office/drawing/2014/main" id="{7509CF2A-2036-64C5-F1A5-94AEF20A4E31}"/>
              </a:ext>
            </a:extLst>
          </p:cNvPr>
          <p:cNvSpPr>
            <a:spLocks noGrp="1"/>
          </p:cNvSpPr>
          <p:nvPr>
            <p:ph sz="half" idx="2"/>
          </p:nvPr>
        </p:nvSpPr>
        <p:spPr>
          <a:xfrm>
            <a:off x="3491880" y="1196752"/>
            <a:ext cx="5544616" cy="5832648"/>
          </a:xfrm>
        </p:spPr>
        <p:txBody>
          <a:bodyPr>
            <a:normAutofit fontScale="77500" lnSpcReduction="20000"/>
          </a:bodyPr>
          <a:lstStyle/>
          <a:p>
            <a:pPr marL="0" indent="0">
              <a:buNone/>
            </a:pPr>
            <a:r>
              <a:rPr lang="en-GB" sz="1800" dirty="0">
                <a:solidFill>
                  <a:schemeClr val="bg1"/>
                </a:solidFill>
                <a:effectLst/>
                <a:highlight>
                  <a:srgbClr val="FFFF00"/>
                </a:highlight>
                <a:latin typeface="Arial" panose="020B0604020202020204" pitchFamily="34" charset="0"/>
                <a:ea typeface="Calibri" panose="020F0502020204030204" pitchFamily="34" charset="0"/>
              </a:rPr>
              <a:t>One of the effective ways that Parliamentary Representatives can hold the government to account is through actions in the debating chamber. In the chamber MPs can do a number of things to scrutinise the work of government by participating in debates, voting and taking part in ministerial question time. This is when MPs can submit questions to ministers, including the PM, as a part of a debate or in a scheduled question time, this puts them under pressure to defend themselves and look competent. </a:t>
            </a:r>
            <a:r>
              <a:rPr lang="en-GB" sz="1800" dirty="0">
                <a:solidFill>
                  <a:schemeClr val="bg1"/>
                </a:solidFill>
                <a:effectLst/>
                <a:highlight>
                  <a:srgbClr val="00FF00"/>
                </a:highlight>
                <a:latin typeface="Arial" panose="020B0604020202020204" pitchFamily="34" charset="0"/>
                <a:ea typeface="Calibri" panose="020F0502020204030204" pitchFamily="34" charset="0"/>
              </a:rPr>
              <a:t>For example, in 2021 Boris Johnson was forced to defend his and his government’s actions in the “Cash for Curtains Scandal” and government friends seeking support. </a:t>
            </a:r>
            <a:r>
              <a:rPr lang="en-GB" sz="1800" dirty="0">
                <a:solidFill>
                  <a:schemeClr val="bg1"/>
                </a:solidFill>
                <a:effectLst/>
                <a:highlight>
                  <a:srgbClr val="00FFFF"/>
                </a:highlight>
                <a:latin typeface="Arial" panose="020B0604020202020204" pitchFamily="34" charset="0"/>
                <a:ea typeface="Calibri" panose="020F0502020204030204" pitchFamily="34" charset="0"/>
              </a:rPr>
              <a:t>Question time is one of the most high-profile events in parliament, attracting a lot of media attention so it really puts the pressure on the government making it a good way of holding them to account and letting voters make up their mind about the government. </a:t>
            </a:r>
            <a:r>
              <a:rPr lang="en-GB" sz="1800" dirty="0">
                <a:solidFill>
                  <a:schemeClr val="bg1"/>
                </a:solidFill>
                <a:effectLst/>
                <a:highlight>
                  <a:srgbClr val="FF00FF"/>
                </a:highlight>
                <a:latin typeface="Arial" panose="020B0604020202020204" pitchFamily="34" charset="0"/>
                <a:ea typeface="Calibri" panose="020F0502020204030204" pitchFamily="34" charset="0"/>
              </a:rPr>
              <a:t>On the other hand, it can be argued that this tool is only partially effective. This is because many MPs will belong to the same political party as the government and so are not very likely to ask difficult or negative questions of the government, additionally, there isn’t enough space for all 650 MPs in the House of Commons.</a:t>
            </a:r>
            <a:r>
              <a:rPr lang="en-GB" sz="1800" dirty="0">
                <a:solidFill>
                  <a:schemeClr val="bg1"/>
                </a:solidFill>
                <a:effectLst/>
                <a:latin typeface="Arial" panose="020B0604020202020204" pitchFamily="34" charset="0"/>
                <a:ea typeface="Calibri" panose="020F0502020204030204" pitchFamily="34" charset="0"/>
              </a:rPr>
              <a:t> </a:t>
            </a:r>
            <a:r>
              <a:rPr lang="en-GB" sz="1800" dirty="0">
                <a:solidFill>
                  <a:schemeClr val="bg1"/>
                </a:solidFill>
                <a:effectLst/>
                <a:highlight>
                  <a:srgbClr val="00FF00"/>
                </a:highlight>
                <a:latin typeface="Arial" panose="020B0604020202020204" pitchFamily="34" charset="0"/>
                <a:ea typeface="Calibri" panose="020F0502020204030204" pitchFamily="34" charset="0"/>
              </a:rPr>
              <a:t>For example, in 2021 while Boris Johnson was under a lot of pressure from opposition MPs like the Labour and SNP leaders, Conservative MPs stood up and asked questions like </a:t>
            </a:r>
            <a:r>
              <a:rPr lang="en-GB" sz="1800" i="1" dirty="0">
                <a:solidFill>
                  <a:schemeClr val="bg1"/>
                </a:solidFill>
                <a:effectLst/>
                <a:highlight>
                  <a:srgbClr val="00FF00"/>
                </a:highlight>
                <a:latin typeface="Arial" panose="020B0604020202020204" pitchFamily="34" charset="0"/>
                <a:ea typeface="Calibri" panose="020F0502020204030204" pitchFamily="34" charset="0"/>
              </a:rPr>
              <a:t>“Will the Prime Minister thank vaccine volunteers?“</a:t>
            </a:r>
            <a:r>
              <a:rPr lang="en-GB" sz="1800" dirty="0">
                <a:solidFill>
                  <a:schemeClr val="bg1"/>
                </a:solidFill>
                <a:effectLst/>
                <a:highlight>
                  <a:srgbClr val="00FF00"/>
                </a:highlight>
                <a:latin typeface="Arial" panose="020B0604020202020204" pitchFamily="34" charset="0"/>
                <a:ea typeface="Calibri" panose="020F0502020204030204" pitchFamily="34" charset="0"/>
              </a:rPr>
              <a:t> despite the electoral commission announcing a plan to investigate the PM for a possible criminal offence that day.</a:t>
            </a:r>
            <a:r>
              <a:rPr lang="en-GB" sz="1800" dirty="0">
                <a:solidFill>
                  <a:schemeClr val="bg1"/>
                </a:solidFill>
                <a:effectLst/>
                <a:latin typeface="Arial" panose="020B0604020202020204" pitchFamily="34" charset="0"/>
                <a:ea typeface="Calibri" panose="020F0502020204030204" pitchFamily="34" charset="0"/>
              </a:rPr>
              <a:t> </a:t>
            </a:r>
            <a:r>
              <a:rPr lang="en-GB" sz="1800" dirty="0">
                <a:solidFill>
                  <a:schemeClr val="bg1"/>
                </a:solidFill>
                <a:effectLst/>
                <a:highlight>
                  <a:srgbClr val="00FFFF"/>
                </a:highlight>
                <a:latin typeface="Arial" panose="020B0604020202020204" pitchFamily="34" charset="0"/>
                <a:ea typeface="Calibri" panose="020F0502020204030204" pitchFamily="34" charset="0"/>
              </a:rPr>
              <a:t>Clearly, with the government often having a large number of its supporters in parliament outnumbering the opposition, question time is only partly effective as those loyal MPs will try to defend and help out the government meaning this is not the most effective time to scrutinise the government</a:t>
            </a:r>
            <a:r>
              <a:rPr lang="en-GB" sz="1800" dirty="0">
                <a:solidFill>
                  <a:schemeClr val="bg1"/>
                </a:solidFill>
                <a:effectLst/>
                <a:latin typeface="Arial" panose="020B0604020202020204" pitchFamily="34" charset="0"/>
                <a:ea typeface="Calibri" panose="020F0502020204030204" pitchFamily="34" charset="0"/>
              </a:rPr>
              <a:t>.   </a:t>
            </a:r>
            <a:endParaRPr lang="en-GB" sz="1800" dirty="0" smtClean="0">
              <a:solidFill>
                <a:schemeClr val="bg1"/>
              </a:solidFill>
              <a:effectLst/>
              <a:latin typeface="Arial" panose="020B0604020202020204" pitchFamily="34" charset="0"/>
              <a:ea typeface="Calibri" panose="020F0502020204030204" pitchFamily="34" charset="0"/>
            </a:endParaRPr>
          </a:p>
          <a:p>
            <a:pPr marL="0" indent="0" algn="ctr">
              <a:buNone/>
            </a:pPr>
            <a:r>
              <a:rPr lang="en-GB" sz="1800" b="1" dirty="0" smtClean="0">
                <a:solidFill>
                  <a:schemeClr val="bg1"/>
                </a:solidFill>
                <a:latin typeface="Arial" panose="020B0604020202020204" pitchFamily="34" charset="0"/>
                <a:ea typeface="Calibri" panose="020F0502020204030204" pitchFamily="34" charset="0"/>
              </a:rPr>
              <a:t>*ALSO NEEDS AN </a:t>
            </a:r>
            <a:r>
              <a:rPr lang="en-GB" sz="1800" b="1" dirty="0" smtClean="0">
                <a:solidFill>
                  <a:srgbClr val="FF0000"/>
                </a:solidFill>
                <a:latin typeface="Arial" panose="020B0604020202020204" pitchFamily="34" charset="0"/>
                <a:ea typeface="Calibri" panose="020F0502020204030204" pitchFamily="34" charset="0"/>
              </a:rPr>
              <a:t>EVALUATIVE COMMENT </a:t>
            </a:r>
            <a:r>
              <a:rPr lang="en-GB" sz="1800" b="1" dirty="0" smtClean="0">
                <a:solidFill>
                  <a:schemeClr val="bg1"/>
                </a:solidFill>
                <a:latin typeface="Arial" panose="020B0604020202020204" pitchFamily="34" charset="0"/>
                <a:ea typeface="Calibri" panose="020F0502020204030204" pitchFamily="34" charset="0"/>
              </a:rPr>
              <a:t>LINKING BACK TO THE Q FOR AN EVALUATION MARK – </a:t>
            </a:r>
            <a:r>
              <a:rPr lang="en-GB" sz="1800" b="1" dirty="0" smtClean="0">
                <a:solidFill>
                  <a:srgbClr val="FF0000"/>
                </a:solidFill>
                <a:latin typeface="Arial" panose="020B0604020202020204" pitchFamily="34" charset="0"/>
                <a:ea typeface="Calibri" panose="020F0502020204030204" pitchFamily="34" charset="0"/>
              </a:rPr>
              <a:t>WILL</a:t>
            </a:r>
            <a:r>
              <a:rPr lang="en-GB" sz="1800" b="1" dirty="0" smtClean="0">
                <a:solidFill>
                  <a:schemeClr val="bg1"/>
                </a:solidFill>
                <a:latin typeface="Arial" panose="020B0604020202020204" pitchFamily="34" charset="0"/>
                <a:ea typeface="Calibri" panose="020F0502020204030204" pitchFamily="34" charset="0"/>
              </a:rPr>
              <a:t> </a:t>
            </a:r>
            <a:r>
              <a:rPr lang="en-GB" sz="1800" b="1" dirty="0" smtClean="0">
                <a:solidFill>
                  <a:srgbClr val="FF0000"/>
                </a:solidFill>
                <a:latin typeface="Arial" panose="020B0604020202020204" pitchFamily="34" charset="0"/>
                <a:ea typeface="Calibri" panose="020F0502020204030204" pitchFamily="34" charset="0"/>
              </a:rPr>
              <a:t>DIFFER DEPENDING ON WORDING OF SPECIFIC Q ASKED</a:t>
            </a:r>
            <a:r>
              <a:rPr lang="en-GB" sz="1800" b="1" dirty="0" smtClean="0">
                <a:solidFill>
                  <a:schemeClr val="bg1"/>
                </a:solidFill>
                <a:latin typeface="Arial" panose="020B0604020202020204" pitchFamily="34" charset="0"/>
                <a:ea typeface="Calibri" panose="020F0502020204030204" pitchFamily="34" charset="0"/>
              </a:rPr>
              <a:t>*</a:t>
            </a:r>
            <a:endParaRPr lang="en-GB" sz="1800" b="1" dirty="0">
              <a:solidFill>
                <a:schemeClr val="bg1"/>
              </a:solidFill>
              <a:effectLst/>
              <a:latin typeface="Arial" panose="020B0604020202020204" pitchFamily="34" charset="0"/>
              <a:ea typeface="Calibri" panose="020F0502020204030204" pitchFamily="34" charset="0"/>
            </a:endParaRPr>
          </a:p>
          <a:p>
            <a:pPr marL="0" indent="0">
              <a:buNone/>
            </a:pPr>
            <a:endParaRPr lang="en-GB" dirty="0"/>
          </a:p>
        </p:txBody>
      </p:sp>
      <p:sp>
        <p:nvSpPr>
          <p:cNvPr id="4" name="Arrow: Right 3">
            <a:extLst>
              <a:ext uri="{FF2B5EF4-FFF2-40B4-BE49-F238E27FC236}">
                <a16:creationId xmlns:a16="http://schemas.microsoft.com/office/drawing/2014/main" id="{7DA225CC-69FA-04F0-3C63-7FC0392FE2DD}"/>
              </a:ext>
            </a:extLst>
          </p:cNvPr>
          <p:cNvSpPr/>
          <p:nvPr/>
        </p:nvSpPr>
        <p:spPr>
          <a:xfrm>
            <a:off x="2627784" y="630114"/>
            <a:ext cx="1152128" cy="4320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06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b="1" dirty="0">
                <a:latin typeface="Comic Sans MS" panose="030F0702030302020204" pitchFamily="66" charset="0"/>
              </a:rPr>
              <a:t>Types of Exam Questions</a:t>
            </a:r>
          </a:p>
        </p:txBody>
      </p:sp>
      <p:sp>
        <p:nvSpPr>
          <p:cNvPr id="3" name="Content Placeholder 2"/>
          <p:cNvSpPr>
            <a:spLocks noGrp="1"/>
          </p:cNvSpPr>
          <p:nvPr>
            <p:ph idx="1"/>
          </p:nvPr>
        </p:nvSpPr>
        <p:spPr>
          <a:solidFill>
            <a:schemeClr val="bg1"/>
          </a:solidFill>
        </p:spPr>
        <p:txBody>
          <a:bodyPr>
            <a:normAutofit fontScale="92500" lnSpcReduction="10000"/>
          </a:bodyPr>
          <a:lstStyle/>
          <a:p>
            <a:pPr marL="0" indent="0" algn="ctr">
              <a:buNone/>
            </a:pPr>
            <a:r>
              <a:rPr lang="en-GB" sz="2800" u="sng" dirty="0">
                <a:latin typeface="Comic Sans MS" panose="030F0702030302020204" pitchFamily="66" charset="0"/>
              </a:rPr>
              <a:t>Extended Response Questions – 12 or 20 marks</a:t>
            </a:r>
          </a:p>
          <a:p>
            <a:r>
              <a:rPr lang="en-GB" sz="2800" dirty="0">
                <a:latin typeface="Comic Sans MS" panose="030F0702030302020204" pitchFamily="66" charset="0"/>
              </a:rPr>
              <a:t>20 marks – To what extent…? </a:t>
            </a:r>
            <a:r>
              <a:rPr lang="en-GB" sz="2800" b="1" u="sng" dirty="0">
                <a:latin typeface="Comic Sans MS" panose="030F0702030302020204" pitchFamily="66" charset="0"/>
              </a:rPr>
              <a:t>or</a:t>
            </a:r>
            <a:r>
              <a:rPr lang="en-GB" sz="2800" dirty="0">
                <a:latin typeface="Comic Sans MS" panose="030F0702030302020204" pitchFamily="66" charset="0"/>
              </a:rPr>
              <a:t> “statement” Discuss.</a:t>
            </a:r>
          </a:p>
          <a:p>
            <a:r>
              <a:rPr lang="en-GB" sz="2800" dirty="0">
                <a:latin typeface="Comic Sans MS" panose="030F0702030302020204" pitchFamily="66" charset="0"/>
              </a:rPr>
              <a:t>12 marks – Analyse… or Evaluate…</a:t>
            </a:r>
          </a:p>
          <a:p>
            <a:pPr marL="0" indent="0">
              <a:buNone/>
            </a:pPr>
            <a:endParaRPr lang="en-GB" sz="2800" dirty="0">
              <a:latin typeface="Comic Sans MS" panose="030F0702030302020204" pitchFamily="66" charset="0"/>
            </a:endParaRPr>
          </a:p>
          <a:p>
            <a:pPr marL="0" indent="0" algn="ctr">
              <a:buNone/>
            </a:pPr>
            <a:r>
              <a:rPr lang="en-GB" sz="2800" u="sng" dirty="0">
                <a:latin typeface="Comic Sans MS" panose="030F0702030302020204" pitchFamily="66" charset="0"/>
              </a:rPr>
              <a:t>Information Handling Questions – 8 marks</a:t>
            </a:r>
          </a:p>
          <a:p>
            <a:r>
              <a:rPr lang="en-GB" sz="2800" dirty="0">
                <a:latin typeface="Comic Sans MS" panose="030F0702030302020204" pitchFamily="66" charset="0"/>
              </a:rPr>
              <a:t>To what extent is it accurate to state that…</a:t>
            </a:r>
          </a:p>
          <a:p>
            <a:r>
              <a:rPr lang="en-GB" sz="2800" dirty="0">
                <a:latin typeface="Comic Sans MS" panose="030F0702030302020204" pitchFamily="66" charset="0"/>
              </a:rPr>
              <a:t>What conclusions can be drawn about…</a:t>
            </a:r>
          </a:p>
          <a:p>
            <a:r>
              <a:rPr lang="en-GB" sz="2800" dirty="0">
                <a:latin typeface="Comic Sans MS" panose="030F0702030302020204" pitchFamily="66" charset="0"/>
              </a:rPr>
              <a:t>To what extent are Sources A, B and</a:t>
            </a:r>
          </a:p>
          <a:p>
            <a:pPr marL="0" indent="0">
              <a:buNone/>
            </a:pPr>
            <a:r>
              <a:rPr lang="en-GB" sz="2800" dirty="0">
                <a:latin typeface="Comic Sans MS" panose="030F0702030302020204" pitchFamily="66" charset="0"/>
              </a:rPr>
              <a:t>    C reliable?</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301208"/>
            <a:ext cx="1443430" cy="142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394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204865"/>
            <a:ext cx="8229600" cy="4320480"/>
          </a:xfrm>
          <a:solidFill>
            <a:schemeClr val="bg1"/>
          </a:solidFill>
        </p:spPr>
        <p:txBody>
          <a:bodyPr>
            <a:normAutofit fontScale="92500" lnSpcReduction="10000"/>
          </a:bodyPr>
          <a:lstStyle/>
          <a:p>
            <a:r>
              <a:rPr lang="en-GB" dirty="0">
                <a:latin typeface="Comic Sans MS" panose="030F0702030302020204" pitchFamily="66" charset="0"/>
              </a:rPr>
              <a:t>Accounts for 30 marks out of a total of 110 marks for the course</a:t>
            </a:r>
          </a:p>
          <a:p>
            <a:r>
              <a:rPr lang="en-GB" dirty="0">
                <a:latin typeface="Comic Sans MS" panose="030F0702030302020204" pitchFamily="66" charset="0"/>
              </a:rPr>
              <a:t>Pupils pick a Modern Studies issue for further individual research with very limited teacher guidance / support</a:t>
            </a:r>
          </a:p>
          <a:p>
            <a:r>
              <a:rPr lang="en-GB" dirty="0">
                <a:latin typeface="Comic Sans MS" panose="030F0702030302020204" pitchFamily="66" charset="0"/>
              </a:rPr>
              <a:t>Pupils present their findings in the form of a report in a 90 minute internal exam</a:t>
            </a:r>
          </a:p>
          <a:p>
            <a:r>
              <a:rPr lang="en-GB" dirty="0">
                <a:latin typeface="Comic Sans MS" panose="030F0702030302020204" pitchFamily="66" charset="0"/>
              </a:rPr>
              <a:t>Preparation will start in January 2024</a:t>
            </a:r>
          </a:p>
          <a:p>
            <a:r>
              <a:rPr lang="en-GB" dirty="0">
                <a:latin typeface="Comic Sans MS" panose="030F0702030302020204" pitchFamily="66" charset="0"/>
              </a:rPr>
              <a:t>Write-up will be March 2024</a:t>
            </a:r>
            <a:endParaRPr lang="en-GB"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59500"/>
            <a:ext cx="3744416"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9973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6731"/>
            <a:ext cx="8229600" cy="1143000"/>
          </a:xfrm>
        </p:spPr>
        <p:txBody>
          <a:bodyPr>
            <a:normAutofit fontScale="90000"/>
          </a:bodyPr>
          <a:lstStyle/>
          <a:p>
            <a:r>
              <a:rPr lang="en-GB" sz="4800" b="1" u="sng" dirty="0">
                <a:solidFill>
                  <a:schemeClr val="bg1"/>
                </a:solidFill>
                <a:latin typeface="Comic Sans MS" panose="030F0702030302020204" pitchFamily="66" charset="0"/>
              </a:rPr>
              <a:t>Exam Date</a:t>
            </a:r>
            <a:r>
              <a:rPr lang="en-GB" sz="4800" b="1" dirty="0">
                <a:solidFill>
                  <a:schemeClr val="bg1"/>
                </a:solidFill>
                <a:latin typeface="Comic Sans MS" panose="030F0702030302020204" pitchFamily="66" charset="0"/>
              </a:rPr>
              <a:t/>
            </a:r>
            <a:br>
              <a:rPr lang="en-GB" sz="4800" b="1" dirty="0">
                <a:solidFill>
                  <a:schemeClr val="bg1"/>
                </a:solidFill>
                <a:latin typeface="Comic Sans MS" panose="030F0702030302020204" pitchFamily="66" charset="0"/>
              </a:rPr>
            </a:br>
            <a:r>
              <a:rPr lang="en-GB" sz="4800" b="1" dirty="0">
                <a:solidFill>
                  <a:schemeClr val="bg1"/>
                </a:solidFill>
                <a:latin typeface="Comic Sans MS" panose="030F0702030302020204" pitchFamily="66" charset="0"/>
              </a:rPr>
              <a:t/>
            </a:r>
            <a:br>
              <a:rPr lang="en-GB" sz="4800" b="1" dirty="0">
                <a:solidFill>
                  <a:schemeClr val="bg1"/>
                </a:solidFill>
                <a:latin typeface="Comic Sans MS" panose="030F0702030302020204" pitchFamily="66" charset="0"/>
              </a:rPr>
            </a:br>
            <a:r>
              <a:rPr lang="en-GB" sz="4800" b="1" dirty="0">
                <a:solidFill>
                  <a:schemeClr val="bg1"/>
                </a:solidFill>
                <a:latin typeface="Comic Sans MS" panose="030F0702030302020204" pitchFamily="66" charset="0"/>
              </a:rPr>
              <a:t>Tuesday 30</a:t>
            </a:r>
            <a:r>
              <a:rPr lang="en-GB" sz="4800" b="1" baseline="30000" dirty="0">
                <a:solidFill>
                  <a:schemeClr val="bg1"/>
                </a:solidFill>
                <a:latin typeface="Comic Sans MS" panose="030F0702030302020204" pitchFamily="66" charset="0"/>
              </a:rPr>
              <a:t>th</a:t>
            </a:r>
            <a:r>
              <a:rPr lang="en-GB" sz="4800" b="1" dirty="0">
                <a:solidFill>
                  <a:schemeClr val="bg1"/>
                </a:solidFill>
                <a:latin typeface="Comic Sans MS" panose="030F0702030302020204" pitchFamily="66" charset="0"/>
              </a:rPr>
              <a:t> April 2024</a:t>
            </a:r>
            <a:br>
              <a:rPr lang="en-GB" sz="4800" b="1" dirty="0">
                <a:solidFill>
                  <a:schemeClr val="bg1"/>
                </a:solidFill>
                <a:latin typeface="Comic Sans MS" panose="030F0702030302020204" pitchFamily="66" charset="0"/>
              </a:rPr>
            </a:br>
            <a:endParaRPr lang="en-GB" sz="4800" b="1"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152400" y="2224293"/>
            <a:ext cx="8856984" cy="1745075"/>
          </a:xfrm>
          <a:ln w="38100">
            <a:solidFill>
              <a:schemeClr val="bg1"/>
            </a:solidFill>
          </a:ln>
        </p:spPr>
        <p:txBody>
          <a:bodyPr>
            <a:normAutofit/>
          </a:bodyPr>
          <a:lstStyle/>
          <a:p>
            <a:pPr marL="0" indent="0" algn="ctr">
              <a:buNone/>
            </a:pPr>
            <a:r>
              <a:rPr lang="en-GB" sz="4400" b="1" dirty="0">
                <a:solidFill>
                  <a:schemeClr val="bg1"/>
                </a:solidFill>
                <a:latin typeface="Comic Sans MS" panose="030F0702030302020204" pitchFamily="66" charset="0"/>
              </a:rPr>
              <a:t>Paper 1: 9am – 10.45am</a:t>
            </a:r>
          </a:p>
          <a:p>
            <a:pPr marL="0" indent="0" algn="ctr">
              <a:buNone/>
            </a:pPr>
            <a:r>
              <a:rPr lang="en-GB" sz="4400" b="1" dirty="0">
                <a:solidFill>
                  <a:schemeClr val="bg1"/>
                </a:solidFill>
                <a:latin typeface="Comic Sans MS" panose="030F0702030302020204" pitchFamily="66" charset="0"/>
              </a:rPr>
              <a:t>Paper 2: 11.15am – 12.30pm</a:t>
            </a:r>
          </a:p>
        </p:txBody>
      </p:sp>
      <p:sp>
        <p:nvSpPr>
          <p:cNvPr id="4" name="AutoShape 2" descr="Image result for exam"/>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828" y="4149080"/>
            <a:ext cx="3096344" cy="250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27034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GB" dirty="0">
                <a:latin typeface="Comic Sans MS" panose="030F0702030302020204" pitchFamily="66" charset="0"/>
              </a:rPr>
              <a:t>Success in Modern Studies</a:t>
            </a:r>
          </a:p>
        </p:txBody>
      </p:sp>
      <p:sp>
        <p:nvSpPr>
          <p:cNvPr id="3" name="Content Placeholder 2"/>
          <p:cNvSpPr>
            <a:spLocks noGrp="1"/>
          </p:cNvSpPr>
          <p:nvPr>
            <p:ph idx="1"/>
          </p:nvPr>
        </p:nvSpPr>
        <p:spPr>
          <a:xfrm>
            <a:off x="457200" y="1600200"/>
            <a:ext cx="8229600" cy="3556992"/>
          </a:xfrm>
          <a:solidFill>
            <a:schemeClr val="bg1"/>
          </a:solidFill>
        </p:spPr>
        <p:txBody>
          <a:bodyPr>
            <a:normAutofit fontScale="92500" lnSpcReduction="10000"/>
          </a:bodyPr>
          <a:lstStyle/>
          <a:p>
            <a:pPr marL="0" indent="0" algn="ctr">
              <a:buNone/>
            </a:pPr>
            <a:r>
              <a:rPr lang="en-GB" dirty="0">
                <a:solidFill>
                  <a:schemeClr val="tx2"/>
                </a:solidFill>
                <a:latin typeface="Comic Sans MS" panose="030F0702030302020204" pitchFamily="66" charset="0"/>
              </a:rPr>
              <a:t>Structured revision using a range of revision techniques</a:t>
            </a:r>
          </a:p>
          <a:p>
            <a:pPr marL="0" indent="0" algn="ctr">
              <a:buNone/>
            </a:pPr>
            <a:r>
              <a:rPr lang="en-GB" dirty="0">
                <a:solidFill>
                  <a:schemeClr val="tx2"/>
                </a:solidFill>
                <a:latin typeface="Comic Sans MS" panose="030F0702030302020204" pitchFamily="66" charset="0"/>
              </a:rPr>
              <a:t>Understanding the questions and knowing how to structure the answers</a:t>
            </a:r>
          </a:p>
          <a:p>
            <a:pPr marL="0" indent="0" algn="ctr">
              <a:buNone/>
            </a:pPr>
            <a:r>
              <a:rPr lang="en-GB" dirty="0">
                <a:solidFill>
                  <a:schemeClr val="tx2"/>
                </a:solidFill>
                <a:latin typeface="Comic Sans MS" panose="030F0702030302020204" pitchFamily="66" charset="0"/>
              </a:rPr>
              <a:t>Timed question practice</a:t>
            </a:r>
          </a:p>
          <a:p>
            <a:pPr marL="0" indent="0" algn="ctr">
              <a:buNone/>
            </a:pPr>
            <a:r>
              <a:rPr lang="en-GB" dirty="0">
                <a:solidFill>
                  <a:schemeClr val="tx2"/>
                </a:solidFill>
                <a:latin typeface="Comic Sans MS" panose="030F0702030302020204" pitchFamily="66" charset="0"/>
              </a:rPr>
              <a:t>Check over answers thoroughly and ensure they’re packed with knowledge!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941168"/>
            <a:ext cx="2958040"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609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Microsoft&lt;/strong&gt; &lt;strong&gt;Teams&lt;/strong&gt; strumento per il successo azienda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678" y="4412406"/>
            <a:ext cx="4200924" cy="2445594"/>
          </a:xfrm>
          <a:prstGeom prst="rect">
            <a:avLst/>
          </a:prstGeom>
        </p:spPr>
      </p:pic>
      <p:pic>
        <p:nvPicPr>
          <p:cNvPr id="3" name="Picture 2" descr="&lt;strong&gt;Microsoft&lt;/strong&gt; &lt;strong&gt;Teams&lt;/strong&g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16632"/>
            <a:ext cx="2222400" cy="2066832"/>
          </a:xfrm>
          <a:prstGeom prst="rect">
            <a:avLst/>
          </a:prstGeom>
        </p:spPr>
      </p:pic>
      <p:sp>
        <p:nvSpPr>
          <p:cNvPr id="4" name="Rounded Rectangle 3"/>
          <p:cNvSpPr/>
          <p:nvPr/>
        </p:nvSpPr>
        <p:spPr>
          <a:xfrm>
            <a:off x="3491880" y="332656"/>
            <a:ext cx="5040560"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Each class has their own team which will have all power points, resources, practice papers and homework posted onto it on a regular basis</a:t>
            </a:r>
          </a:p>
        </p:txBody>
      </p:sp>
      <p:sp>
        <p:nvSpPr>
          <p:cNvPr id="5" name="Rounded Rectangle 4"/>
          <p:cNvSpPr/>
          <p:nvPr/>
        </p:nvSpPr>
        <p:spPr>
          <a:xfrm>
            <a:off x="467544" y="4077072"/>
            <a:ext cx="4264762" cy="2553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SQA website is also available to use for past papers and marking schemes</a:t>
            </a:r>
          </a:p>
        </p:txBody>
      </p:sp>
      <p:pic>
        <p:nvPicPr>
          <p:cNvPr id="6" name="Picture 5" descr="&lt;strong&gt;SQA&lt;/strong&gt; | Featured client of NoTosh Limited in our first six mon… | Flickr"/>
          <p:cNvPicPr>
            <a:picLocks noChangeAspect="1"/>
          </p:cNvPicPr>
          <p:nvPr/>
        </p:nvPicPr>
        <p:blipFill rotWithShape="1">
          <a:blip r:embed="rId5" cstate="print">
            <a:extLst>
              <a:ext uri="{28A0092B-C50C-407E-A947-70E740481C1C}">
                <a14:useLocalDpi xmlns:a14="http://schemas.microsoft.com/office/drawing/2010/main" val="0"/>
              </a:ext>
            </a:extLst>
          </a:blip>
          <a:srcRect l="8221" t="26992" r="1350" b="31903"/>
          <a:stretch/>
        </p:blipFill>
        <p:spPr>
          <a:xfrm>
            <a:off x="2203881" y="4086798"/>
            <a:ext cx="792088" cy="360040"/>
          </a:xfrm>
          <a:prstGeom prst="rect">
            <a:avLst/>
          </a:prstGeom>
        </p:spPr>
      </p:pic>
    </p:spTree>
    <p:extLst>
      <p:ext uri="{BB962C8B-B14F-4D97-AF65-F5344CB8AC3E}">
        <p14:creationId xmlns:p14="http://schemas.microsoft.com/office/powerpoint/2010/main" val="292083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GB" b="1" dirty="0">
                <a:latin typeface="Comic Sans MS" panose="030F0702030302020204" pitchFamily="66" charset="0"/>
              </a:rPr>
              <a:t>How can you help?</a:t>
            </a:r>
          </a:p>
        </p:txBody>
      </p:sp>
      <p:sp>
        <p:nvSpPr>
          <p:cNvPr id="3" name="Content Placeholder 2"/>
          <p:cNvSpPr>
            <a:spLocks noGrp="1"/>
          </p:cNvSpPr>
          <p:nvPr>
            <p:ph idx="1"/>
          </p:nvPr>
        </p:nvSpPr>
        <p:spPr>
          <a:xfrm>
            <a:off x="457200" y="1584325"/>
            <a:ext cx="8229600" cy="5085035"/>
          </a:xfrm>
          <a:solidFill>
            <a:schemeClr val="bg1"/>
          </a:solidFill>
        </p:spPr>
        <p:txBody>
          <a:bodyPr>
            <a:normAutofit fontScale="77500" lnSpcReduction="20000"/>
          </a:bodyPr>
          <a:lstStyle/>
          <a:p>
            <a:pPr algn="ctr"/>
            <a:r>
              <a:rPr lang="en-GB" dirty="0">
                <a:solidFill>
                  <a:schemeClr val="tx2"/>
                </a:solidFill>
                <a:latin typeface="Comic Sans MS" panose="030F0702030302020204" pitchFamily="66" charset="0"/>
              </a:rPr>
              <a:t>Encourage your son/daughter to read newspapers and watch the news</a:t>
            </a:r>
          </a:p>
          <a:p>
            <a:pPr algn="ctr"/>
            <a:r>
              <a:rPr lang="en-GB" dirty="0">
                <a:solidFill>
                  <a:schemeClr val="tx2"/>
                </a:solidFill>
                <a:latin typeface="Comic Sans MS" panose="030F0702030302020204" pitchFamily="66" charset="0"/>
              </a:rPr>
              <a:t>Discuss topic related issues with them</a:t>
            </a:r>
          </a:p>
          <a:p>
            <a:pPr algn="ctr"/>
            <a:r>
              <a:rPr lang="en-GB" dirty="0">
                <a:solidFill>
                  <a:schemeClr val="tx2"/>
                </a:solidFill>
                <a:latin typeface="Comic Sans MS" panose="030F0702030302020204" pitchFamily="66" charset="0"/>
              </a:rPr>
              <a:t>Check homework is done on time – Teams</a:t>
            </a:r>
          </a:p>
          <a:p>
            <a:pPr algn="ctr"/>
            <a:r>
              <a:rPr lang="en-GB" dirty="0">
                <a:solidFill>
                  <a:schemeClr val="tx2"/>
                </a:solidFill>
                <a:latin typeface="Comic Sans MS" panose="030F0702030302020204" pitchFamily="66" charset="0"/>
              </a:rPr>
              <a:t>Ensure resources are organised at home</a:t>
            </a:r>
          </a:p>
          <a:p>
            <a:pPr algn="ctr"/>
            <a:r>
              <a:rPr lang="en-GB" dirty="0">
                <a:solidFill>
                  <a:schemeClr val="tx2"/>
                </a:solidFill>
                <a:latin typeface="Comic Sans MS" panose="030F0702030302020204" pitchFamily="66" charset="0"/>
              </a:rPr>
              <a:t>Test pupils using core notes and pupil units</a:t>
            </a:r>
          </a:p>
          <a:p>
            <a:pPr algn="ctr"/>
            <a:r>
              <a:rPr lang="en-GB" dirty="0">
                <a:solidFill>
                  <a:schemeClr val="tx2"/>
                </a:solidFill>
                <a:latin typeface="Comic Sans MS" panose="030F0702030302020204" pitchFamily="66" charset="0"/>
              </a:rPr>
              <a:t>Encourage a structured approach to revision</a:t>
            </a:r>
          </a:p>
          <a:p>
            <a:pPr algn="ctr"/>
            <a:r>
              <a:rPr lang="en-GB" dirty="0">
                <a:solidFill>
                  <a:schemeClr val="tx2"/>
                </a:solidFill>
                <a:latin typeface="Comic Sans MS" panose="030F0702030302020204" pitchFamily="66" charset="0"/>
              </a:rPr>
              <a:t>Access the SQA website and download past papers and marking instructions</a:t>
            </a:r>
          </a:p>
          <a:p>
            <a:pPr algn="ctr"/>
            <a:r>
              <a:rPr lang="en-GB" dirty="0">
                <a:solidFill>
                  <a:schemeClr val="tx2"/>
                </a:solidFill>
                <a:latin typeface="Comic Sans MS" panose="030F0702030302020204" pitchFamily="66" charset="0"/>
              </a:rPr>
              <a:t>Proof-read their work</a:t>
            </a:r>
          </a:p>
          <a:p>
            <a:pPr algn="ctr"/>
            <a:r>
              <a:rPr lang="en-GB" dirty="0">
                <a:solidFill>
                  <a:schemeClr val="tx2"/>
                </a:solidFill>
                <a:latin typeface="Comic Sans MS" panose="030F0702030302020204" pitchFamily="66" charset="0"/>
              </a:rPr>
              <a:t>Encourage them to attend after school study classes in the run up assessments</a:t>
            </a:r>
          </a:p>
          <a:p>
            <a:pPr algn="ctr"/>
            <a:r>
              <a:rPr lang="en-GB" dirty="0">
                <a:solidFill>
                  <a:schemeClr val="tx2"/>
                </a:solidFill>
                <a:latin typeface="Comic Sans MS" panose="030F0702030302020204" pitchFamily="66" charset="0"/>
              </a:rPr>
              <a:t>Encourage them to use Teams</a:t>
            </a:r>
          </a:p>
          <a:p>
            <a:pPr algn="ctr"/>
            <a:endParaRPr lang="en-GB" dirty="0">
              <a:solidFill>
                <a:schemeClr val="tx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620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831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B45AB457-E83B-B7EE-E20E-6A1698A32632}"/>
              </a:ext>
            </a:extLst>
          </p:cNvPr>
          <p:cNvPicPr>
            <a:picLocks noChangeAspect="1"/>
          </p:cNvPicPr>
          <p:nvPr/>
        </p:nvPicPr>
        <p:blipFill rotWithShape="1">
          <a:blip r:embed="rId3"/>
          <a:srcRect l="43700" t="19201" r="21650" b="6601"/>
          <a:stretch/>
        </p:blipFill>
        <p:spPr>
          <a:xfrm>
            <a:off x="971600" y="27654"/>
            <a:ext cx="7416824" cy="6858000"/>
          </a:xfrm>
          <a:prstGeom prst="rect">
            <a:avLst/>
          </a:prstGeom>
        </p:spPr>
      </p:pic>
      <p:sp>
        <p:nvSpPr>
          <p:cNvPr id="6" name="Arrow: Right 5">
            <a:extLst>
              <a:ext uri="{FF2B5EF4-FFF2-40B4-BE49-F238E27FC236}">
                <a16:creationId xmlns:a16="http://schemas.microsoft.com/office/drawing/2014/main" id="{4BFE80D1-ADA3-AB6A-041E-A3036C056F01}"/>
              </a:ext>
            </a:extLst>
          </p:cNvPr>
          <p:cNvSpPr/>
          <p:nvPr/>
        </p:nvSpPr>
        <p:spPr>
          <a:xfrm>
            <a:off x="17494" y="3212976"/>
            <a:ext cx="1062118" cy="45962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3A2B24C2-B95C-C584-82D3-E78758689BF9}"/>
              </a:ext>
            </a:extLst>
          </p:cNvPr>
          <p:cNvSpPr/>
          <p:nvPr/>
        </p:nvSpPr>
        <p:spPr>
          <a:xfrm>
            <a:off x="17494" y="4005064"/>
            <a:ext cx="2124236" cy="45962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3FCC9594-D99E-CDB9-A287-8372672E8A5A}"/>
              </a:ext>
            </a:extLst>
          </p:cNvPr>
          <p:cNvSpPr/>
          <p:nvPr/>
        </p:nvSpPr>
        <p:spPr>
          <a:xfrm>
            <a:off x="17494" y="5157192"/>
            <a:ext cx="2124236" cy="45962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4ECC99D-3A67-6397-582A-24B9687D4AA5}"/>
              </a:ext>
            </a:extLst>
          </p:cNvPr>
          <p:cNvSpPr txBox="1"/>
          <p:nvPr/>
        </p:nvSpPr>
        <p:spPr>
          <a:xfrm>
            <a:off x="2843808" y="1827981"/>
            <a:ext cx="4104456" cy="1384995"/>
          </a:xfrm>
          <a:prstGeom prst="rect">
            <a:avLst/>
          </a:prstGeom>
          <a:solidFill>
            <a:srgbClr val="FFFF00"/>
          </a:solidFill>
        </p:spPr>
        <p:txBody>
          <a:bodyPr wrap="square" rtlCol="0">
            <a:spAutoFit/>
          </a:bodyPr>
          <a:lstStyle/>
          <a:p>
            <a:r>
              <a:rPr lang="en-GB" sz="2800" b="1" dirty="0">
                <a:solidFill>
                  <a:schemeClr val="bg1"/>
                </a:solidFill>
              </a:rPr>
              <a:t>3 essay questions in total</a:t>
            </a:r>
          </a:p>
          <a:p>
            <a:r>
              <a:rPr lang="en-GB" sz="2800" b="1" dirty="0">
                <a:solidFill>
                  <a:schemeClr val="bg1"/>
                </a:solidFill>
              </a:rPr>
              <a:t>2 x 20 mark responses </a:t>
            </a:r>
          </a:p>
          <a:p>
            <a:r>
              <a:rPr lang="en-GB" sz="2800" b="1" dirty="0">
                <a:solidFill>
                  <a:schemeClr val="bg1"/>
                </a:solidFill>
              </a:rPr>
              <a:t>1 x 12 mark response</a:t>
            </a:r>
          </a:p>
        </p:txBody>
      </p:sp>
      <p:sp>
        <p:nvSpPr>
          <p:cNvPr id="10" name="Oval 9">
            <a:extLst>
              <a:ext uri="{FF2B5EF4-FFF2-40B4-BE49-F238E27FC236}">
                <a16:creationId xmlns:a16="http://schemas.microsoft.com/office/drawing/2014/main" id="{01EF251F-6A7F-DE8F-D98A-D58A07EE5E70}"/>
              </a:ext>
            </a:extLst>
          </p:cNvPr>
          <p:cNvSpPr/>
          <p:nvPr/>
        </p:nvSpPr>
        <p:spPr>
          <a:xfrm>
            <a:off x="2195736" y="2996952"/>
            <a:ext cx="360040" cy="2880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D88444C-CE93-E13D-A4B8-E187E46F034C}"/>
              </a:ext>
            </a:extLst>
          </p:cNvPr>
          <p:cNvSpPr/>
          <p:nvPr/>
        </p:nvSpPr>
        <p:spPr>
          <a:xfrm>
            <a:off x="974237" y="2227883"/>
            <a:ext cx="1725555" cy="2880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3461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a:latin typeface="Comic Sans MS" panose="030F0702030302020204" pitchFamily="66" charset="0"/>
              </a:rPr>
              <a:t>Summary</a:t>
            </a:r>
          </a:p>
        </p:txBody>
      </p:sp>
      <p:sp>
        <p:nvSpPr>
          <p:cNvPr id="3" name="Content Placeholder 2"/>
          <p:cNvSpPr>
            <a:spLocks noGrp="1"/>
          </p:cNvSpPr>
          <p:nvPr>
            <p:ph idx="1"/>
          </p:nvPr>
        </p:nvSpPr>
        <p:spPr>
          <a:solidFill>
            <a:schemeClr val="bg1"/>
          </a:solidFill>
        </p:spPr>
        <p:txBody>
          <a:bodyPr>
            <a:normAutofit fontScale="92500" lnSpcReduction="20000"/>
          </a:bodyPr>
          <a:lstStyle/>
          <a:p>
            <a:r>
              <a:rPr lang="en-GB" dirty="0">
                <a:latin typeface="Comic Sans MS" panose="030F0702030302020204" pitchFamily="66" charset="0"/>
              </a:rPr>
              <a:t>2 exam papers, 1 assignment</a:t>
            </a:r>
          </a:p>
          <a:p>
            <a:pPr marL="0" indent="0">
              <a:buNone/>
            </a:pPr>
            <a:endParaRPr lang="en-GB" dirty="0">
              <a:latin typeface="Comic Sans MS" panose="030F0702030302020204" pitchFamily="66" charset="0"/>
            </a:endParaRPr>
          </a:p>
          <a:p>
            <a:r>
              <a:rPr lang="en-GB" dirty="0">
                <a:latin typeface="Comic Sans MS" panose="030F0702030302020204" pitchFamily="66" charset="0"/>
              </a:rPr>
              <a:t>Paper 1 – 52, Paper 2 – 28 marks</a:t>
            </a:r>
          </a:p>
          <a:p>
            <a:r>
              <a:rPr lang="en-GB" dirty="0">
                <a:latin typeface="Comic Sans MS" panose="030F0702030302020204" pitchFamily="66" charset="0"/>
              </a:rPr>
              <a:t>Assignment - 30 marks</a:t>
            </a:r>
          </a:p>
          <a:p>
            <a:pPr marL="0" indent="0">
              <a:buNone/>
            </a:pPr>
            <a:endParaRPr lang="en-GB" dirty="0">
              <a:latin typeface="Comic Sans MS" panose="030F0702030302020204" pitchFamily="66" charset="0"/>
            </a:endParaRPr>
          </a:p>
          <a:p>
            <a:r>
              <a:rPr lang="en-GB" dirty="0">
                <a:latin typeface="Comic Sans MS" panose="030F0702030302020204" pitchFamily="66" charset="0"/>
              </a:rPr>
              <a:t>Timed questions in class</a:t>
            </a:r>
          </a:p>
          <a:p>
            <a:r>
              <a:rPr lang="en-GB" dirty="0">
                <a:latin typeface="Comic Sans MS" panose="030F0702030302020204" pitchFamily="66" charset="0"/>
              </a:rPr>
              <a:t>October Assessment </a:t>
            </a:r>
          </a:p>
          <a:p>
            <a:r>
              <a:rPr lang="en-GB" dirty="0">
                <a:latin typeface="Comic Sans MS" panose="030F0702030302020204" pitchFamily="66" charset="0"/>
              </a:rPr>
              <a:t>January prelim &amp; Prelim Part 2 in March</a:t>
            </a:r>
          </a:p>
          <a:p>
            <a:r>
              <a:rPr lang="en-GB" dirty="0">
                <a:latin typeface="Comic Sans MS" panose="030F0702030302020204" pitchFamily="66" charset="0"/>
              </a:rPr>
              <a:t>Assignment write up - March</a:t>
            </a:r>
            <a:endParaRPr lang="en-GB" dirty="0"/>
          </a:p>
          <a:p>
            <a:pPr marL="0" indent="0">
              <a:buNone/>
            </a:pPr>
            <a:endParaRPr lang="en-GB" dirty="0"/>
          </a:p>
        </p:txBody>
      </p:sp>
    </p:spTree>
    <p:extLst>
      <p:ext uri="{BB962C8B-B14F-4D97-AF65-F5344CB8AC3E}">
        <p14:creationId xmlns:p14="http://schemas.microsoft.com/office/powerpoint/2010/main" val="2166166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6731"/>
            <a:ext cx="8229600" cy="1143000"/>
          </a:xfrm>
        </p:spPr>
        <p:txBody>
          <a:bodyPr>
            <a:normAutofit fontScale="90000"/>
          </a:bodyPr>
          <a:lstStyle/>
          <a:p>
            <a:r>
              <a:rPr lang="en-GB" sz="4800" b="1" u="sng" dirty="0">
                <a:solidFill>
                  <a:schemeClr val="bg1"/>
                </a:solidFill>
                <a:latin typeface="Comic Sans MS" panose="030F0702030302020204" pitchFamily="66" charset="0"/>
              </a:rPr>
              <a:t>Exam Date</a:t>
            </a:r>
            <a:r>
              <a:rPr lang="en-GB" sz="4800" b="1" dirty="0">
                <a:solidFill>
                  <a:schemeClr val="bg1"/>
                </a:solidFill>
                <a:latin typeface="Comic Sans MS" panose="030F0702030302020204" pitchFamily="66" charset="0"/>
              </a:rPr>
              <a:t/>
            </a:r>
            <a:br>
              <a:rPr lang="en-GB" sz="4800" b="1" dirty="0">
                <a:solidFill>
                  <a:schemeClr val="bg1"/>
                </a:solidFill>
                <a:latin typeface="Comic Sans MS" panose="030F0702030302020204" pitchFamily="66" charset="0"/>
              </a:rPr>
            </a:br>
            <a:r>
              <a:rPr lang="en-GB" sz="4800" b="1" dirty="0">
                <a:solidFill>
                  <a:schemeClr val="bg1"/>
                </a:solidFill>
                <a:latin typeface="Comic Sans MS" panose="030F0702030302020204" pitchFamily="66" charset="0"/>
              </a:rPr>
              <a:t/>
            </a:r>
            <a:br>
              <a:rPr lang="en-GB" sz="4800" b="1" dirty="0">
                <a:solidFill>
                  <a:schemeClr val="bg1"/>
                </a:solidFill>
                <a:latin typeface="Comic Sans MS" panose="030F0702030302020204" pitchFamily="66" charset="0"/>
              </a:rPr>
            </a:br>
            <a:r>
              <a:rPr lang="en-GB" sz="4800" b="1" dirty="0">
                <a:solidFill>
                  <a:schemeClr val="bg1"/>
                </a:solidFill>
                <a:latin typeface="Comic Sans MS" panose="030F0702030302020204" pitchFamily="66" charset="0"/>
              </a:rPr>
              <a:t>Tuesday 30</a:t>
            </a:r>
            <a:r>
              <a:rPr lang="en-GB" sz="4800" b="1" baseline="30000" dirty="0">
                <a:solidFill>
                  <a:schemeClr val="bg1"/>
                </a:solidFill>
                <a:latin typeface="Comic Sans MS" panose="030F0702030302020204" pitchFamily="66" charset="0"/>
              </a:rPr>
              <a:t>th</a:t>
            </a:r>
            <a:r>
              <a:rPr lang="en-GB" sz="4800" b="1" dirty="0">
                <a:solidFill>
                  <a:schemeClr val="bg1"/>
                </a:solidFill>
                <a:latin typeface="Comic Sans MS" panose="030F0702030302020204" pitchFamily="66" charset="0"/>
              </a:rPr>
              <a:t> April 2024</a:t>
            </a:r>
            <a:br>
              <a:rPr lang="en-GB" sz="4800" b="1" dirty="0">
                <a:solidFill>
                  <a:schemeClr val="bg1"/>
                </a:solidFill>
                <a:latin typeface="Comic Sans MS" panose="030F0702030302020204" pitchFamily="66" charset="0"/>
              </a:rPr>
            </a:br>
            <a:endParaRPr lang="en-GB" sz="4800" b="1"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152400" y="2224293"/>
            <a:ext cx="8856984" cy="1745075"/>
          </a:xfrm>
          <a:ln w="38100">
            <a:solidFill>
              <a:schemeClr val="bg1"/>
            </a:solidFill>
          </a:ln>
        </p:spPr>
        <p:txBody>
          <a:bodyPr>
            <a:normAutofit/>
          </a:bodyPr>
          <a:lstStyle/>
          <a:p>
            <a:pPr marL="0" indent="0" algn="ctr">
              <a:buNone/>
            </a:pPr>
            <a:r>
              <a:rPr lang="en-GB" sz="4400" b="1" dirty="0">
                <a:solidFill>
                  <a:schemeClr val="bg1"/>
                </a:solidFill>
                <a:latin typeface="Comic Sans MS" panose="030F0702030302020204" pitchFamily="66" charset="0"/>
              </a:rPr>
              <a:t>Paper 1: 9am – 10.45am</a:t>
            </a:r>
          </a:p>
          <a:p>
            <a:pPr marL="0" indent="0" algn="ctr">
              <a:buNone/>
            </a:pPr>
            <a:r>
              <a:rPr lang="en-GB" sz="4400" b="1" dirty="0">
                <a:solidFill>
                  <a:schemeClr val="bg1"/>
                </a:solidFill>
                <a:latin typeface="Comic Sans MS" panose="030F0702030302020204" pitchFamily="66" charset="0"/>
              </a:rPr>
              <a:t>Paper 2: 11.15am – 12.30pm</a:t>
            </a:r>
          </a:p>
        </p:txBody>
      </p:sp>
      <p:sp>
        <p:nvSpPr>
          <p:cNvPr id="4" name="AutoShape 2" descr="Image result for exam"/>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828" y="4149080"/>
            <a:ext cx="3096344" cy="250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0973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FF">
            <a:alpha val="35000"/>
          </a:srgbClr>
        </a:solidFill>
        <a:effectLst/>
      </p:bgPr>
    </p:bg>
    <p:spTree>
      <p:nvGrpSpPr>
        <p:cNvPr id="1" name=""/>
        <p:cNvGrpSpPr/>
        <p:nvPr/>
      </p:nvGrpSpPr>
      <p:grpSpPr>
        <a:xfrm>
          <a:off x="0" y="0"/>
          <a:ext cx="0" cy="0"/>
          <a:chOff x="0" y="0"/>
          <a:chExt cx="0" cy="0"/>
        </a:xfrm>
      </p:grpSpPr>
      <p:pic>
        <p:nvPicPr>
          <p:cNvPr id="17410" name="Picture 2" descr="Image result for practice makes perfec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6"/>
            <a:ext cx="784887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4378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AutoShape 2" descr="Image result for study plan"/>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Content Placeholder 4"/>
          <p:cNvSpPr>
            <a:spLocks noGrp="1"/>
          </p:cNvSpPr>
          <p:nvPr>
            <p:ph idx="1"/>
          </p:nvPr>
        </p:nvSpPr>
        <p:spPr/>
        <p:txBody>
          <a:bodyPr/>
          <a:lstStyle/>
          <a:p>
            <a:endParaRPr lang="en-GB"/>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033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ttp://au.reachout.com/~/media/Images/Articles%202/study%20timetable.ashx"/>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p:spPr>
      </p:pic>
    </p:spTree>
    <p:extLst>
      <p:ext uri="{BB962C8B-B14F-4D97-AF65-F5344CB8AC3E}">
        <p14:creationId xmlns:p14="http://schemas.microsoft.com/office/powerpoint/2010/main" val="1819282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414"/>
            <a:ext cx="9144000" cy="6859414"/>
            <a:chOff x="0" y="-1414"/>
            <a:chExt cx="9144000" cy="6859414"/>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020" y="3645024"/>
              <a:ext cx="4728980"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92" y="0"/>
              <a:ext cx="4737008"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5024"/>
              <a:ext cx="4429294"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14"/>
              <a:ext cx="4429294" cy="364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AutoShape 2" descr="Image result for scottish parliament"/>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 name="WordArt 4"/>
          <p:cNvSpPr>
            <a:spLocks noChangeArrowheads="1" noChangeShapeType="1" noTextEdit="1"/>
          </p:cNvSpPr>
          <p:nvPr/>
        </p:nvSpPr>
        <p:spPr bwMode="auto">
          <a:xfrm>
            <a:off x="375072" y="2241549"/>
            <a:ext cx="8497887" cy="2232025"/>
          </a:xfrm>
          <a:prstGeom prst="rect">
            <a:avLst/>
          </a:prstGeom>
          <a:solidFill>
            <a:schemeClr val="bg1"/>
          </a:solidFill>
          <a:ln w="38100">
            <a:solidFill>
              <a:schemeClr val="tx1"/>
            </a:solidFill>
          </a:ln>
        </p:spPr>
        <p:txBody>
          <a:bodyPr wrap="none" fromWordArt="1">
            <a:prstTxWarp prst="textPlain">
              <a:avLst>
                <a:gd name="adj" fmla="val 50000"/>
              </a:avLst>
            </a:prstTxWarp>
          </a:bodyPr>
          <a:lstStyle/>
          <a:p>
            <a:pPr algn="ctr"/>
            <a:r>
              <a:rPr lang="en-GB" sz="3600" kern="10" dirty="0">
                <a:ln w="9525">
                  <a:solidFill>
                    <a:srgbClr val="000000"/>
                  </a:solidFill>
                  <a:round/>
                  <a:headEnd/>
                  <a:tailEnd/>
                </a:ln>
                <a:latin typeface="Comic Sans MS" panose="030F0702030302020204" pitchFamily="66" charset="0"/>
              </a:rPr>
              <a:t>Section  1</a:t>
            </a:r>
          </a:p>
        </p:txBody>
      </p:sp>
      <p:sp>
        <p:nvSpPr>
          <p:cNvPr id="4" name="AutoShape 7" descr="Image result for scotland flag"/>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873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0" y="15875"/>
            <a:ext cx="9144000" cy="6859414"/>
            <a:chOff x="0" y="-1414"/>
            <a:chExt cx="9144000" cy="6859414"/>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020" y="3645024"/>
              <a:ext cx="4728980"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92" y="0"/>
              <a:ext cx="4737008"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5024"/>
              <a:ext cx="4429294"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14"/>
              <a:ext cx="4429294" cy="364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AutoShape 2" descr="Image result for uk flag"/>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5" descr="Image result for house of commons"/>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house of lords"/>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38045DDF-9FA1-10AC-7286-09ECD634BE17}"/>
              </a:ext>
            </a:extLst>
          </p:cNvPr>
          <p:cNvPicPr>
            <a:picLocks noChangeAspect="1"/>
          </p:cNvPicPr>
          <p:nvPr/>
        </p:nvPicPr>
        <p:blipFill rotWithShape="1">
          <a:blip r:embed="rId7"/>
          <a:srcRect l="40742" t="47506" r="18308" b="23094"/>
          <a:stretch/>
        </p:blipFill>
        <p:spPr>
          <a:xfrm>
            <a:off x="118230" y="1133388"/>
            <a:ext cx="9025770" cy="4753049"/>
          </a:xfrm>
          <a:prstGeom prst="rect">
            <a:avLst/>
          </a:prstGeom>
        </p:spPr>
      </p:pic>
      <p:cxnSp>
        <p:nvCxnSpPr>
          <p:cNvPr id="9" name="Straight Connector 8">
            <a:extLst>
              <a:ext uri="{FF2B5EF4-FFF2-40B4-BE49-F238E27FC236}">
                <a16:creationId xmlns:a16="http://schemas.microsoft.com/office/drawing/2014/main" id="{0AD08D4F-06FC-405C-FF2A-99BFCBD96809}"/>
              </a:ext>
            </a:extLst>
          </p:cNvPr>
          <p:cNvCxnSpPr>
            <a:cxnSpLocks/>
          </p:cNvCxnSpPr>
          <p:nvPr/>
        </p:nvCxnSpPr>
        <p:spPr>
          <a:xfrm>
            <a:off x="152400" y="3509913"/>
            <a:ext cx="70838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21FD80F-0EE0-9AF6-A4CA-6A6B47D0E6E2}"/>
              </a:ext>
            </a:extLst>
          </p:cNvPr>
          <p:cNvSpPr/>
          <p:nvPr/>
        </p:nvSpPr>
        <p:spPr>
          <a:xfrm>
            <a:off x="90259" y="4247461"/>
            <a:ext cx="366941" cy="31423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C570D82-FBAD-FDA0-DA2A-7E70B178CB89}"/>
              </a:ext>
            </a:extLst>
          </p:cNvPr>
          <p:cNvSpPr/>
          <p:nvPr/>
        </p:nvSpPr>
        <p:spPr>
          <a:xfrm>
            <a:off x="90258" y="4661992"/>
            <a:ext cx="366941" cy="31423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A1BB072-2CBE-6340-C51D-24FD25BDC208}"/>
              </a:ext>
            </a:extLst>
          </p:cNvPr>
          <p:cNvSpPr/>
          <p:nvPr/>
        </p:nvSpPr>
        <p:spPr>
          <a:xfrm>
            <a:off x="90257" y="2922720"/>
            <a:ext cx="366941" cy="31423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96459E2-B981-8F0C-3672-671994A59D0A}"/>
              </a:ext>
            </a:extLst>
          </p:cNvPr>
          <p:cNvSpPr/>
          <p:nvPr/>
        </p:nvSpPr>
        <p:spPr>
          <a:xfrm>
            <a:off x="90256" y="3789000"/>
            <a:ext cx="366941" cy="31423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4339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414"/>
            <a:ext cx="9144000" cy="6859414"/>
            <a:chOff x="0" y="-1414"/>
            <a:chExt cx="9144000" cy="6859414"/>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020" y="3645024"/>
              <a:ext cx="4728980"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92" y="0"/>
              <a:ext cx="4737008"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5024"/>
              <a:ext cx="4429294"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14"/>
              <a:ext cx="4429294" cy="364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23527" y="1268760"/>
            <a:ext cx="8496945" cy="4410251"/>
          </a:xfrm>
          <a:prstGeom prst="rect">
            <a:avLst/>
          </a:prstGeom>
          <a:solidFill>
            <a:schemeClr val="bg1"/>
          </a:solidFill>
          <a:ln w="381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spcBef>
                <a:spcPct val="50000"/>
              </a:spcBef>
            </a:pPr>
            <a:r>
              <a:rPr lang="en-GB" altLang="en-US" sz="2800" b="1" u="sng" dirty="0">
                <a:solidFill>
                  <a:srgbClr val="FFFF00"/>
                </a:solidFill>
                <a:latin typeface="Comic Sans MS" panose="030F0702030302020204" pitchFamily="66" charset="0"/>
                <a:cs typeface="Arial" charset="0"/>
              </a:rPr>
              <a:t>Democracy in Scotland and the United Kingdom</a:t>
            </a:r>
          </a:p>
          <a:p>
            <a:pPr algn="ctr">
              <a:spcBef>
                <a:spcPct val="50000"/>
              </a:spcBef>
            </a:pPr>
            <a:endParaRPr lang="en-GB" altLang="en-US" sz="3200" b="1" dirty="0">
              <a:solidFill>
                <a:srgbClr val="FFFF00"/>
              </a:solidFill>
              <a:latin typeface="Comic Sans MS" panose="030F0702030302020204" pitchFamily="66" charset="0"/>
              <a:cs typeface="Arial" charset="0"/>
            </a:endParaRPr>
          </a:p>
          <a:p>
            <a:pPr algn="ctr">
              <a:spcBef>
                <a:spcPct val="50000"/>
              </a:spcBef>
            </a:pPr>
            <a:r>
              <a:rPr lang="en-GB" altLang="en-US" sz="3200" b="1" dirty="0">
                <a:solidFill>
                  <a:srgbClr val="FFFF00"/>
                </a:solidFill>
                <a:latin typeface="Comic Sans MS" panose="030F0702030302020204" pitchFamily="66" charset="0"/>
                <a:cs typeface="Arial" charset="0"/>
              </a:rPr>
              <a:t>October Assessment Date: </a:t>
            </a:r>
          </a:p>
          <a:p>
            <a:pPr algn="ctr">
              <a:spcBef>
                <a:spcPct val="50000"/>
              </a:spcBef>
            </a:pPr>
            <a:r>
              <a:rPr lang="en-GB" altLang="en-US" sz="3200" b="1" dirty="0">
                <a:solidFill>
                  <a:srgbClr val="FFFF00"/>
                </a:solidFill>
                <a:latin typeface="Comic Sans MS" panose="030F0702030302020204" pitchFamily="66" charset="0"/>
                <a:cs typeface="Arial" charset="0"/>
              </a:rPr>
              <a:t>Thursday 12</a:t>
            </a:r>
            <a:r>
              <a:rPr lang="en-GB" altLang="en-US" sz="3200" b="1" baseline="30000" dirty="0">
                <a:solidFill>
                  <a:srgbClr val="FFFF00"/>
                </a:solidFill>
                <a:latin typeface="Comic Sans MS" panose="030F0702030302020204" pitchFamily="66" charset="0"/>
                <a:cs typeface="Arial" charset="0"/>
              </a:rPr>
              <a:t>th</a:t>
            </a:r>
            <a:r>
              <a:rPr lang="en-GB" altLang="en-US" sz="3200" b="1" dirty="0">
                <a:solidFill>
                  <a:srgbClr val="FFFF00"/>
                </a:solidFill>
                <a:latin typeface="Comic Sans MS" panose="030F0702030302020204" pitchFamily="66" charset="0"/>
                <a:cs typeface="Arial" charset="0"/>
              </a:rPr>
              <a:t> October 2023</a:t>
            </a:r>
          </a:p>
          <a:p>
            <a:pPr algn="ctr">
              <a:spcBef>
                <a:spcPct val="50000"/>
              </a:spcBef>
            </a:pPr>
            <a:endParaRPr lang="en-GB" altLang="en-US" sz="3200" b="1" dirty="0">
              <a:solidFill>
                <a:srgbClr val="FFFF00"/>
              </a:solidFill>
              <a:latin typeface="Comic Sans MS" panose="030F0702030302020204" pitchFamily="66" charset="0"/>
              <a:cs typeface="Arial" charset="0"/>
            </a:endParaRPr>
          </a:p>
          <a:p>
            <a:pPr algn="ctr">
              <a:spcBef>
                <a:spcPct val="50000"/>
              </a:spcBef>
            </a:pPr>
            <a:r>
              <a:rPr lang="en-GB" altLang="en-US" sz="3200" b="1" dirty="0">
                <a:solidFill>
                  <a:srgbClr val="FFFF00"/>
                </a:solidFill>
                <a:latin typeface="Comic Sans MS" panose="030F0702030302020204" pitchFamily="66" charset="0"/>
                <a:cs typeface="Arial" charset="0"/>
              </a:rPr>
              <a:t>Will also be assessed in January Prelim</a:t>
            </a:r>
          </a:p>
        </p:txBody>
      </p:sp>
    </p:spTree>
    <p:extLst>
      <p:ext uri="{BB962C8B-B14F-4D97-AF65-F5344CB8AC3E}">
        <p14:creationId xmlns:p14="http://schemas.microsoft.com/office/powerpoint/2010/main" val="2522854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353" y="15875"/>
            <a:ext cx="9279873" cy="6842126"/>
            <a:chOff x="-27353" y="15875"/>
            <a:chExt cx="9279873" cy="6842126"/>
          </a:xfrm>
        </p:grpSpPr>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79" y="3717033"/>
              <a:ext cx="4856941"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 y="15875"/>
              <a:ext cx="4427806" cy="370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15" y="15875"/>
              <a:ext cx="4734985" cy="370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3" y="3717032"/>
              <a:ext cx="4436368"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AutoShape 2" descr="Image result for police tap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5" descr="Image result for dumfries sheriff court"/>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Image result for police man"/>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Image result for police dog"/>
          <p:cNvSpPr>
            <a:spLocks noChangeAspect="1" noChangeArrowheads="1"/>
          </p:cNvSpPr>
          <p:nvPr/>
        </p:nvSpPr>
        <p:spPr bwMode="auto">
          <a:xfrm>
            <a:off x="4572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WordArt 4"/>
          <p:cNvSpPr>
            <a:spLocks noChangeArrowheads="1" noChangeShapeType="1" noTextEdit="1"/>
          </p:cNvSpPr>
          <p:nvPr/>
        </p:nvSpPr>
        <p:spPr bwMode="auto">
          <a:xfrm>
            <a:off x="375072" y="2241549"/>
            <a:ext cx="8497887" cy="2232025"/>
          </a:xfrm>
          <a:prstGeom prst="rect">
            <a:avLst/>
          </a:prstGeom>
          <a:solidFill>
            <a:schemeClr val="bg1"/>
          </a:solidFill>
          <a:ln w="38100">
            <a:solidFill>
              <a:schemeClr val="tx1"/>
            </a:solidFill>
          </a:ln>
        </p:spPr>
        <p:txBody>
          <a:bodyPr wrap="none" fromWordArt="1">
            <a:prstTxWarp prst="textPlain">
              <a:avLst>
                <a:gd name="adj" fmla="val 50000"/>
              </a:avLst>
            </a:prstTxWarp>
          </a:bodyPr>
          <a:lstStyle/>
          <a:p>
            <a:pPr algn="ctr"/>
            <a:r>
              <a:rPr lang="en-GB" sz="3600" kern="10" dirty="0">
                <a:ln w="9525">
                  <a:solidFill>
                    <a:srgbClr val="000000"/>
                  </a:solidFill>
                  <a:round/>
                  <a:headEnd/>
                  <a:tailEnd/>
                </a:ln>
                <a:latin typeface="Comic Sans MS" panose="030F0702030302020204" pitchFamily="66" charset="0"/>
              </a:rPr>
              <a:t>Section  2</a:t>
            </a:r>
          </a:p>
        </p:txBody>
      </p:sp>
      <p:sp>
        <p:nvSpPr>
          <p:cNvPr id="7" name="AutoShape 2" descr="Image result for wealth"/>
          <p:cNvSpPr>
            <a:spLocks noChangeAspect="1" noChangeArrowheads="1"/>
          </p:cNvSpPr>
          <p:nvPr/>
        </p:nvSpPr>
        <p:spPr bwMode="auto">
          <a:xfrm>
            <a:off x="6096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Image result for health"/>
          <p:cNvSpPr>
            <a:spLocks noChangeAspect="1" noChangeArrowheads="1"/>
          </p:cNvSpPr>
          <p:nvPr/>
        </p:nvSpPr>
        <p:spPr bwMode="auto">
          <a:xfrm>
            <a:off x="7620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9" descr="Image result for inequalities"/>
          <p:cNvSpPr>
            <a:spLocks noChangeAspect="1" noChangeArrowheads="1"/>
          </p:cNvSpPr>
          <p:nvPr/>
        </p:nvSpPr>
        <p:spPr bwMode="auto">
          <a:xfrm>
            <a:off x="9144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089208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353" y="15875"/>
            <a:ext cx="9279873" cy="6842126"/>
            <a:chOff x="-27353" y="15875"/>
            <a:chExt cx="9279873" cy="6842126"/>
          </a:xfrm>
        </p:grpSpPr>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79" y="3717033"/>
              <a:ext cx="4856941"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 y="15875"/>
              <a:ext cx="4427806" cy="370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15" y="15875"/>
              <a:ext cx="4734985" cy="370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3" y="3717032"/>
              <a:ext cx="4436368"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AutoShape 2" descr="Image result for police tap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5" descr="Image result for dumfries sheriff court"/>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Image result for police man"/>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Image result for police dog"/>
          <p:cNvSpPr>
            <a:spLocks noChangeAspect="1" noChangeArrowheads="1"/>
          </p:cNvSpPr>
          <p:nvPr/>
        </p:nvSpPr>
        <p:spPr bwMode="auto">
          <a:xfrm>
            <a:off x="4572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E13A56BB-C528-6022-B67E-BCDFCD02A226}"/>
              </a:ext>
            </a:extLst>
          </p:cNvPr>
          <p:cNvPicPr>
            <a:picLocks noChangeAspect="1"/>
          </p:cNvPicPr>
          <p:nvPr/>
        </p:nvPicPr>
        <p:blipFill rotWithShape="1">
          <a:blip r:embed="rId7"/>
          <a:srcRect l="40550" t="31800" r="18501" b="48172"/>
          <a:stretch/>
        </p:blipFill>
        <p:spPr>
          <a:xfrm>
            <a:off x="-27353" y="1266229"/>
            <a:ext cx="9214197" cy="4325541"/>
          </a:xfrm>
          <a:prstGeom prst="rect">
            <a:avLst/>
          </a:prstGeom>
        </p:spPr>
      </p:pic>
      <p:sp>
        <p:nvSpPr>
          <p:cNvPr id="8" name="Oval 7">
            <a:extLst>
              <a:ext uri="{FF2B5EF4-FFF2-40B4-BE49-F238E27FC236}">
                <a16:creationId xmlns:a16="http://schemas.microsoft.com/office/drawing/2014/main" id="{AE39F64D-6BD7-F68C-34C2-B1BE2F4D94CC}"/>
              </a:ext>
            </a:extLst>
          </p:cNvPr>
          <p:cNvSpPr/>
          <p:nvPr/>
        </p:nvSpPr>
        <p:spPr>
          <a:xfrm>
            <a:off x="0" y="3956491"/>
            <a:ext cx="366941" cy="31423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AE341AFC-91F5-3F8A-7EF9-BCF3DF85CF68}"/>
              </a:ext>
            </a:extLst>
          </p:cNvPr>
          <p:cNvCxnSpPr>
            <a:cxnSpLocks/>
          </p:cNvCxnSpPr>
          <p:nvPr/>
        </p:nvCxnSpPr>
        <p:spPr>
          <a:xfrm>
            <a:off x="457200" y="4077072"/>
            <a:ext cx="49788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36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7" y="17463"/>
            <a:ext cx="9278938"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police tap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5" descr="Image result for dumfries sheriff court"/>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Image result for police man"/>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Image result for police dog"/>
          <p:cNvSpPr>
            <a:spLocks noChangeAspect="1" noChangeArrowheads="1"/>
          </p:cNvSpPr>
          <p:nvPr/>
        </p:nvSpPr>
        <p:spPr bwMode="auto">
          <a:xfrm>
            <a:off x="4572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323525" y="1822035"/>
            <a:ext cx="8496945" cy="2938636"/>
          </a:xfrm>
          <a:prstGeom prst="rect">
            <a:avLst/>
          </a:prstGeom>
          <a:solidFill>
            <a:schemeClr val="bg1"/>
          </a:solidFill>
          <a:ln w="381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spcBef>
                <a:spcPct val="50000"/>
              </a:spcBef>
            </a:pPr>
            <a:r>
              <a:rPr lang="en-GB" altLang="en-US" sz="3600" b="1" u="sng" dirty="0">
                <a:solidFill>
                  <a:srgbClr val="FFFF00"/>
                </a:solidFill>
                <a:latin typeface="Comic Sans MS" panose="030F0702030302020204" pitchFamily="66" charset="0"/>
                <a:cs typeface="Arial" charset="0"/>
              </a:rPr>
              <a:t>Social Inequality in the UK</a:t>
            </a:r>
          </a:p>
          <a:p>
            <a:pPr algn="ctr">
              <a:spcBef>
                <a:spcPct val="50000"/>
              </a:spcBef>
            </a:pPr>
            <a:r>
              <a:rPr lang="en-GB" altLang="en-US" sz="3200" b="1" dirty="0">
                <a:solidFill>
                  <a:srgbClr val="FFFF00"/>
                </a:solidFill>
                <a:latin typeface="Comic Sans MS" panose="030F0702030302020204" pitchFamily="66" charset="0"/>
                <a:cs typeface="Arial" charset="0"/>
              </a:rPr>
              <a:t>Timed essay practice – October to December</a:t>
            </a:r>
          </a:p>
          <a:p>
            <a:pPr algn="ctr">
              <a:spcBef>
                <a:spcPct val="50000"/>
              </a:spcBef>
            </a:pPr>
            <a:r>
              <a:rPr lang="en-GB" altLang="en-US" sz="3200" b="1" dirty="0">
                <a:solidFill>
                  <a:srgbClr val="FFFF00"/>
                </a:solidFill>
                <a:latin typeface="Comic Sans MS" panose="030F0702030302020204" pitchFamily="66" charset="0"/>
                <a:cs typeface="Arial" charset="0"/>
              </a:rPr>
              <a:t>Will also be assessed in January Prelim</a:t>
            </a:r>
          </a:p>
        </p:txBody>
      </p:sp>
    </p:spTree>
    <p:extLst>
      <p:ext uri="{BB962C8B-B14F-4D97-AF65-F5344CB8AC3E}">
        <p14:creationId xmlns:p14="http://schemas.microsoft.com/office/powerpoint/2010/main" val="23315767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usa flag"/>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descr="Image result for developing world map">
            <a:extLst>
              <a:ext uri="{FF2B5EF4-FFF2-40B4-BE49-F238E27FC236}">
                <a16:creationId xmlns:a16="http://schemas.microsoft.com/office/drawing/2014/main" id="{CF5D20AA-4972-FE70-EBCF-C3DDFE245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3015"/>
            <a:ext cx="4629440" cy="3284985"/>
          </a:xfrm>
          <a:prstGeom prst="rect">
            <a:avLst/>
          </a:prstGeom>
          <a:noFill/>
          <a:ln w="38100">
            <a:noFill/>
          </a:ln>
        </p:spPr>
      </p:pic>
      <p:grpSp>
        <p:nvGrpSpPr>
          <p:cNvPr id="4" name="Group 3">
            <a:extLst>
              <a:ext uri="{FF2B5EF4-FFF2-40B4-BE49-F238E27FC236}">
                <a16:creationId xmlns:a16="http://schemas.microsoft.com/office/drawing/2014/main" id="{D8AB8524-960A-1B35-EBEF-E203A4818BA2}"/>
              </a:ext>
            </a:extLst>
          </p:cNvPr>
          <p:cNvGrpSpPr/>
          <p:nvPr/>
        </p:nvGrpSpPr>
        <p:grpSpPr>
          <a:xfrm>
            <a:off x="3043912" y="908720"/>
            <a:ext cx="6100088" cy="7221639"/>
            <a:chOff x="0" y="0"/>
            <a:chExt cx="5889147" cy="6545065"/>
          </a:xfrm>
        </p:grpSpPr>
        <p:grpSp>
          <p:nvGrpSpPr>
            <p:cNvPr id="5" name="Group 4">
              <a:extLst>
                <a:ext uri="{FF2B5EF4-FFF2-40B4-BE49-F238E27FC236}">
                  <a16:creationId xmlns:a16="http://schemas.microsoft.com/office/drawing/2014/main" id="{FE2350F4-CAEA-1462-7F96-F948508ABEC3}"/>
                </a:ext>
              </a:extLst>
            </p:cNvPr>
            <p:cNvGrpSpPr/>
            <p:nvPr/>
          </p:nvGrpSpPr>
          <p:grpSpPr>
            <a:xfrm>
              <a:off x="0" y="0"/>
              <a:ext cx="5889147" cy="5391909"/>
              <a:chOff x="0" y="0"/>
              <a:chExt cx="5889147" cy="5391909"/>
            </a:xfrm>
          </p:grpSpPr>
          <p:pic>
            <p:nvPicPr>
              <p:cNvPr id="21" name="Picture 20" descr="As the world's first ever malaria vaccine is approved, we cannot let it be  the last | Gavi, the Vaccine Alliance">
                <a:extLst>
                  <a:ext uri="{FF2B5EF4-FFF2-40B4-BE49-F238E27FC236}">
                    <a16:creationId xmlns:a16="http://schemas.microsoft.com/office/drawing/2014/main" id="{8E5B0885-8C82-D774-BD6A-17C3895C26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702" y="2422652"/>
                <a:ext cx="4358445" cy="2969257"/>
              </a:xfrm>
              <a:prstGeom prst="rect">
                <a:avLst/>
              </a:prstGeom>
              <a:noFill/>
              <a:ln>
                <a:noFill/>
              </a:ln>
            </p:spPr>
          </p:pic>
          <p:sp>
            <p:nvSpPr>
              <p:cNvPr id="18" name="Text Box 2">
                <a:extLst>
                  <a:ext uri="{FF2B5EF4-FFF2-40B4-BE49-F238E27FC236}">
                    <a16:creationId xmlns:a16="http://schemas.microsoft.com/office/drawing/2014/main" id="{18CC29DF-433C-9D9A-50F3-935A6AAF3E05}"/>
                  </a:ext>
                </a:extLst>
              </p:cNvPr>
              <p:cNvSpPr txBox="1">
                <a:spLocks noChangeArrowheads="1"/>
              </p:cNvSpPr>
              <p:nvPr/>
            </p:nvSpPr>
            <p:spPr bwMode="auto">
              <a:xfrm>
                <a:off x="0" y="0"/>
                <a:ext cx="1910281" cy="2145672"/>
              </a:xfrm>
              <a:prstGeom prst="rect">
                <a:avLst/>
              </a:prstGeom>
              <a:noFill/>
              <a:ln w="38100">
                <a:noFill/>
                <a:miter lim="800000"/>
                <a:headEnd/>
                <a:tailEnd/>
              </a:ln>
            </p:spPr>
            <p:txBody>
              <a:bodyPr rot="0" vert="horz" wrap="square" lIns="91440" tIns="45720" rIns="91440" bIns="45720" anchor="t" anchorCtr="0">
                <a:noAutofit/>
              </a:bodyPr>
              <a:lstStyle/>
              <a:p>
                <a:pPr>
                  <a:lnSpc>
                    <a:spcPct val="115000"/>
                  </a:lnSpc>
                  <a:spcAft>
                    <a:spcPts val="1000"/>
                  </a:spcAft>
                </a:pPr>
                <a:endParaRPr lang="en-GB" sz="1100" dirty="0">
                  <a:effectLst/>
                  <a:latin typeface="Arial" panose="020B0604020202020204" pitchFamily="34" charset="0"/>
                  <a:ea typeface="Calibri" panose="020F0502020204030204" pitchFamily="34" charset="0"/>
                </a:endParaRPr>
              </a:p>
            </p:txBody>
          </p:sp>
        </p:grpSp>
        <p:sp>
          <p:nvSpPr>
            <p:cNvPr id="6" name="Text Box 2">
              <a:extLst>
                <a:ext uri="{FF2B5EF4-FFF2-40B4-BE49-F238E27FC236}">
                  <a16:creationId xmlns:a16="http://schemas.microsoft.com/office/drawing/2014/main" id="{57191E99-4B3E-DE6F-E6D3-C6D74EBD259A}"/>
                </a:ext>
              </a:extLst>
            </p:cNvPr>
            <p:cNvSpPr txBox="1">
              <a:spLocks noChangeArrowheads="1"/>
            </p:cNvSpPr>
            <p:nvPr/>
          </p:nvSpPr>
          <p:spPr bwMode="auto">
            <a:xfrm>
              <a:off x="1540985" y="2586698"/>
              <a:ext cx="2292987" cy="2816825"/>
            </a:xfrm>
            <a:prstGeom prst="rect">
              <a:avLst/>
            </a:prstGeom>
            <a:noFill/>
            <a:ln w="38100">
              <a:noFill/>
              <a:miter lim="800000"/>
              <a:headEnd/>
              <a:tailEnd/>
            </a:ln>
          </p:spPr>
          <p:txBody>
            <a:bodyPr rot="0" vert="horz" wrap="square" lIns="91440" tIns="45720" rIns="91440" bIns="45720" anchor="t" anchorCtr="0">
              <a:noAutofit/>
            </a:bodyPr>
            <a:lstStyle/>
            <a:p>
              <a:pPr>
                <a:lnSpc>
                  <a:spcPct val="115000"/>
                </a:lnSpc>
                <a:spcAft>
                  <a:spcPts val="1000"/>
                </a:spcAft>
              </a:pPr>
              <a:r>
                <a:rPr lang="en-GB" b="1" dirty="0">
                  <a:solidFill>
                    <a:srgbClr val="000000"/>
                  </a:solidFill>
                  <a:effectLst/>
                  <a:latin typeface="Arial" panose="020B0604020202020204" pitchFamily="34" charset="0"/>
                  <a:ea typeface="Calibri" panose="020F0502020204030204" pitchFamily="34" charset="0"/>
                </a:rPr>
                <a:t>Malaria 2020</a:t>
              </a:r>
              <a:endParaRPr lang="en-GB" sz="1600" dirty="0">
                <a:effectLst/>
                <a:latin typeface="Arial" panose="020B0604020202020204" pitchFamily="34" charset="0"/>
                <a:ea typeface="Calibri" panose="020F0502020204030204" pitchFamily="34" charset="0"/>
              </a:endParaRPr>
            </a:p>
            <a:p>
              <a:pPr marL="228600" indent="-228600">
                <a:lnSpc>
                  <a:spcPct val="115000"/>
                </a:lnSpc>
              </a:pPr>
              <a:r>
                <a:rPr lang="en-GB" b="1" dirty="0">
                  <a:solidFill>
                    <a:srgbClr val="000000"/>
                  </a:solidFill>
                  <a:effectLst/>
                  <a:latin typeface="Arial" panose="020B0604020202020204" pitchFamily="34" charset="0"/>
                  <a:ea typeface="Calibri" panose="020F0502020204030204" pitchFamily="34" charset="0"/>
                </a:rPr>
                <a:t>240 million Cases</a:t>
              </a:r>
              <a:endParaRPr lang="en-GB" sz="1600" dirty="0">
                <a:effectLst/>
                <a:latin typeface="Arial" panose="020B0604020202020204" pitchFamily="34" charset="0"/>
                <a:ea typeface="Calibri" panose="020F0502020204030204" pitchFamily="34" charset="0"/>
              </a:endParaRPr>
            </a:p>
            <a:p>
              <a:pPr marL="228600" indent="-228600">
                <a:lnSpc>
                  <a:spcPct val="115000"/>
                </a:lnSpc>
              </a:pPr>
              <a:r>
                <a:rPr lang="en-GB" b="1" dirty="0">
                  <a:solidFill>
                    <a:srgbClr val="000000"/>
                  </a:solidFill>
                  <a:effectLst/>
                  <a:latin typeface="Arial" panose="020B0604020202020204" pitchFamily="34" charset="0"/>
                  <a:ea typeface="Calibri" panose="020F0502020204030204" pitchFamily="34" charset="0"/>
                </a:rPr>
                <a:t>627,000 Deaths</a:t>
              </a:r>
              <a:endParaRPr lang="en-GB" sz="1600" dirty="0">
                <a:effectLst/>
                <a:latin typeface="Arial" panose="020B0604020202020204" pitchFamily="34" charset="0"/>
                <a:ea typeface="Calibri" panose="020F0502020204030204" pitchFamily="34" charset="0"/>
              </a:endParaRPr>
            </a:p>
            <a:p>
              <a:pPr marL="228600" indent="-228600">
                <a:lnSpc>
                  <a:spcPct val="115000"/>
                </a:lnSpc>
                <a:spcAft>
                  <a:spcPts val="1000"/>
                </a:spcAft>
              </a:pPr>
              <a:r>
                <a:rPr lang="en-GB" b="1" dirty="0">
                  <a:solidFill>
                    <a:srgbClr val="000000"/>
                  </a:solidFill>
                  <a:effectLst/>
                  <a:latin typeface="Arial" panose="020B0604020202020204" pitchFamily="34" charset="0"/>
                  <a:ea typeface="Calibri" panose="020F0502020204030204" pitchFamily="34" charset="0"/>
                </a:rPr>
                <a:t>Africa Represents 95% of Worlds Cases &amp; Deaths   </a:t>
              </a:r>
              <a:endParaRPr lang="en-GB" sz="1600" dirty="0">
                <a:effectLst/>
                <a:latin typeface="Arial" panose="020B0604020202020204" pitchFamily="34" charset="0"/>
                <a:ea typeface="Calibri" panose="020F0502020204030204" pitchFamily="34" charset="0"/>
              </a:endParaRPr>
            </a:p>
          </p:txBody>
        </p:sp>
        <p:sp>
          <p:nvSpPr>
            <p:cNvPr id="7" name="Text Box 2">
              <a:extLst>
                <a:ext uri="{FF2B5EF4-FFF2-40B4-BE49-F238E27FC236}">
                  <a16:creationId xmlns:a16="http://schemas.microsoft.com/office/drawing/2014/main" id="{1931E391-23E2-C98B-ED89-60A8CACAAEB0}"/>
                </a:ext>
              </a:extLst>
            </p:cNvPr>
            <p:cNvSpPr txBox="1">
              <a:spLocks noChangeArrowheads="1"/>
            </p:cNvSpPr>
            <p:nvPr/>
          </p:nvSpPr>
          <p:spPr bwMode="auto">
            <a:xfrm>
              <a:off x="1158843" y="5993394"/>
              <a:ext cx="2145231" cy="551671"/>
            </a:xfrm>
            <a:prstGeom prst="rect">
              <a:avLst/>
            </a:prstGeom>
            <a:noFill/>
            <a:ln w="38100">
              <a:noFill/>
              <a:miter lim="800000"/>
              <a:headEnd/>
              <a:tailEnd/>
            </a:ln>
          </p:spPr>
          <p:txBody>
            <a:bodyPr rot="0" vert="horz" wrap="square" lIns="91440" tIns="45720" rIns="91440" bIns="45720" anchor="t" anchorCtr="0">
              <a:noAutofit/>
            </a:bodyPr>
            <a:lstStyle/>
            <a:p>
              <a:pPr marL="228600" indent="-228600">
                <a:lnSpc>
                  <a:spcPct val="115000"/>
                </a:lnSpc>
                <a:spcAft>
                  <a:spcPts val="1000"/>
                </a:spcAft>
              </a:pPr>
              <a:r>
                <a:rPr lang="en-GB" sz="1200" b="1">
                  <a:solidFill>
                    <a:srgbClr val="FFFFFF"/>
                  </a:solidFill>
                  <a:effectLst/>
                  <a:latin typeface="Arial" panose="020B0604020202020204" pitchFamily="34" charset="0"/>
                  <a:ea typeface="Calibri" panose="020F0502020204030204" pitchFamily="34" charset="0"/>
                </a:rPr>
                <a:t>&lt;5s Represent 80% of African Malaria Deaths   </a:t>
              </a:r>
              <a:endParaRPr lang="en-GB" sz="1100">
                <a:effectLst/>
                <a:latin typeface="Arial" panose="020B0604020202020204" pitchFamily="34" charset="0"/>
                <a:ea typeface="Calibri" panose="020F0502020204030204" pitchFamily="34" charset="0"/>
              </a:endParaRPr>
            </a:p>
          </p:txBody>
        </p:sp>
      </p:grpSp>
      <p:pic>
        <p:nvPicPr>
          <p:cNvPr id="24" name="Picture 23" descr="Reports on Sponsor School Material to slum Kids - GlobalGiving">
            <a:extLst>
              <a:ext uri="{FF2B5EF4-FFF2-40B4-BE49-F238E27FC236}">
                <a16:creationId xmlns:a16="http://schemas.microsoft.com/office/drawing/2014/main" id="{603E7D95-CB29-8D55-4985-0CDC1E00BA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1747" y="0"/>
            <a:ext cx="4514559" cy="3544761"/>
          </a:xfrm>
          <a:prstGeom prst="rect">
            <a:avLst/>
          </a:prstGeom>
          <a:noFill/>
          <a:ln>
            <a:noFill/>
          </a:ln>
        </p:spPr>
      </p:pic>
      <p:pic>
        <p:nvPicPr>
          <p:cNvPr id="25" name="Picture 24" descr="C:\Users\sa16mccabej\AppData\Local\Microsoft\Windows\INetCache\Content.MSO\C805EFBD.tmp">
            <a:extLst>
              <a:ext uri="{FF2B5EF4-FFF2-40B4-BE49-F238E27FC236}">
                <a16:creationId xmlns:a16="http://schemas.microsoft.com/office/drawing/2014/main" id="{119FF85B-476C-E35B-52EA-6A5D725F776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73" y="1"/>
            <a:ext cx="4629440" cy="3577410"/>
          </a:xfrm>
          <a:prstGeom prst="rect">
            <a:avLst/>
          </a:prstGeom>
          <a:noFill/>
          <a:ln>
            <a:noFill/>
          </a:ln>
        </p:spPr>
      </p:pic>
      <p:sp>
        <p:nvSpPr>
          <p:cNvPr id="26" name="WordArt 4">
            <a:extLst>
              <a:ext uri="{FF2B5EF4-FFF2-40B4-BE49-F238E27FC236}">
                <a16:creationId xmlns:a16="http://schemas.microsoft.com/office/drawing/2014/main" id="{614F5EAB-642D-F3EC-A70E-1084B3D10DDD}"/>
              </a:ext>
            </a:extLst>
          </p:cNvPr>
          <p:cNvSpPr>
            <a:spLocks noChangeArrowheads="1" noChangeShapeType="1" noTextEdit="1"/>
          </p:cNvSpPr>
          <p:nvPr/>
        </p:nvSpPr>
        <p:spPr bwMode="auto">
          <a:xfrm>
            <a:off x="375072" y="2241549"/>
            <a:ext cx="8497887" cy="2232025"/>
          </a:xfrm>
          <a:prstGeom prst="rect">
            <a:avLst/>
          </a:prstGeom>
          <a:solidFill>
            <a:schemeClr val="bg1"/>
          </a:solidFill>
          <a:ln w="38100">
            <a:solidFill>
              <a:schemeClr val="tx1"/>
            </a:solidFill>
          </a:ln>
        </p:spPr>
        <p:txBody>
          <a:bodyPr wrap="none" fromWordArt="1">
            <a:prstTxWarp prst="textPlain">
              <a:avLst>
                <a:gd name="adj" fmla="val 50000"/>
              </a:avLst>
            </a:prstTxWarp>
          </a:bodyPr>
          <a:lstStyle/>
          <a:p>
            <a:pPr algn="ctr"/>
            <a:r>
              <a:rPr lang="en-GB" sz="3600" kern="10" dirty="0">
                <a:ln w="9525">
                  <a:solidFill>
                    <a:srgbClr val="000000"/>
                  </a:solidFill>
                  <a:round/>
                  <a:headEnd/>
                  <a:tailEnd/>
                </a:ln>
                <a:latin typeface="Comic Sans MS" panose="030F0702030302020204" pitchFamily="66" charset="0"/>
              </a:rPr>
              <a:t>Section  3</a:t>
            </a:r>
          </a:p>
        </p:txBody>
      </p:sp>
    </p:spTree>
    <p:extLst>
      <p:ext uri="{BB962C8B-B14F-4D97-AF65-F5344CB8AC3E}">
        <p14:creationId xmlns:p14="http://schemas.microsoft.com/office/powerpoint/2010/main" val="413384624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570DAD8D2BBA4199123A34CF857C77" ma:contentTypeVersion="7" ma:contentTypeDescription="Create a new document." ma:contentTypeScope="" ma:versionID="9425aa1398c16387a81f4ab603851514">
  <xsd:schema xmlns:xsd="http://www.w3.org/2001/XMLSchema" xmlns:xs="http://www.w3.org/2001/XMLSchema" xmlns:p="http://schemas.microsoft.com/office/2006/metadata/properties" xmlns:ns2="3f7cc8fe-e779-4be3-a430-815dd703cd4a" xmlns:ns3="83763025-89ab-4ca0-b2bc-d83207a6ac14" targetNamespace="http://schemas.microsoft.com/office/2006/metadata/properties" ma:root="true" ma:fieldsID="2b0853c8dc3a5bf62e7f49513fae12fe" ns2:_="" ns3:_="">
    <xsd:import namespace="3f7cc8fe-e779-4be3-a430-815dd703cd4a"/>
    <xsd:import namespace="83763025-89ab-4ca0-b2bc-d83207a6a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cc8fe-e779-4be3-a430-815dd703c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763025-89ab-4ca0-b2bc-d83207a6ac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F2463D-F343-4610-9265-22939A5C9E14}"/>
</file>

<file path=customXml/itemProps2.xml><?xml version="1.0" encoding="utf-8"?>
<ds:datastoreItem xmlns:ds="http://schemas.openxmlformats.org/officeDocument/2006/customXml" ds:itemID="{7932B742-44D6-485B-896B-1D1822CBEFCA}"/>
</file>

<file path=customXml/itemProps3.xml><?xml version="1.0" encoding="utf-8"?>
<ds:datastoreItem xmlns:ds="http://schemas.openxmlformats.org/officeDocument/2006/customXml" ds:itemID="{464AD7EE-65C7-4A4B-82B2-2A1301C0C0D4}"/>
</file>

<file path=docProps/app.xml><?xml version="1.0" encoding="utf-8"?>
<Properties xmlns="http://schemas.openxmlformats.org/officeDocument/2006/extended-properties" xmlns:vt="http://schemas.openxmlformats.org/officeDocument/2006/docPropsVTypes">
  <TotalTime>1053</TotalTime>
  <Words>1056</Words>
  <Application>Microsoft Office PowerPoint</Application>
  <PresentationFormat>On-screen Show (4:3)</PresentationFormat>
  <Paragraphs>121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marks N5             6/20 H essay p/graph</vt:lpstr>
      <vt:lpstr>Types of Exam Questions</vt:lpstr>
      <vt:lpstr>PowerPoint Presentation</vt:lpstr>
      <vt:lpstr>Exam Date  Tuesday 30th April 2024 </vt:lpstr>
      <vt:lpstr>Success in Modern Studies</vt:lpstr>
      <vt:lpstr>PowerPoint Presentation</vt:lpstr>
      <vt:lpstr>How can you help?</vt:lpstr>
      <vt:lpstr>Summary</vt:lpstr>
      <vt:lpstr>Exam Date  Tuesday 30th April 2024 </vt:lpstr>
      <vt:lpstr>PowerPoint Presentation</vt:lpstr>
      <vt:lpstr>PowerPoint Presentation</vt:lpstr>
      <vt:lpstr>PowerPoint Presentation</vt:lpstr>
    </vt:vector>
  </TitlesOfParts>
  <Company>Altiris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Sibley</dc:creator>
  <cp:lastModifiedBy>Mrs Sibley</cp:lastModifiedBy>
  <cp:revision>66</cp:revision>
  <cp:lastPrinted>2023-09-13T11:03:43Z</cp:lastPrinted>
  <dcterms:created xsi:type="dcterms:W3CDTF">2014-09-22T17:07:22Z</dcterms:created>
  <dcterms:modified xsi:type="dcterms:W3CDTF">2023-09-13T15:59:00Z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0x0101006B570DAD8D2BBA4199123A34CF857C77</vt:lpwstr>
  </property>
</Properties>
</file>