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313" r:id="rId5"/>
    <p:sldId id="256" r:id="rId6"/>
    <p:sldId id="259" r:id="rId7"/>
    <p:sldId id="257" r:id="rId8"/>
    <p:sldId id="311" r:id="rId9"/>
    <p:sldId id="302" r:id="rId10"/>
    <p:sldId id="303" r:id="rId11"/>
    <p:sldId id="280" r:id="rId12"/>
    <p:sldId id="304" r:id="rId13"/>
    <p:sldId id="260" r:id="rId14"/>
    <p:sldId id="306" r:id="rId15"/>
    <p:sldId id="265" r:id="rId16"/>
    <p:sldId id="276" r:id="rId17"/>
    <p:sldId id="273" r:id="rId18"/>
    <p:sldId id="310" r:id="rId19"/>
    <p:sldId id="315" r:id="rId20"/>
    <p:sldId id="270" r:id="rId21"/>
    <p:sldId id="271" r:id="rId22"/>
    <p:sldId id="272" r:id="rId23"/>
    <p:sldId id="308" r:id="rId24"/>
    <p:sldId id="301" r:id="rId25"/>
    <p:sldId id="312" r:id="rId26"/>
    <p:sldId id="309" r:id="rId27"/>
    <p:sldId id="318" r:id="rId28"/>
    <p:sldId id="317" r:id="rId29"/>
    <p:sldId id="314" r:id="rId30"/>
    <p:sldId id="31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D7D0F-2585-B709-49A3-6AA1412C43DE}" v="102" dt="2023-09-08T08:29:53.929"/>
    <p1510:client id="{21747B20-EA01-98A8-4AB8-D85DE59C80C4}" v="11" dt="2023-09-13T15:11:32.378"/>
    <p1510:client id="{73EB6E3D-ADAE-41EE-9F1D-03C066CEB169}" v="117" dt="2022-09-04T16:27:48.623"/>
    <p1510:client id="{950353CA-094A-3752-D4B8-956022785DB0}" v="1" dt="2023-09-08T10:56:49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9" autoAdjust="0"/>
    <p:restoredTop sz="94660"/>
  </p:normalViewPr>
  <p:slideViewPr>
    <p:cSldViewPr>
      <p:cViewPr>
        <p:scale>
          <a:sx n="70" d="100"/>
          <a:sy n="70" d="100"/>
        </p:scale>
        <p:origin x="1806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Lee" userId="S::gw22leelauren@glow.sch.uk::fe46be84-4653-4827-bc1c-71adc56d4fbc" providerId="AD" clId="Web-{21747B20-EA01-98A8-4AB8-D85DE59C80C4}"/>
    <pc:docChg chg="modSld">
      <pc:chgData name="Miss Lee" userId="S::gw22leelauren@glow.sch.uk::fe46be84-4653-4827-bc1c-71adc56d4fbc" providerId="AD" clId="Web-{21747B20-EA01-98A8-4AB8-D85DE59C80C4}" dt="2023-09-13T15:11:32.378" v="6"/>
      <pc:docMkLst>
        <pc:docMk/>
      </pc:docMkLst>
      <pc:sldChg chg="modSp">
        <pc:chgData name="Miss Lee" userId="S::gw22leelauren@glow.sch.uk::fe46be84-4653-4827-bc1c-71adc56d4fbc" providerId="AD" clId="Web-{21747B20-EA01-98A8-4AB8-D85DE59C80C4}" dt="2023-09-13T15:11:20.768" v="5" actId="20577"/>
        <pc:sldMkLst>
          <pc:docMk/>
          <pc:sldMk cId="1017843287" sldId="271"/>
        </pc:sldMkLst>
        <pc:spChg chg="mod">
          <ac:chgData name="Miss Lee" userId="S::gw22leelauren@glow.sch.uk::fe46be84-4653-4827-bc1c-71adc56d4fbc" providerId="AD" clId="Web-{21747B20-EA01-98A8-4AB8-D85DE59C80C4}" dt="2023-09-13T15:11:20.768" v="5" actId="20577"/>
          <ac:spMkLst>
            <pc:docMk/>
            <pc:sldMk cId="1017843287" sldId="271"/>
            <ac:spMk id="17410" creationId="{00000000-0000-0000-0000-000000000000}"/>
          </ac:spMkLst>
        </pc:spChg>
      </pc:sldChg>
      <pc:sldChg chg="mod modShow">
        <pc:chgData name="Miss Lee" userId="S::gw22leelauren@glow.sch.uk::fe46be84-4653-4827-bc1c-71adc56d4fbc" providerId="AD" clId="Web-{21747B20-EA01-98A8-4AB8-D85DE59C80C4}" dt="2023-09-13T15:11:32.378" v="6"/>
        <pc:sldMkLst>
          <pc:docMk/>
          <pc:sldMk cId="0" sldId="308"/>
        </pc:sldMkLst>
      </pc:sldChg>
    </pc:docChg>
  </pc:docChgLst>
  <pc:docChgLst>
    <pc:chgData name="Miss Lee" userId="S::gw22leelauren@glow.sch.uk::fe46be84-4653-4827-bc1c-71adc56d4fbc" providerId="AD" clId="Web-{950353CA-094A-3752-D4B8-956022785DB0}"/>
    <pc:docChg chg="addSld">
      <pc:chgData name="Miss Lee" userId="S::gw22leelauren@glow.sch.uk::fe46be84-4653-4827-bc1c-71adc56d4fbc" providerId="AD" clId="Web-{950353CA-094A-3752-D4B8-956022785DB0}" dt="2023-09-08T10:56:49.129" v="0"/>
      <pc:docMkLst>
        <pc:docMk/>
      </pc:docMkLst>
      <pc:sldChg chg="add">
        <pc:chgData name="Miss Lee" userId="S::gw22leelauren@glow.sch.uk::fe46be84-4653-4827-bc1c-71adc56d4fbc" providerId="AD" clId="Web-{950353CA-094A-3752-D4B8-956022785DB0}" dt="2023-09-08T10:56:49.129" v="0"/>
        <pc:sldMkLst>
          <pc:docMk/>
          <pc:sldMk cId="1718083721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F36D2-9DA0-4C61-9DE0-0CD4758CFF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3D71-ADFD-4EB7-9614-230D088DA8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5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ADF4C1-7F4F-4EC8-8F61-3CD3887A3A8F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51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Practice</a:t>
            </a:r>
            <a:r>
              <a:rPr lang="en-GB" baseline="0" dirty="0"/>
              <a:t> Essays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6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online, no need to buy. We have bundles in the department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3D71-ADFD-4EB7-9614-230D088DA80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8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3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6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9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32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4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72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9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7DAB-EDE4-4FFC-9953-90741C4FDE6A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0B18-3AB7-4F07-8721-92DEC6760B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20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pastpap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9528" r="38576" b="32391"/>
          <a:stretch>
            <a:fillRect/>
          </a:stretch>
        </p:blipFill>
        <p:spPr bwMode="auto">
          <a:xfrm>
            <a:off x="3928197" y="1240913"/>
            <a:ext cx="1252537" cy="15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567363"/>
            <a:ext cx="914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555875" y="3071217"/>
            <a:ext cx="4032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Pass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National 5 History</a:t>
            </a:r>
          </a:p>
        </p:txBody>
      </p:sp>
      <p:pic>
        <p:nvPicPr>
          <p:cNvPr id="3078" name="Picture 2" descr="H:\Documents\2017-2018\Wider Achievement\DHS Logos\WEB RGB\Buccleuch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H:\Documents\2017-2018\Wider Achievement\DHS Logos\WEB RGB\Caerlaveroch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4481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H:\Documents\2017-2018\Wider Achievement\DHS Logos\WEB RGB\DevorgillaWE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471988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82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-9275" y="836712"/>
            <a:ext cx="896448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9600" dirty="0">
                <a:solidFill>
                  <a:srgbClr val="FFFF00"/>
                </a:solidFill>
              </a:rPr>
              <a:t> </a:t>
            </a:r>
            <a:endParaRPr lang="en-GB" altLang="en-US" sz="9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6399" y="14295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In each section pupils are required to complete three or four questions – approximately 35 minutes per section</a:t>
            </a:r>
          </a:p>
        </p:txBody>
      </p:sp>
      <p:pic>
        <p:nvPicPr>
          <p:cNvPr id="17410" name="Picture 2" descr="http://www.clipartbest.com/cliparts/Kcn/pb8/Kcnpb8jn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5" b="97428" l="3876" r="97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49965"/>
            <a:ext cx="3159077" cy="38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5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784" y="2564904"/>
            <a:ext cx="8424695" cy="3687007"/>
          </a:xfr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‘</a:t>
            </a:r>
            <a:r>
              <a:rPr lang="en-GB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Describe…’ questions worth </a:t>
            </a:r>
            <a:r>
              <a:rPr lang="en-GB" altLang="en-US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4 marks</a:t>
            </a:r>
          </a:p>
          <a:p>
            <a:pPr eaLnBrk="1" hangingPunct="1"/>
            <a:endParaRPr lang="en-GB" alt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‘Explain the reasons ….’ questions worth </a:t>
            </a:r>
            <a:r>
              <a:rPr lang="en-GB" altLang="en-US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6 marks</a:t>
            </a:r>
          </a:p>
          <a:p>
            <a:pPr eaLnBrk="1" hangingPunct="1"/>
            <a:endParaRPr lang="en-GB" alt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‘To what extent…’ questions worth </a:t>
            </a:r>
            <a:r>
              <a:rPr lang="en-GB" altLang="en-US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9 marks</a:t>
            </a:r>
          </a:p>
          <a:p>
            <a:pPr marL="0" indent="0" eaLnBrk="1" hangingPunct="1">
              <a:buNone/>
            </a:pPr>
            <a:endParaRPr lang="en-GB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5" y="11256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In each section pupils are required to complete questions which test their knowledge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6672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785" y="2564904"/>
            <a:ext cx="8229600" cy="3687007"/>
          </a:xfr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‘Evaluate the Usefulness…’ questions worth </a:t>
            </a:r>
            <a:r>
              <a:rPr lang="en-GB" altLang="en-US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5 marks</a:t>
            </a:r>
          </a:p>
          <a:p>
            <a:pPr marL="0" indent="0" eaLnBrk="1" hangingPunct="1">
              <a:buNone/>
            </a:pPr>
            <a:endParaRPr lang="en-GB" alt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‘Compare the views….’ questions worth </a:t>
            </a:r>
            <a:r>
              <a:rPr lang="en-GB" altLang="en-US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4 marks</a:t>
            </a:r>
          </a:p>
          <a:p>
            <a:pPr eaLnBrk="1" hangingPunct="1"/>
            <a:endParaRPr lang="en-GB" alt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‘How fully…’ questions worth </a:t>
            </a:r>
            <a:r>
              <a:rPr lang="en-GB" altLang="en-US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6 marks</a:t>
            </a:r>
          </a:p>
          <a:p>
            <a:pPr marL="0" indent="0" eaLnBrk="1" hangingPunct="1">
              <a:buNone/>
            </a:pPr>
            <a:endParaRPr lang="en-GB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5" y="11256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In each section pupils are required to complete questions which test their ability to handle historical sources.</a:t>
            </a:r>
          </a:p>
        </p:txBody>
      </p:sp>
    </p:spTree>
    <p:extLst>
      <p:ext uri="{BB962C8B-B14F-4D97-AF65-F5344CB8AC3E}">
        <p14:creationId xmlns:p14="http://schemas.microsoft.com/office/powerpoint/2010/main" val="14108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urelysomatics.com/wp/wp-content/uploads/2014/08/practicenot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16" y="188640"/>
            <a:ext cx="639628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9512" y="169978"/>
            <a:ext cx="3240360" cy="649938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Pupils will normally get at least one </a:t>
            </a:r>
            <a:r>
              <a:rPr lang="en-GB" sz="4400" b="1" dirty="0"/>
              <a:t>Past Paper Question </a:t>
            </a:r>
            <a:r>
              <a:rPr lang="en-GB" sz="4400" dirty="0"/>
              <a:t>a week as Homework</a:t>
            </a:r>
          </a:p>
        </p:txBody>
      </p:sp>
    </p:spTree>
    <p:extLst>
      <p:ext uri="{BB962C8B-B14F-4D97-AF65-F5344CB8AC3E}">
        <p14:creationId xmlns:p14="http://schemas.microsoft.com/office/powerpoint/2010/main" val="341934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3428" y="188640"/>
            <a:ext cx="514806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hlinkClick r:id="rId3"/>
              </a:rPr>
              <a:t>http://www.sqa.org.uk/pastpapers</a:t>
            </a:r>
            <a:r>
              <a:rPr lang="en-GB" sz="2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0107" y="980728"/>
            <a:ext cx="656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Past Paper Questions from school any time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6BA4E22-27C7-D053-5511-33279C23E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06" t="12230" r="15931" b="6235"/>
          <a:stretch/>
        </p:blipFill>
        <p:spPr>
          <a:xfrm>
            <a:off x="0" y="1585272"/>
            <a:ext cx="5301077" cy="5182165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C5D5A51-C6AD-D2C3-C770-1CBCE36B2B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11" t="28049" r="15388" b="8293"/>
          <a:stretch/>
        </p:blipFill>
        <p:spPr>
          <a:xfrm>
            <a:off x="4191778" y="1771885"/>
            <a:ext cx="4984003" cy="45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1772816"/>
            <a:ext cx="8458200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i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The Exam is on </a:t>
            </a:r>
            <a:endParaRPr lang="en-US" altLang="en-US" sz="4800" b="1" i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800" b="1" i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Tuesday 21st May 2024</a:t>
            </a:r>
            <a:endParaRPr lang="en-US" altLang="en-US" sz="4800" b="1" i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800" b="1" i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13:00-15:20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altLang="en-US" sz="66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hrs</a:t>
            </a:r>
            <a:r>
              <a:rPr lang="en-US" altLang="en-US" sz="6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20 mins</a:t>
            </a:r>
            <a:endParaRPr lang="en-US" altLang="en-US" sz="5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 Exam</a:t>
            </a:r>
          </a:p>
        </p:txBody>
      </p:sp>
    </p:spTree>
    <p:extLst>
      <p:ext uri="{BB962C8B-B14F-4D97-AF65-F5344CB8AC3E}">
        <p14:creationId xmlns:p14="http://schemas.microsoft.com/office/powerpoint/2010/main" val="385600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6D30-C427-76FA-0D28-7BCAC02F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FF0000"/>
                </a:solidFill>
              </a:rPr>
              <a:t>Alterations to the Exam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AD640-238C-8D8D-9E10-B8DB3A17D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Alterations from </a:t>
            </a:r>
            <a:r>
              <a:rPr lang="en-GB" sz="4000" b="1" dirty="0">
                <a:solidFill>
                  <a:srgbClr val="FF0000"/>
                </a:solidFill>
              </a:rPr>
              <a:t>2022</a:t>
            </a:r>
            <a:r>
              <a:rPr lang="en-GB" sz="4000" dirty="0">
                <a:solidFill>
                  <a:srgbClr val="FF0000"/>
                </a:solidFill>
              </a:rPr>
              <a:t> also apply to </a:t>
            </a:r>
            <a:r>
              <a:rPr lang="en-GB" sz="4000" b="1" dirty="0">
                <a:solidFill>
                  <a:srgbClr val="FF0000"/>
                </a:solidFill>
              </a:rPr>
              <a:t>2023</a:t>
            </a:r>
            <a:r>
              <a:rPr lang="en-GB" sz="4000" dirty="0">
                <a:solidFill>
                  <a:srgbClr val="FF0000"/>
                </a:solidFill>
              </a:rPr>
              <a:t>. </a:t>
            </a:r>
          </a:p>
          <a:p>
            <a:r>
              <a:rPr lang="en-GB" sz="4000" dirty="0">
                <a:solidFill>
                  <a:srgbClr val="FF0000"/>
                </a:solidFill>
              </a:rPr>
              <a:t>Nat 5 History this means there will be </a:t>
            </a:r>
            <a:r>
              <a:rPr lang="en-GB" sz="4000" b="1" dirty="0">
                <a:solidFill>
                  <a:srgbClr val="FF0000"/>
                </a:solidFill>
              </a:rPr>
              <a:t>a choice of questions in section 2 and 3 </a:t>
            </a:r>
            <a:r>
              <a:rPr lang="en-GB" sz="4000" dirty="0">
                <a:solidFill>
                  <a:srgbClr val="FF0000"/>
                </a:solidFill>
              </a:rPr>
              <a:t>allowing them to play to their strengths.</a:t>
            </a:r>
          </a:p>
          <a:p>
            <a:r>
              <a:rPr lang="en-GB" sz="4000" b="1" dirty="0">
                <a:solidFill>
                  <a:srgbClr val="FF0000"/>
                </a:solidFill>
              </a:rPr>
              <a:t>No other changes will be made. </a:t>
            </a:r>
          </a:p>
        </p:txBody>
      </p:sp>
    </p:spTree>
    <p:extLst>
      <p:ext uri="{BB962C8B-B14F-4D97-AF65-F5344CB8AC3E}">
        <p14:creationId xmlns:p14="http://schemas.microsoft.com/office/powerpoint/2010/main" val="3238894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7" t="36220" r="6609" b="28342"/>
          <a:stretch>
            <a:fillRect/>
          </a:stretch>
        </p:blipFill>
        <p:spPr bwMode="auto">
          <a:xfrm>
            <a:off x="179388" y="260350"/>
            <a:ext cx="31924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3" t="27365" r="6445" b="37154"/>
          <a:stretch>
            <a:fillRect/>
          </a:stretch>
        </p:blipFill>
        <p:spPr bwMode="auto">
          <a:xfrm>
            <a:off x="1547813" y="1844675"/>
            <a:ext cx="334168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 descr="feb_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/>
          <a:stretch>
            <a:fillRect/>
          </a:stretch>
        </p:blipFill>
        <p:spPr bwMode="auto">
          <a:xfrm>
            <a:off x="4643438" y="188913"/>
            <a:ext cx="32146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np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9" t="25929" r="27954" b="38873"/>
          <a:stretch>
            <a:fillRect/>
          </a:stretch>
        </p:blipFill>
        <p:spPr bwMode="auto">
          <a:xfrm>
            <a:off x="6008688" y="3716338"/>
            <a:ext cx="31353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0" y="1341438"/>
            <a:ext cx="9144000" cy="5040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2408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1772816"/>
            <a:ext cx="84582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The Assignment accounts for </a:t>
            </a:r>
            <a:r>
              <a:rPr lang="en-US" altLang="en-US" sz="3200" b="1" i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20 marks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 that contributes toward the final grade.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Pupils are expected to </a:t>
            </a:r>
            <a:r>
              <a:rPr lang="en-US" altLang="en-US" sz="3200" b="1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research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en-US" altLang="en-US" sz="3200" b="1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write 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an essay which is much more detailed than the norm. They will be given one hour to write the assignment under timed conditions.</a:t>
            </a:r>
            <a:endParaRPr lang="en-US" altLang="en-US" sz="3200" b="1" i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 Assignment</a:t>
            </a:r>
          </a:p>
        </p:txBody>
      </p:sp>
    </p:spTree>
    <p:extLst>
      <p:ext uri="{BB962C8B-B14F-4D97-AF65-F5344CB8AC3E}">
        <p14:creationId xmlns:p14="http://schemas.microsoft.com/office/powerpoint/2010/main" val="10178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 Assignment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42900" y="1496954"/>
            <a:ext cx="8458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In reality however the Assignment offers pupils an excellent 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opportunity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–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 essay title will be of your child’s choosing.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They will be given time in class to undertake research but ultimately they should be doing most of the work for this essay at home.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We have very good resources at the school that pupils have access to.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 teacher is permitted to offer guidance and support but it is limited.</a:t>
            </a:r>
          </a:p>
        </p:txBody>
      </p:sp>
    </p:spTree>
    <p:extLst>
      <p:ext uri="{BB962C8B-B14F-4D97-AF65-F5344CB8AC3E}">
        <p14:creationId xmlns:p14="http://schemas.microsoft.com/office/powerpoint/2010/main" val="13128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gsarts.co.uk/uploads/9/6/8/7/9687083/3004727.png?3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99592" y="5805264"/>
            <a:ext cx="7087088" cy="90872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to pass National 5 History</a:t>
            </a:r>
          </a:p>
        </p:txBody>
      </p:sp>
    </p:spTree>
    <p:extLst>
      <p:ext uri="{BB962C8B-B14F-4D97-AF65-F5344CB8AC3E}">
        <p14:creationId xmlns:p14="http://schemas.microsoft.com/office/powerpoint/2010/main" val="332914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>
                <a:solidFill>
                  <a:schemeClr val="accent2">
                    <a:lumMod val="75000"/>
                  </a:schemeClr>
                </a:solidFill>
              </a:rPr>
              <a:t>Mark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ntroduction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 – 2</a:t>
            </a:r>
          </a:p>
          <a:p>
            <a:pPr>
              <a:buNone/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Using information from sources 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– 2</a:t>
            </a:r>
          </a:p>
          <a:p>
            <a:pPr>
              <a:buNone/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Acknowledging other factors 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– 3</a:t>
            </a:r>
          </a:p>
          <a:p>
            <a:pPr>
              <a:buNone/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Analysing other factors  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- 4 </a:t>
            </a:r>
          </a:p>
          <a:p>
            <a:pPr>
              <a:buNone/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Overall impact of factors 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– 3</a:t>
            </a:r>
          </a:p>
          <a:p>
            <a:pPr>
              <a:buNone/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Organising information 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- 3</a:t>
            </a:r>
          </a:p>
          <a:p>
            <a:pPr>
              <a:buNone/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 - 3</a:t>
            </a:r>
          </a:p>
          <a:p>
            <a:pPr>
              <a:buNone/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3313113" cy="6145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		20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2		17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3		19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4		19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5		19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6		17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7		20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8		20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9		18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10		19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11		18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12		19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13		20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14		14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FF00"/>
                </a:solidFill>
                <a:latin typeface="Comic Sans MS" pitchFamily="66" charset="0"/>
              </a:rPr>
              <a:t>Candidate 15		18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50826" y="260350"/>
            <a:ext cx="3384550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FF00"/>
                </a:solidFill>
                <a:latin typeface="Comic Sans MS" pitchFamily="66" charset="0"/>
              </a:rPr>
              <a:t>Assignment              / 20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427984" y="1533376"/>
            <a:ext cx="4033837" cy="22313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rgbClr val="FFFF00"/>
                </a:solidFill>
                <a:latin typeface="Comic Sans MS" pitchFamily="66" charset="0"/>
              </a:rPr>
              <a:t>Average Grade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rgbClr val="FFFF00"/>
                </a:solidFill>
                <a:latin typeface="Comic Sans MS" pitchFamily="66" charset="0"/>
              </a:rPr>
              <a:t>		A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rgbClr val="FFFF00"/>
                </a:solidFill>
                <a:latin typeface="Comic Sans MS" pitchFamily="66" charset="0"/>
              </a:rPr>
              <a:t>(18/30)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2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nimBg="1"/>
      <p:bldP spid="143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bg2">
                    <a:lumMod val="50000"/>
                  </a:schemeClr>
                </a:solidFill>
              </a:rPr>
              <a:t>Assignment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Get a topic sorted quickly. </a:t>
            </a:r>
          </a:p>
          <a:p>
            <a:pPr marL="0" indent="0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Get it looked over by a teacher. 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We cannot mark it but can give verbal feedback.</a:t>
            </a:r>
          </a:p>
          <a:p>
            <a:pPr marL="0" indent="0">
              <a:buNone/>
            </a:pP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Practice and rote learn at home! 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Practice under timed conditions.</a:t>
            </a:r>
          </a:p>
          <a:p>
            <a:pPr marL="0" indent="0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bg2">
                    <a:lumMod val="50000"/>
                  </a:schemeClr>
                </a:solidFill>
              </a:rPr>
              <a:t>How can you help your child pass?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Check homework is done on time.</a:t>
            </a:r>
          </a:p>
          <a:p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Encourage a structured approach to revision. </a:t>
            </a:r>
          </a:p>
          <a:p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Encourage them to attend after school study support </a:t>
            </a:r>
            <a:r>
              <a:rPr lang="en-GB" sz="3600" b="1" dirty="0">
                <a:solidFill>
                  <a:schemeClr val="bg2">
                    <a:lumMod val="50000"/>
                  </a:schemeClr>
                </a:solidFill>
              </a:rPr>
              <a:t>especially before assessments!</a:t>
            </a:r>
          </a:p>
          <a:p>
            <a:r>
              <a:rPr lang="en-GB" sz="3600" dirty="0">
                <a:solidFill>
                  <a:schemeClr val="bg2">
                    <a:lumMod val="50000"/>
                  </a:schemeClr>
                </a:solidFill>
              </a:rPr>
              <a:t>Proof read their work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5AAE-3757-1D98-C8A4-1A71990336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cs typeface="Calibri"/>
              </a:rPr>
              <a:t>Study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C4611-3AE7-8B31-9129-B4C6418F3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438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After school 3.15 to 4.15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Starting post October holidays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err="1">
                <a:cs typeface="Calibri"/>
              </a:rPr>
              <a:t>Mrs</a:t>
            </a:r>
            <a:r>
              <a:rPr lang="en-US" dirty="0">
                <a:cs typeface="Calibri"/>
              </a:rPr>
              <a:t> Sibley – Monday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Miss Lee - Tuesday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Miss </a:t>
            </a:r>
            <a:r>
              <a:rPr lang="en-US" dirty="0" err="1">
                <a:cs typeface="Calibri"/>
              </a:rPr>
              <a:t>Smithard</a:t>
            </a:r>
            <a:r>
              <a:rPr lang="en-US" dirty="0">
                <a:cs typeface="Calibri"/>
              </a:rPr>
              <a:t> - Wednesday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cs typeface="Calibri"/>
              </a:rPr>
              <a:t>All welcome!</a:t>
            </a:r>
          </a:p>
        </p:txBody>
      </p:sp>
    </p:spTree>
    <p:extLst>
      <p:ext uri="{BB962C8B-B14F-4D97-AF65-F5344CB8AC3E}">
        <p14:creationId xmlns:p14="http://schemas.microsoft.com/office/powerpoint/2010/main" val="1718083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u="sng" dirty="0">
                <a:solidFill>
                  <a:schemeClr val="bg1"/>
                </a:solidFill>
              </a:rPr>
              <a:t>Upcoming Key 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chemeClr val="bg1"/>
                </a:solidFill>
              </a:rPr>
              <a:t>October Assessment </a:t>
            </a:r>
          </a:p>
          <a:p>
            <a:r>
              <a:rPr lang="en-GB" dirty="0">
                <a:solidFill>
                  <a:schemeClr val="bg1"/>
                </a:solidFill>
              </a:rPr>
              <a:t>Mrs Sibley – Wednesday 12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October</a:t>
            </a:r>
          </a:p>
          <a:p>
            <a:r>
              <a:rPr lang="en-GB" dirty="0">
                <a:solidFill>
                  <a:schemeClr val="bg1"/>
                </a:solidFill>
              </a:rPr>
              <a:t>Miss Smithard- Thursday 13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October </a:t>
            </a:r>
          </a:p>
          <a:p>
            <a:r>
              <a:rPr lang="en-GB" dirty="0">
                <a:solidFill>
                  <a:schemeClr val="bg1"/>
                </a:solidFill>
              </a:rPr>
              <a:t>Miss Lee – Friday 14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October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4000" b="1" u="sng" dirty="0">
                <a:solidFill>
                  <a:schemeClr val="bg1"/>
                </a:solidFill>
              </a:rPr>
              <a:t>First Formal Assessment Piece on Era of the Great War</a:t>
            </a:r>
          </a:p>
        </p:txBody>
      </p:sp>
    </p:spTree>
    <p:extLst>
      <p:ext uri="{BB962C8B-B14F-4D97-AF65-F5344CB8AC3E}">
        <p14:creationId xmlns:p14="http://schemas.microsoft.com/office/powerpoint/2010/main" val="694628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/>
          <a:lstStyle/>
          <a:p>
            <a:r>
              <a:rPr lang="en-GB" sz="5400" b="1" u="sng" dirty="0"/>
              <a:t>TEAMS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All homework </a:t>
            </a:r>
            <a:r>
              <a:rPr lang="en-GB" dirty="0"/>
              <a:t>will be set on teams! </a:t>
            </a:r>
          </a:p>
          <a:p>
            <a:r>
              <a:rPr lang="en-GB" b="1" dirty="0"/>
              <a:t>Any piece </a:t>
            </a:r>
            <a:r>
              <a:rPr lang="en-GB" dirty="0"/>
              <a:t>of homework </a:t>
            </a:r>
            <a:r>
              <a:rPr lang="en-GB" b="1" dirty="0"/>
              <a:t>can be submitted on teams.</a:t>
            </a:r>
          </a:p>
          <a:p>
            <a:endParaRPr lang="en-GB" b="1" dirty="0"/>
          </a:p>
          <a:p>
            <a:r>
              <a:rPr lang="en-GB" dirty="0"/>
              <a:t>Lots of revision materials will be posted on teams for pupils use in the ‘Class Materials’ folder</a:t>
            </a:r>
          </a:p>
        </p:txBody>
      </p:sp>
      <p:pic>
        <p:nvPicPr>
          <p:cNvPr id="1028" name="Picture 4" descr="How to Use Microsoft Teams for Free | PC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771"/>
            <a:ext cx="473263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926" t="40654" r="3489" b="28193"/>
          <a:stretch/>
        </p:blipFill>
        <p:spPr>
          <a:xfrm>
            <a:off x="4793196" y="1432496"/>
            <a:ext cx="4104456" cy="157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74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A0C9-A747-63CB-D8DE-26171FEA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EAE44C9-890F-F272-7962-65A1F066F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320" y="411396"/>
            <a:ext cx="8572152" cy="5714768"/>
          </a:xfrm>
        </p:spPr>
      </p:pic>
    </p:spTree>
    <p:extLst>
      <p:ext uri="{BB962C8B-B14F-4D97-AF65-F5344CB8AC3E}">
        <p14:creationId xmlns:p14="http://schemas.microsoft.com/office/powerpoint/2010/main" val="244671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aird.org.uk/images/History/saltire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093" y="-1107504"/>
            <a:ext cx="14089053" cy="871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95288" y="1125538"/>
            <a:ext cx="8497887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Section  1</a:t>
            </a:r>
          </a:p>
        </p:txBody>
      </p:sp>
    </p:spTree>
    <p:extLst>
      <p:ext uri="{BB962C8B-B14F-4D97-AF65-F5344CB8AC3E}">
        <p14:creationId xmlns:p14="http://schemas.microsoft.com/office/powerpoint/2010/main" val="68733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laird.org.uk/images/History/saltire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093" y="-1107504"/>
            <a:ext cx="14089053" cy="871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48" y="1700808"/>
            <a:ext cx="9126252" cy="393656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alt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Era of the Great War</a:t>
            </a:r>
          </a:p>
          <a:p>
            <a:pPr algn="ctr">
              <a:spcBef>
                <a:spcPct val="50000"/>
              </a:spcBef>
            </a:pPr>
            <a:endParaRPr lang="en-GB" altLang="en-US" sz="1000" dirty="0">
              <a:solidFill>
                <a:srgbClr val="FFFF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8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 Scots on the Western Front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8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 Domestic Impact of War on Society and Culture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8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 Domestic Impact of War on Industry and Economy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8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 Domestic Impact of War: Politics</a:t>
            </a:r>
          </a:p>
        </p:txBody>
      </p:sp>
    </p:spTree>
    <p:extLst>
      <p:ext uri="{BB962C8B-B14F-4D97-AF65-F5344CB8AC3E}">
        <p14:creationId xmlns:p14="http://schemas.microsoft.com/office/powerpoint/2010/main" val="343433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308"/>
            <a:ext cx="9133232" cy="5114172"/>
          </a:xfrm>
        </p:spPr>
      </p:pic>
      <p:sp>
        <p:nvSpPr>
          <p:cNvPr id="5" name="TextBox 4"/>
          <p:cNvSpPr txBox="1"/>
          <p:nvPr/>
        </p:nvSpPr>
        <p:spPr>
          <a:xfrm>
            <a:off x="462160" y="2606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FF00"/>
                </a:solidFill>
              </a:rPr>
              <a:t>The Devils Porridge Museum Trip After October Holidays </a:t>
            </a:r>
            <a:r>
              <a:rPr lang="en-GB" sz="2400" b="1" u="sng" dirty="0">
                <a:solidFill>
                  <a:srgbClr val="FF0000"/>
                </a:solidFill>
              </a:rPr>
              <a:t>TBC</a:t>
            </a:r>
            <a:r>
              <a:rPr lang="en-GB" sz="2400" b="1" u="sng" dirty="0">
                <a:solidFill>
                  <a:srgbClr val="FFFF00"/>
                </a:solidFill>
              </a:rPr>
              <a:t> 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Covers exam content such as: suffragettes, trench warfare, home front, DORA, Rationing and Industry work. </a:t>
            </a:r>
          </a:p>
        </p:txBody>
      </p:sp>
    </p:spTree>
    <p:extLst>
      <p:ext uri="{BB962C8B-B14F-4D97-AF65-F5344CB8AC3E}">
        <p14:creationId xmlns:p14="http://schemas.microsoft.com/office/powerpoint/2010/main" val="38493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6/66/Union_Jac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382" y="-1683568"/>
            <a:ext cx="11888178" cy="99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95288" y="1125538"/>
            <a:ext cx="8497887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Section  2</a:t>
            </a:r>
          </a:p>
        </p:txBody>
      </p:sp>
    </p:spTree>
    <p:extLst>
      <p:ext uri="{BB962C8B-B14F-4D97-AF65-F5344CB8AC3E}">
        <p14:creationId xmlns:p14="http://schemas.microsoft.com/office/powerpoint/2010/main" val="180892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commons/6/66/Union_Jac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382" y="-1683568"/>
            <a:ext cx="11888178" cy="99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52536" y="1412776"/>
            <a:ext cx="10105067" cy="4464496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alt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The Atlantic Slave Trade</a:t>
            </a:r>
          </a:p>
          <a:p>
            <a:pPr algn="ctr">
              <a:spcBef>
                <a:spcPct val="50000"/>
              </a:spcBef>
            </a:pPr>
            <a:endParaRPr lang="en-GB" altLang="en-US" sz="800" dirty="0">
              <a:solidFill>
                <a:srgbClr val="FFFF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23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GB" altLang="en-US" sz="32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The Triangular Trade	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32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 Britain and the Caribbean 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32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 The Captives Experience and Slave Resistance 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3200" dirty="0">
                <a:solidFill>
                  <a:srgbClr val="FFFF00"/>
                </a:solidFill>
                <a:latin typeface="Comic Sans MS" panose="030F0702030302020204" pitchFamily="66" charset="0"/>
                <a:cs typeface="Arial" charset="0"/>
              </a:rPr>
              <a:t> The Abolitionist Campaigns </a:t>
            </a:r>
          </a:p>
        </p:txBody>
      </p:sp>
    </p:spTree>
    <p:extLst>
      <p:ext uri="{BB962C8B-B14F-4D97-AF65-F5344CB8AC3E}">
        <p14:creationId xmlns:p14="http://schemas.microsoft.com/office/powerpoint/2010/main" val="92866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perch-base.org/Web_Graphics/US_Fla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6740" y="-2475656"/>
            <a:ext cx="15073675" cy="113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95288" y="1125538"/>
            <a:ext cx="8497887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Section  3</a:t>
            </a:r>
          </a:p>
        </p:txBody>
      </p:sp>
    </p:spTree>
    <p:extLst>
      <p:ext uri="{BB962C8B-B14F-4D97-AF65-F5344CB8AC3E}">
        <p14:creationId xmlns:p14="http://schemas.microsoft.com/office/powerpoint/2010/main" val="377748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perch-base.org/Web_Graphics/US_Fla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6739" y="-2475656"/>
            <a:ext cx="14113568" cy="10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509" y="1340768"/>
            <a:ext cx="9649072" cy="522920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Free at Last? Civil Rights in the USA, 1918-1968 </a:t>
            </a:r>
          </a:p>
          <a:p>
            <a:pPr algn="ctr">
              <a:spcBef>
                <a:spcPct val="50000"/>
              </a:spcBef>
            </a:pPr>
            <a:endParaRPr lang="en-GB" altLang="en-US" sz="1050" dirty="0">
              <a:solidFill>
                <a:srgbClr val="FF00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The ‘Open Door’ policy and immigration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‘Separate but Equal’, to 1939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Civil Rights Campaigns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alt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The Ghettos and Black American Radicalism</a:t>
            </a:r>
          </a:p>
        </p:txBody>
      </p:sp>
    </p:spTree>
    <p:extLst>
      <p:ext uri="{BB962C8B-B14F-4D97-AF65-F5344CB8AC3E}">
        <p14:creationId xmlns:p14="http://schemas.microsoft.com/office/powerpoint/2010/main" val="140600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70DAD8D2BBA4199123A34CF857C77" ma:contentTypeVersion="7" ma:contentTypeDescription="Create a new document." ma:contentTypeScope="" ma:versionID="9425aa1398c16387a81f4ab603851514">
  <xsd:schema xmlns:xsd="http://www.w3.org/2001/XMLSchema" xmlns:xs="http://www.w3.org/2001/XMLSchema" xmlns:p="http://schemas.microsoft.com/office/2006/metadata/properties" xmlns:ns2="3f7cc8fe-e779-4be3-a430-815dd703cd4a" xmlns:ns3="83763025-89ab-4ca0-b2bc-d83207a6ac14" targetNamespace="http://schemas.microsoft.com/office/2006/metadata/properties" ma:root="true" ma:fieldsID="2b0853c8dc3a5bf62e7f49513fae12fe" ns2:_="" ns3:_="">
    <xsd:import namespace="3f7cc8fe-e779-4be3-a430-815dd703cd4a"/>
    <xsd:import namespace="83763025-89ab-4ca0-b2bc-d83207a6a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cc8fe-e779-4be3-a430-815dd703c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63025-89ab-4ca0-b2bc-d83207a6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C070AD-280D-45E2-8F45-187C6E0D40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A01BD9-97ED-42B4-B908-70DF8586791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e760202-30cf-461f-a9f6-b1c4ef2ba2bf"/>
    <ds:schemaRef ds:uri="http://purl.org/dc/elements/1.1/"/>
    <ds:schemaRef ds:uri="http://schemas.microsoft.com/office/infopath/2007/PartnerControls"/>
    <ds:schemaRef ds:uri="cdb5d326-3fca-4015-bcc7-a55aa4a34c0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C01EFF-48D7-4D85-9FDC-E8503ACD4319}"/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753</Words>
  <Application>Microsoft Office PowerPoint</Application>
  <PresentationFormat>On-screen Show (4:3)</PresentationFormat>
  <Paragraphs>124</Paragraphs>
  <Slides>27</Slides>
  <Notes>3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Alterations to the Exam 2023</vt:lpstr>
      <vt:lpstr>PowerPoint Presentation</vt:lpstr>
      <vt:lpstr>PowerPoint Presentation</vt:lpstr>
      <vt:lpstr>PowerPoint Presentation</vt:lpstr>
      <vt:lpstr>Mark Allocation </vt:lpstr>
      <vt:lpstr>PowerPoint Presentation</vt:lpstr>
      <vt:lpstr>Assignment Success</vt:lpstr>
      <vt:lpstr>How can you help your child pass?</vt:lpstr>
      <vt:lpstr>Study Support</vt:lpstr>
      <vt:lpstr>Upcoming Key Dates </vt:lpstr>
      <vt:lpstr>TEAMS</vt:lpstr>
      <vt:lpstr>PowerPoint Presentation</vt:lpstr>
    </vt:vector>
  </TitlesOfParts>
  <Company>Altiris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Herd</dc:creator>
  <cp:lastModifiedBy>Miss Smithard</cp:lastModifiedBy>
  <cp:revision>104</cp:revision>
  <dcterms:created xsi:type="dcterms:W3CDTF">2014-09-22T17:07:22Z</dcterms:created>
  <dcterms:modified xsi:type="dcterms:W3CDTF">2023-09-13T15:11:32Z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0x0101006B570DAD8D2BBA4199123A34CF857C77</vt:lpwstr>
  </property>
</Properties>
</file>