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1" r:id="rId3"/>
    <p:sldId id="259" r:id="rId4"/>
    <p:sldId id="257" r:id="rId5"/>
    <p:sldId id="305" r:id="rId6"/>
    <p:sldId id="306" r:id="rId7"/>
    <p:sldId id="280" r:id="rId8"/>
    <p:sldId id="258" r:id="rId9"/>
    <p:sldId id="303" r:id="rId10"/>
    <p:sldId id="263" r:id="rId11"/>
    <p:sldId id="307" r:id="rId12"/>
    <p:sldId id="270" r:id="rId13"/>
    <p:sldId id="271" r:id="rId14"/>
    <p:sldId id="272" r:id="rId15"/>
    <p:sldId id="301" r:id="rId16"/>
    <p:sldId id="276" r:id="rId17"/>
    <p:sldId id="304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66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26F36D2-9DA0-4C61-9DE0-0CD4758CFF6A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2EE3D71-ADFD-4EB7-9614-230D088DA8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857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3D71-ADFD-4EB7-9614-230D088DA80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501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3D71-ADFD-4EB7-9614-230D088DA80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160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3D71-ADFD-4EB7-9614-230D088DA80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309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3D71-ADFD-4EB7-9614-230D088DA80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1143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3D71-ADFD-4EB7-9614-230D088DA80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5283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3D71-ADFD-4EB7-9614-230D088DA80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4207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3D71-ADFD-4EB7-9614-230D088DA80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0090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Practice</a:t>
            </a:r>
            <a:r>
              <a:rPr lang="en-GB" baseline="0" dirty="0" smtClean="0"/>
              <a:t> Essays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3D71-ADFD-4EB7-9614-230D088DA80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3615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3D71-ADFD-4EB7-9614-230D088DA80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750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3D71-ADFD-4EB7-9614-230D088DA80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102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3D71-ADFD-4EB7-9614-230D088DA80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240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3D71-ADFD-4EB7-9614-230D088DA80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035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3D71-ADFD-4EB7-9614-230D088DA80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320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3D71-ADFD-4EB7-9614-230D088DA80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837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3D71-ADFD-4EB7-9614-230D088DA80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95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3D71-ADFD-4EB7-9614-230D088DA80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246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3D71-ADFD-4EB7-9614-230D088DA80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141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7DAB-EDE4-4FFC-9953-90741C4FDE6A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0B18-3AB7-4F07-8721-92DEC6760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536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7DAB-EDE4-4FFC-9953-90741C4FDE6A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0B18-3AB7-4F07-8721-92DEC6760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26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7DAB-EDE4-4FFC-9953-90741C4FDE6A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0B18-3AB7-4F07-8721-92DEC6760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660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7DAB-EDE4-4FFC-9953-90741C4FDE6A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0B18-3AB7-4F07-8721-92DEC6760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60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7DAB-EDE4-4FFC-9953-90741C4FDE6A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0B18-3AB7-4F07-8721-92DEC6760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676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7DAB-EDE4-4FFC-9953-90741C4FDE6A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0B18-3AB7-4F07-8721-92DEC6760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00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7DAB-EDE4-4FFC-9953-90741C4FDE6A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0B18-3AB7-4F07-8721-92DEC6760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9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7DAB-EDE4-4FFC-9953-90741C4FDE6A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0B18-3AB7-4F07-8721-92DEC6760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325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7DAB-EDE4-4FFC-9953-90741C4FDE6A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0B18-3AB7-4F07-8721-92DEC6760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849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7DAB-EDE4-4FFC-9953-90741C4FDE6A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0B18-3AB7-4F07-8721-92DEC6760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721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7DAB-EDE4-4FFC-9953-90741C4FDE6A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0B18-3AB7-4F07-8721-92DEC6760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99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A7DAB-EDE4-4FFC-9953-90741C4FDE6A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10B18-3AB7-4F07-8721-92DEC6760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4202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083274" y="5829922"/>
            <a:ext cx="7087088" cy="908720"/>
          </a:xfrm>
          <a:prstGeom prst="rect">
            <a:avLst/>
          </a:prstGeom>
          <a:solidFill>
            <a:srgbClr val="00330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How to pass Higher History</a:t>
            </a:r>
            <a:endParaRPr lang="en-GB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14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MIGRATION on Pinterest | Ellis Island, America and Native America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7" t="8440" r="12445" b="4886"/>
          <a:stretch/>
        </p:blipFill>
        <p:spPr bwMode="auto">
          <a:xfrm>
            <a:off x="4729045" y="0"/>
            <a:ext cx="43815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" name="TextBox 5"/>
          <p:cNvSpPr txBox="1"/>
          <p:nvPr/>
        </p:nvSpPr>
        <p:spPr>
          <a:xfrm>
            <a:off x="51853" y="620688"/>
            <a:ext cx="4960257" cy="5755422"/>
          </a:xfrm>
          <a:prstGeom prst="rect">
            <a:avLst/>
          </a:prstGeom>
          <a:solidFill>
            <a:srgbClr val="00330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en-US" sz="2800" b="1" u="sng" dirty="0" smtClean="0">
                <a:solidFill>
                  <a:srgbClr val="FFFF00"/>
                </a:solidFill>
                <a:latin typeface="Comic Sans MS" panose="030F0702030302020204" pitchFamily="66" charset="0"/>
                <a:ea typeface="Times New Roman" pitchFamily="18" charset="0"/>
                <a:cs typeface="Arial" charset="0"/>
              </a:rPr>
              <a:t>MIGRATION AND EMPIRE</a:t>
            </a:r>
          </a:p>
          <a:p>
            <a:pPr algn="ctr"/>
            <a:endParaRPr lang="en-US" altLang="en-US" sz="2000" b="1" u="sng" dirty="0" smtClean="0">
              <a:solidFill>
                <a:srgbClr val="FFFF00"/>
              </a:solidFill>
              <a:latin typeface="Comic Sans MS" panose="030F0702030302020204" pitchFamily="66" charset="0"/>
              <a:ea typeface="Times New Roman" pitchFamily="18" charset="0"/>
              <a:cs typeface="Arial" charset="0"/>
            </a:endParaRPr>
          </a:p>
          <a:p>
            <a:pPr algn="ctr"/>
            <a:r>
              <a:rPr lang="en-US" altLang="en-US" sz="2000" b="1" u="sng" dirty="0" smtClean="0">
                <a:solidFill>
                  <a:srgbClr val="FFFF00"/>
                </a:solidFill>
                <a:latin typeface="Comic Sans MS" panose="030F0702030302020204" pitchFamily="66" charset="0"/>
                <a:ea typeface="Times New Roman" pitchFamily="18" charset="0"/>
                <a:cs typeface="Arial" charset="0"/>
              </a:rPr>
              <a:t>Key Issue 1</a:t>
            </a:r>
          </a:p>
          <a:p>
            <a:pPr algn="ctr"/>
            <a:r>
              <a:rPr lang="en-US" altLang="en-US" sz="2000" b="1" dirty="0" smtClean="0">
                <a:solidFill>
                  <a:srgbClr val="FFFF00"/>
                </a:solidFill>
                <a:latin typeface="Comic Sans MS" panose="030F0702030302020204" pitchFamily="66" charset="0"/>
                <a:ea typeface="Times New Roman" pitchFamily="18" charset="0"/>
                <a:cs typeface="Arial" charset="0"/>
              </a:rPr>
              <a:t>The Migration of Scots</a:t>
            </a:r>
          </a:p>
          <a:p>
            <a:pPr algn="ctr"/>
            <a:endParaRPr lang="en-US" altLang="en-US" sz="2000" b="1" dirty="0" smtClean="0">
              <a:solidFill>
                <a:srgbClr val="FFFF00"/>
              </a:solidFill>
              <a:latin typeface="Comic Sans MS" panose="030F0702030302020204" pitchFamily="66" charset="0"/>
              <a:ea typeface="Times New Roman" pitchFamily="18" charset="0"/>
              <a:cs typeface="Arial" charset="0"/>
            </a:endParaRPr>
          </a:p>
          <a:p>
            <a:pPr algn="ctr"/>
            <a:endParaRPr lang="en-US" altLang="en-US" sz="2000" b="1" dirty="0">
              <a:solidFill>
                <a:srgbClr val="FFFF00"/>
              </a:solidFill>
              <a:latin typeface="Comic Sans MS" panose="030F0702030302020204" pitchFamily="66" charset="0"/>
              <a:ea typeface="Times New Roman" pitchFamily="18" charset="0"/>
              <a:cs typeface="Arial" charset="0"/>
            </a:endParaRPr>
          </a:p>
          <a:p>
            <a:pPr algn="ctr"/>
            <a:r>
              <a:rPr lang="en-GB" altLang="en-US" sz="2000" b="1" u="sng" dirty="0">
                <a:solidFill>
                  <a:srgbClr val="FFFF00"/>
                </a:solidFill>
                <a:latin typeface="Comic Sans MS" panose="030F0702030302020204" pitchFamily="66" charset="0"/>
                <a:ea typeface="Times New Roman" pitchFamily="18" charset="0"/>
                <a:cs typeface="Arial" charset="0"/>
              </a:rPr>
              <a:t>Key Issue 2</a:t>
            </a:r>
          </a:p>
          <a:p>
            <a:pPr algn="ctr"/>
            <a:r>
              <a:rPr lang="en-GB" altLang="en-US" sz="2000" b="1" dirty="0" smtClean="0">
                <a:solidFill>
                  <a:srgbClr val="FFFF00"/>
                </a:solidFill>
                <a:latin typeface="Comic Sans MS" panose="030F0702030302020204" pitchFamily="66" charset="0"/>
                <a:ea typeface="Times New Roman" pitchFamily="18" charset="0"/>
                <a:cs typeface="Arial" charset="0"/>
              </a:rPr>
              <a:t>The Experience of Immigrants in Scotland</a:t>
            </a:r>
          </a:p>
          <a:p>
            <a:pPr algn="ctr"/>
            <a:endParaRPr lang="en-GB" altLang="en-US" sz="2000" b="1" u="sng" dirty="0" smtClean="0">
              <a:solidFill>
                <a:srgbClr val="FFFF00"/>
              </a:solidFill>
              <a:latin typeface="Comic Sans MS" panose="030F0702030302020204" pitchFamily="66" charset="0"/>
              <a:ea typeface="Times New Roman" pitchFamily="18" charset="0"/>
              <a:cs typeface="Arial" charset="0"/>
            </a:endParaRPr>
          </a:p>
          <a:p>
            <a:pPr algn="ctr"/>
            <a:endParaRPr lang="en-GB" altLang="en-US" sz="2000" b="1" u="sng" dirty="0">
              <a:solidFill>
                <a:srgbClr val="FFFF00"/>
              </a:solidFill>
              <a:latin typeface="Comic Sans MS" panose="030F0702030302020204" pitchFamily="66" charset="0"/>
              <a:ea typeface="Times New Roman" pitchFamily="18" charset="0"/>
              <a:cs typeface="Arial" charset="0"/>
            </a:endParaRPr>
          </a:p>
          <a:p>
            <a:pPr algn="ctr"/>
            <a:r>
              <a:rPr lang="en-GB" altLang="en-US" sz="2000" b="1" u="sng" dirty="0">
                <a:solidFill>
                  <a:srgbClr val="FFFF00"/>
                </a:solidFill>
                <a:latin typeface="Comic Sans MS" panose="030F0702030302020204" pitchFamily="66" charset="0"/>
                <a:ea typeface="Times New Roman" pitchFamily="18" charset="0"/>
                <a:cs typeface="Arial" charset="0"/>
              </a:rPr>
              <a:t>Key Issue 3</a:t>
            </a:r>
          </a:p>
          <a:p>
            <a:pPr algn="ctr"/>
            <a:r>
              <a:rPr lang="en-GB" altLang="en-US" sz="2000" b="1" dirty="0" smtClean="0">
                <a:solidFill>
                  <a:srgbClr val="FFFF00"/>
                </a:solidFill>
                <a:latin typeface="Comic Sans MS" panose="030F0702030302020204" pitchFamily="66" charset="0"/>
                <a:ea typeface="Times New Roman" pitchFamily="18" charset="0"/>
                <a:cs typeface="Arial" charset="0"/>
              </a:rPr>
              <a:t>The Contribution of Scots Abroad</a:t>
            </a:r>
          </a:p>
          <a:p>
            <a:pPr algn="ctr"/>
            <a:endParaRPr lang="en-GB" altLang="en-US" sz="2000" b="1" u="sng" dirty="0" smtClean="0">
              <a:solidFill>
                <a:srgbClr val="FFFF00"/>
              </a:solidFill>
              <a:latin typeface="Comic Sans MS" panose="030F0702030302020204" pitchFamily="66" charset="0"/>
              <a:ea typeface="Times New Roman" pitchFamily="18" charset="0"/>
              <a:cs typeface="Arial" charset="0"/>
            </a:endParaRPr>
          </a:p>
          <a:p>
            <a:pPr algn="ctr"/>
            <a:endParaRPr lang="en-GB" altLang="en-US" sz="2000" b="1" u="sng" dirty="0">
              <a:solidFill>
                <a:srgbClr val="FFFF00"/>
              </a:solidFill>
              <a:latin typeface="Comic Sans MS" panose="030F0702030302020204" pitchFamily="66" charset="0"/>
              <a:ea typeface="Times New Roman" pitchFamily="18" charset="0"/>
              <a:cs typeface="Arial" charset="0"/>
            </a:endParaRPr>
          </a:p>
          <a:p>
            <a:pPr algn="ctr"/>
            <a:r>
              <a:rPr lang="en-GB" altLang="en-US" sz="2000" b="1" u="sng" dirty="0">
                <a:solidFill>
                  <a:srgbClr val="FFFF00"/>
                </a:solidFill>
                <a:latin typeface="Comic Sans MS" panose="030F0702030302020204" pitchFamily="66" charset="0"/>
                <a:ea typeface="Times New Roman" pitchFamily="18" charset="0"/>
                <a:cs typeface="Arial" charset="0"/>
              </a:rPr>
              <a:t>Key Issue 4</a:t>
            </a:r>
          </a:p>
          <a:p>
            <a:pPr algn="ctr"/>
            <a:r>
              <a:rPr lang="en-GB" sz="2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The effects of migration and empire on Scotland, to 1939</a:t>
            </a:r>
            <a:endParaRPr lang="en-GB" altLang="en-US" sz="2000" b="1" dirty="0" smtClean="0">
              <a:solidFill>
                <a:srgbClr val="FFFF00"/>
              </a:solidFill>
              <a:latin typeface="Comic Sans MS" panose="030F0702030302020204" pitchFamily="66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57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74"/>
            <a:ext cx="8229600" cy="74583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Source Answer Comparison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7942" y="836712"/>
            <a:ext cx="79528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Nat 5 						HIGHER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1628800"/>
            <a:ext cx="4176464" cy="50783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b="1" i="1" dirty="0">
                <a:solidFill>
                  <a:srgbClr val="FFFF00"/>
                </a:solidFill>
              </a:rPr>
              <a:t>This source is more useful because it says “British Summertime was introduced to give more daylight working hours”. This is an accurate fact.</a:t>
            </a:r>
          </a:p>
          <a:p>
            <a:r>
              <a:rPr lang="en-GB" b="1" i="1" dirty="0">
                <a:solidFill>
                  <a:srgbClr val="FFFF00"/>
                </a:solidFill>
              </a:rPr>
              <a:t>This source is more useful because ”the pub opening hours were limited to prevent </a:t>
            </a:r>
            <a:r>
              <a:rPr lang="en-GB" b="1" i="1" dirty="0" err="1">
                <a:solidFill>
                  <a:srgbClr val="FFFF00"/>
                </a:solidFill>
              </a:rPr>
              <a:t>drunkness</a:t>
            </a:r>
            <a:r>
              <a:rPr lang="en-GB" b="1" i="1" dirty="0">
                <a:solidFill>
                  <a:srgbClr val="FFFF00"/>
                </a:solidFill>
              </a:rPr>
              <a:t>” this is an accurate fact.</a:t>
            </a:r>
          </a:p>
          <a:p>
            <a:r>
              <a:rPr lang="en-GB" b="1" i="1" dirty="0">
                <a:solidFill>
                  <a:srgbClr val="92D050"/>
                </a:solidFill>
              </a:rPr>
              <a:t>The source is less useful as it does not mention that people were not allowed to light bonfires or fireworks. </a:t>
            </a:r>
          </a:p>
          <a:p>
            <a:r>
              <a:rPr lang="en-GB" b="1" i="1" dirty="0">
                <a:solidFill>
                  <a:srgbClr val="92D050"/>
                </a:solidFill>
              </a:rPr>
              <a:t>The source is less useful as it does not mention that you could not buy binoculars.</a:t>
            </a:r>
          </a:p>
          <a:p>
            <a:r>
              <a:rPr lang="en-GB" b="1" i="1" dirty="0">
                <a:solidFill>
                  <a:srgbClr val="00B050"/>
                </a:solidFill>
              </a:rPr>
              <a:t>The source is more useful as it was written by a historian who has researched the topic and will be an expert in the field.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5951" t="28299" r="35702" b="6100"/>
          <a:stretch/>
        </p:blipFill>
        <p:spPr>
          <a:xfrm>
            <a:off x="4788024" y="1628799"/>
            <a:ext cx="4082565" cy="5078313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699792" y="1124744"/>
            <a:ext cx="3240360" cy="36004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33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27" t="36220" r="6609" b="28342"/>
          <a:stretch>
            <a:fillRect/>
          </a:stretch>
        </p:blipFill>
        <p:spPr bwMode="auto">
          <a:xfrm>
            <a:off x="179388" y="260350"/>
            <a:ext cx="3192462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33" t="27365" r="6445" b="37154"/>
          <a:stretch>
            <a:fillRect/>
          </a:stretch>
        </p:blipFill>
        <p:spPr bwMode="auto">
          <a:xfrm>
            <a:off x="1547813" y="1844675"/>
            <a:ext cx="3341687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 descr="feb_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"/>
          <a:stretch>
            <a:fillRect/>
          </a:stretch>
        </p:blipFill>
        <p:spPr bwMode="auto">
          <a:xfrm>
            <a:off x="4643438" y="188913"/>
            <a:ext cx="3214687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np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9" t="25929" r="27954" b="38873"/>
          <a:stretch>
            <a:fillRect/>
          </a:stretch>
        </p:blipFill>
        <p:spPr bwMode="auto">
          <a:xfrm>
            <a:off x="6008688" y="3716338"/>
            <a:ext cx="3135312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WordArt 8"/>
          <p:cNvSpPr>
            <a:spLocks noChangeArrowheads="1" noChangeShapeType="1" noTextEdit="1"/>
          </p:cNvSpPr>
          <p:nvPr/>
        </p:nvSpPr>
        <p:spPr bwMode="auto">
          <a:xfrm>
            <a:off x="0" y="1341438"/>
            <a:ext cx="9144000" cy="5040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Assignment</a:t>
            </a:r>
            <a:endParaRPr lang="en-GB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04800" y="1752600"/>
            <a:ext cx="8458200" cy="30469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47625">
            <a:solidFill>
              <a:srgbClr val="FFFF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Assignment </a:t>
            </a:r>
            <a:r>
              <a:rPr lang="en-US" altLang="en-US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accounts for </a:t>
            </a:r>
            <a:r>
              <a:rPr lang="en-US" altLang="en-US" sz="24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30 marks</a:t>
            </a:r>
            <a:r>
              <a:rPr lang="en-US" altLang="en-US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 of a total of </a:t>
            </a:r>
            <a:r>
              <a:rPr lang="en-US" altLang="en-US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110 that </a:t>
            </a:r>
            <a:r>
              <a:rPr lang="en-US" altLang="en-US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contribute toward </a:t>
            </a:r>
            <a:r>
              <a:rPr lang="en-US" altLang="en-US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final </a:t>
            </a:r>
            <a:r>
              <a:rPr lang="en-US" altLang="en-US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grade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Pupils are expected to </a:t>
            </a:r>
            <a:r>
              <a:rPr lang="en-US" altLang="en-US" sz="24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research</a:t>
            </a:r>
            <a:r>
              <a:rPr lang="en-US" altLang="en-US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 and </a:t>
            </a:r>
            <a:r>
              <a:rPr lang="en-US" altLang="en-US" sz="24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write </a:t>
            </a:r>
            <a:r>
              <a:rPr lang="en-US" altLang="en-US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an essay which is much more detailed than the </a:t>
            </a:r>
            <a:r>
              <a:rPr lang="en-US" altLang="en-US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norm. They will be given one and a half hours to write the assignment under timed conditions.</a:t>
            </a:r>
            <a:endParaRPr lang="en-US" altLang="en-US" sz="2400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4572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dirty="0">
                <a:solidFill>
                  <a:srgbClr val="FFFF00"/>
                </a:solidFill>
                <a:latin typeface="Comic Sans MS" panose="030F0702030302020204" pitchFamily="66" charset="0"/>
              </a:rPr>
              <a:t>The </a:t>
            </a:r>
            <a:r>
              <a:rPr lang="en-US" altLang="en-US" sz="4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Assignment</a:t>
            </a:r>
            <a:endParaRPr lang="en-US" altLang="en-US" sz="48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84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4572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dirty="0">
                <a:solidFill>
                  <a:srgbClr val="FFFF00"/>
                </a:solidFill>
                <a:latin typeface="Comic Sans MS" panose="030F0702030302020204" pitchFamily="66" charset="0"/>
              </a:rPr>
              <a:t>The A</a:t>
            </a:r>
            <a:r>
              <a:rPr lang="en-US" altLang="en-US" sz="4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ssignment</a:t>
            </a:r>
            <a:endParaRPr lang="en-US" altLang="en-US" sz="4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42900" y="1916832"/>
            <a:ext cx="8458200" cy="3785652"/>
          </a:xfrm>
          <a:prstGeom prst="rect">
            <a:avLst/>
          </a:prstGeom>
          <a:solidFill>
            <a:schemeClr val="tx1"/>
          </a:solidFill>
          <a:ln w="47625">
            <a:solidFill>
              <a:srgbClr val="FFFF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In reality however the </a:t>
            </a:r>
            <a:r>
              <a:rPr lang="en-US" altLang="en-US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Assignment </a:t>
            </a:r>
            <a:r>
              <a:rPr lang="en-US" alt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offers </a:t>
            </a:r>
            <a:r>
              <a:rPr lang="en-US" altLang="en-US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pupils an excellent </a:t>
            </a:r>
            <a:r>
              <a:rPr lang="en-US" altLang="en-US" sz="2000" b="1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opportunity </a:t>
            </a:r>
            <a:r>
              <a:rPr lang="en-US" altLang="en-US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– </a:t>
            </a:r>
            <a:endParaRPr lang="en-US" altLang="en-US" sz="2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</a:t>
            </a:r>
            <a:r>
              <a:rPr lang="en-US" alt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essay title will be of your </a:t>
            </a:r>
            <a:r>
              <a:rPr lang="en-US" altLang="en-US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child’s choosing </a:t>
            </a:r>
            <a:r>
              <a:rPr lang="en-US" altLang="en-US" sz="20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(good idea to choose one we have already studied in class – workload)</a:t>
            </a:r>
            <a:endParaRPr lang="en-US" altLang="en-US" sz="20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They will be given time in class to undertake research but ultimately they should be doing most of the work for this essay at home.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We have very good resources at the school that pupils have access to.</a:t>
            </a:r>
            <a:endParaRPr lang="en-US" altLang="en-US" sz="2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teacher is permitted to give a degree of guidance and support.</a:t>
            </a:r>
            <a:endParaRPr lang="en-US" altLang="en-US" sz="20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89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uiExpand="1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34165" y="680609"/>
            <a:ext cx="3313113" cy="6145213"/>
          </a:xfrm>
          <a:prstGeom prst="rect">
            <a:avLst/>
          </a:prstGeom>
          <a:solidFill>
            <a:srgbClr val="0033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>
                <a:solidFill>
                  <a:srgbClr val="FFFF00"/>
                </a:solidFill>
                <a:latin typeface="Comic Sans MS" pitchFamily="66" charset="0"/>
              </a:rPr>
              <a:t>Candidate 1		22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>
                <a:solidFill>
                  <a:srgbClr val="FFFF00"/>
                </a:solidFill>
                <a:latin typeface="Comic Sans MS" pitchFamily="66" charset="0"/>
              </a:rPr>
              <a:t>Candidate 2		22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>
                <a:solidFill>
                  <a:srgbClr val="FFFF00"/>
                </a:solidFill>
                <a:latin typeface="Comic Sans MS" pitchFamily="66" charset="0"/>
              </a:rPr>
              <a:t>Candidate 3		18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>
                <a:solidFill>
                  <a:srgbClr val="FFFF00"/>
                </a:solidFill>
                <a:latin typeface="Comic Sans MS" pitchFamily="66" charset="0"/>
              </a:rPr>
              <a:t>Candidate 4		25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>
                <a:solidFill>
                  <a:srgbClr val="FFFF00"/>
                </a:solidFill>
                <a:latin typeface="Comic Sans MS" pitchFamily="66" charset="0"/>
              </a:rPr>
              <a:t>Candidate 5		22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>
                <a:solidFill>
                  <a:srgbClr val="FFFF00"/>
                </a:solidFill>
                <a:latin typeface="Comic Sans MS" pitchFamily="66" charset="0"/>
              </a:rPr>
              <a:t>Candidate 6		22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>
                <a:solidFill>
                  <a:srgbClr val="FFFF00"/>
                </a:solidFill>
                <a:latin typeface="Comic Sans MS" pitchFamily="66" charset="0"/>
              </a:rPr>
              <a:t>Candidate 7		30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>
                <a:solidFill>
                  <a:srgbClr val="FFFF00"/>
                </a:solidFill>
                <a:latin typeface="Comic Sans MS" pitchFamily="66" charset="0"/>
              </a:rPr>
              <a:t>Candidate 8		29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>
                <a:solidFill>
                  <a:srgbClr val="FFFF00"/>
                </a:solidFill>
                <a:latin typeface="Comic Sans MS" pitchFamily="66" charset="0"/>
              </a:rPr>
              <a:t>Candidate 9		26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>
                <a:solidFill>
                  <a:srgbClr val="FFFF00"/>
                </a:solidFill>
                <a:latin typeface="Comic Sans MS" pitchFamily="66" charset="0"/>
              </a:rPr>
              <a:t>Candidate 10		24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>
                <a:solidFill>
                  <a:srgbClr val="FFFF00"/>
                </a:solidFill>
                <a:latin typeface="Comic Sans MS" pitchFamily="66" charset="0"/>
              </a:rPr>
              <a:t>Candidate 11		19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>
                <a:solidFill>
                  <a:srgbClr val="FFFF00"/>
                </a:solidFill>
                <a:latin typeface="Comic Sans MS" pitchFamily="66" charset="0"/>
              </a:rPr>
              <a:t>Candidate 12		25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>
                <a:solidFill>
                  <a:srgbClr val="FFFF00"/>
                </a:solidFill>
                <a:latin typeface="Comic Sans MS" pitchFamily="66" charset="0"/>
              </a:rPr>
              <a:t>Candidate 13		21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>
                <a:solidFill>
                  <a:srgbClr val="FFFF00"/>
                </a:solidFill>
                <a:latin typeface="Comic Sans MS" pitchFamily="66" charset="0"/>
              </a:rPr>
              <a:t>Candidate 14		22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>
                <a:solidFill>
                  <a:srgbClr val="FFFF00"/>
                </a:solidFill>
                <a:latin typeface="Comic Sans MS" pitchFamily="66" charset="0"/>
              </a:rPr>
              <a:t>Candidate 15		25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536195" y="680609"/>
            <a:ext cx="395846" cy="6186309"/>
          </a:xfrm>
          <a:prstGeom prst="rect">
            <a:avLst/>
          </a:prstGeom>
          <a:solidFill>
            <a:srgbClr val="0033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>
                <a:solidFill>
                  <a:srgbClr val="FFFF00"/>
                </a:solidFill>
                <a:latin typeface="Comic Sans MS" pitchFamily="66" charset="0"/>
              </a:rPr>
              <a:t>B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>
                <a:solidFill>
                  <a:srgbClr val="FFFF00"/>
                </a:solidFill>
                <a:latin typeface="Comic Sans MS" pitchFamily="66" charset="0"/>
              </a:rPr>
              <a:t>C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>
                <a:solidFill>
                  <a:srgbClr val="FFFF00"/>
                </a:solidFill>
                <a:latin typeface="Comic Sans MS" pitchFamily="66" charset="0"/>
              </a:rPr>
              <a:t>C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>
                <a:solidFill>
                  <a:srgbClr val="FFFF00"/>
                </a:solidFill>
                <a:latin typeface="Comic Sans MS" pitchFamily="66" charset="0"/>
              </a:rPr>
              <a:t>B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>
                <a:solidFill>
                  <a:srgbClr val="FFFF00"/>
                </a:solidFill>
                <a:latin typeface="Comic Sans MS" pitchFamily="66" charset="0"/>
              </a:rPr>
              <a:t>C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>
                <a:solidFill>
                  <a:srgbClr val="FFFF00"/>
                </a:solidFill>
                <a:latin typeface="Comic Sans MS" pitchFamily="66" charset="0"/>
              </a:rPr>
              <a:t>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>
                <a:solidFill>
                  <a:srgbClr val="FFFF00"/>
                </a:solidFill>
                <a:latin typeface="Comic Sans MS" pitchFamily="66" charset="0"/>
              </a:rPr>
              <a:t>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>
                <a:solidFill>
                  <a:srgbClr val="FFFF00"/>
                </a:solidFill>
                <a:latin typeface="Comic Sans MS" pitchFamily="66" charset="0"/>
              </a:rPr>
              <a:t>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>
                <a:solidFill>
                  <a:srgbClr val="FFFF00"/>
                </a:solidFill>
                <a:latin typeface="Comic Sans MS" pitchFamily="66" charset="0"/>
              </a:rPr>
              <a:t>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>
                <a:solidFill>
                  <a:srgbClr val="FFFF00"/>
                </a:solidFill>
                <a:latin typeface="Comic Sans MS" pitchFamily="66" charset="0"/>
              </a:rPr>
              <a:t>B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>
                <a:solidFill>
                  <a:srgbClr val="FFFF00"/>
                </a:solidFill>
                <a:latin typeface="Comic Sans MS" pitchFamily="66" charset="0"/>
              </a:rPr>
              <a:t>B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>
                <a:solidFill>
                  <a:srgbClr val="FFFF00"/>
                </a:solidFill>
                <a:latin typeface="Comic Sans MS" pitchFamily="66" charset="0"/>
              </a:rPr>
              <a:t>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>
                <a:solidFill>
                  <a:srgbClr val="FFFF00"/>
                </a:solidFill>
                <a:latin typeface="Comic Sans MS" pitchFamily="66" charset="0"/>
              </a:rPr>
              <a:t>B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>
                <a:solidFill>
                  <a:srgbClr val="FFFF00"/>
                </a:solidFill>
                <a:latin typeface="Comic Sans MS" pitchFamily="66" charset="0"/>
              </a:rPr>
              <a:t>B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 smtClean="0">
                <a:solidFill>
                  <a:srgbClr val="FFFF00"/>
                </a:solidFill>
                <a:latin typeface="Comic Sans MS" pitchFamily="66" charset="0"/>
              </a:rPr>
              <a:t>B</a:t>
            </a:r>
            <a:endParaRPr lang="en-GB" altLang="en-US" sz="18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250826" y="260350"/>
            <a:ext cx="3313112" cy="366713"/>
          </a:xfrm>
          <a:prstGeom prst="rect">
            <a:avLst/>
          </a:prstGeom>
          <a:solidFill>
            <a:srgbClr val="0033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 smtClean="0">
                <a:solidFill>
                  <a:srgbClr val="FFFF00"/>
                </a:solidFill>
                <a:latin typeface="Comic Sans MS" pitchFamily="66" charset="0"/>
              </a:rPr>
              <a:t>Assignment              / </a:t>
            </a:r>
            <a:r>
              <a:rPr lang="en-GB" altLang="en-US" sz="1800" b="1" dirty="0">
                <a:solidFill>
                  <a:srgbClr val="FFFF00"/>
                </a:solidFill>
                <a:latin typeface="Comic Sans MS" pitchFamily="66" charset="0"/>
              </a:rPr>
              <a:t>30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3924300" y="260350"/>
            <a:ext cx="1727820" cy="366713"/>
          </a:xfrm>
          <a:prstGeom prst="rect">
            <a:avLst/>
          </a:prstGeom>
          <a:solidFill>
            <a:srgbClr val="0033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>
                <a:solidFill>
                  <a:srgbClr val="FFFF00"/>
                </a:solidFill>
                <a:latin typeface="Comic Sans MS" pitchFamily="66" charset="0"/>
              </a:rPr>
              <a:t>Overall Grade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5110163" y="4437063"/>
            <a:ext cx="3854325" cy="1477962"/>
          </a:xfrm>
          <a:prstGeom prst="rect">
            <a:avLst/>
          </a:prstGeom>
          <a:solidFill>
            <a:srgbClr val="0033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>
                <a:solidFill>
                  <a:srgbClr val="FFFF00"/>
                </a:solidFill>
                <a:latin typeface="Comic Sans MS" pitchFamily="66" charset="0"/>
              </a:rPr>
              <a:t>Average Grades (All Candidates)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>
                <a:solidFill>
                  <a:srgbClr val="FFFF00"/>
                </a:solidFill>
                <a:latin typeface="Comic Sans MS" pitchFamily="66" charset="0"/>
              </a:rPr>
              <a:t>Extended Essay		A   (22/30)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>
                <a:solidFill>
                  <a:srgbClr val="FFFF00"/>
                </a:solidFill>
                <a:latin typeface="Comic Sans MS" pitchFamily="66" charset="0"/>
              </a:rPr>
              <a:t>Overall Grade		B</a:t>
            </a:r>
            <a:r>
              <a:rPr lang="en-GB" altLang="en-US" sz="1800" b="1" dirty="0">
                <a:solidFill>
                  <a:schemeClr val="bg1"/>
                </a:solidFill>
                <a:latin typeface="Arial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422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p" animBg="1"/>
      <p:bldP spid="14341" grpId="0" build="p" animBg="1"/>
      <p:bldP spid="14344" grpId="0" animBg="1"/>
      <p:bldP spid="143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purelysomatics.com/wp/wp-content/uploads/2014/08/practicenote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45803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4139952" y="188640"/>
            <a:ext cx="4608512" cy="388843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Study Support will be offered from October until the exam for one hour a week after school or by appointment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11560" y="4725144"/>
            <a:ext cx="7776864" cy="122413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Wednesday Miss Smithard 3:15-4:15pm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34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&lt;strong&gt;Microsoft&lt;/strong&gt; &lt;strong&gt;Teams&lt;/strong&gt; strumento per il successo aziendal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678" y="4412406"/>
            <a:ext cx="4200924" cy="2445594"/>
          </a:xfrm>
          <a:prstGeom prst="rect">
            <a:avLst/>
          </a:prstGeom>
        </p:spPr>
      </p:pic>
      <p:pic>
        <p:nvPicPr>
          <p:cNvPr id="3" name="Picture 2" descr="&lt;strong&gt;Microsoft&lt;/strong&gt; &lt;strong&gt;Teams&lt;/strong&gt; - Wikipedi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2222400" cy="206683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491880" y="332656"/>
            <a:ext cx="5040560" cy="3312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Each class has their own team which will have all power points, resources, practice papers and homework posted onto every week</a:t>
            </a:r>
            <a:endParaRPr lang="en-GB" sz="28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467544" y="4077072"/>
            <a:ext cx="4264762" cy="25533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SQA website is also available to use for past papers and marking schemes</a:t>
            </a:r>
            <a:endParaRPr lang="en-GB" sz="2800" b="1" dirty="0"/>
          </a:p>
        </p:txBody>
      </p:sp>
      <p:pic>
        <p:nvPicPr>
          <p:cNvPr id="6" name="Picture 5" descr="&lt;strong&gt;SQA&lt;/strong&gt; | Featured client of NoTosh Limited in our first six mon… | Flickr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1" t="26992" r="1350" b="31903"/>
          <a:stretch/>
        </p:blipFill>
        <p:spPr>
          <a:xfrm>
            <a:off x="2203881" y="4086798"/>
            <a:ext cx="792088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39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5" t="13949" r="26809" b="14687"/>
          <a:stretch/>
        </p:blipFill>
        <p:spPr bwMode="auto">
          <a:xfrm>
            <a:off x="1661763" y="0"/>
            <a:ext cx="5771329" cy="6960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46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big_union_j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14883" y="-1214884"/>
            <a:ext cx="6858002" cy="928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395288" y="1125538"/>
            <a:ext cx="8497887" cy="4464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Section  </a:t>
            </a:r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8733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ymumdom.com/wp-content/uploads/2014/05/votes4wom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7986"/>
            <a:ext cx="2455044" cy="30294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biographyonline.net/wp-content/uploads/2014/05/attle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369" y="-99391"/>
            <a:ext cx="2437631" cy="30208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pload.wikimedia.org/wikipedia/commons/4/48/Asquith_Q_420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-107985"/>
            <a:ext cx="2520280" cy="30294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748" y="2905702"/>
            <a:ext cx="9126252" cy="3936567"/>
          </a:xfrm>
          <a:prstGeom prst="rect">
            <a:avLst/>
          </a:prstGeom>
          <a:solidFill>
            <a:srgbClr val="00330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GB" altLang="en-US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charset="0"/>
              </a:rPr>
              <a:t>Britain 1851 – 1951</a:t>
            </a:r>
          </a:p>
          <a:p>
            <a:pPr algn="ctr">
              <a:spcBef>
                <a:spcPct val="50000"/>
              </a:spcBef>
            </a:pPr>
            <a:endParaRPr lang="en-GB" altLang="en-US" sz="800" dirty="0">
              <a:solidFill>
                <a:srgbClr val="FFFF00"/>
              </a:solidFill>
              <a:latin typeface="Comic Sans MS" panose="030F0702030302020204" pitchFamily="66" charset="0"/>
              <a:cs typeface="Arial" charset="0"/>
            </a:endParaRPr>
          </a:p>
          <a:p>
            <a:pPr marL="457200" indent="-457200">
              <a:spcBef>
                <a:spcPct val="50000"/>
              </a:spcBef>
              <a:buAutoNum type="arabicPeriod"/>
            </a:pPr>
            <a:r>
              <a:rPr lang="en-GB" altLang="en-US" sz="2300" dirty="0" smtClean="0">
                <a:solidFill>
                  <a:srgbClr val="FFFF00"/>
                </a:solidFill>
                <a:latin typeface="Comic Sans MS" panose="030F0702030302020204" pitchFamily="66" charset="0"/>
                <a:cs typeface="Arial" charset="0"/>
              </a:rPr>
              <a:t>The </a:t>
            </a:r>
            <a:r>
              <a:rPr lang="en-GB" altLang="en-US" sz="2300" dirty="0">
                <a:solidFill>
                  <a:srgbClr val="FFFF00"/>
                </a:solidFill>
                <a:latin typeface="Comic Sans MS" panose="030F0702030302020204" pitchFamily="66" charset="0"/>
                <a:cs typeface="Arial" charset="0"/>
              </a:rPr>
              <a:t>r</a:t>
            </a:r>
            <a:r>
              <a:rPr lang="en-GB" altLang="en-US" sz="2300" dirty="0" smtClean="0">
                <a:solidFill>
                  <a:srgbClr val="FFFF00"/>
                </a:solidFill>
                <a:latin typeface="Comic Sans MS" panose="030F0702030302020204" pitchFamily="66" charset="0"/>
                <a:cs typeface="Arial" charset="0"/>
              </a:rPr>
              <a:t>easons </a:t>
            </a:r>
            <a:r>
              <a:rPr lang="en-GB" altLang="en-US" sz="2300" dirty="0">
                <a:solidFill>
                  <a:srgbClr val="FFFF00"/>
                </a:solidFill>
                <a:latin typeface="Comic Sans MS" panose="030F0702030302020204" pitchFamily="66" charset="0"/>
                <a:cs typeface="Arial" charset="0"/>
              </a:rPr>
              <a:t>why </a:t>
            </a:r>
            <a:r>
              <a:rPr lang="en-GB" altLang="en-US" sz="2300" b="1" dirty="0" smtClean="0">
                <a:solidFill>
                  <a:srgbClr val="FFFF00"/>
                </a:solidFill>
                <a:latin typeface="Comic Sans MS" panose="030F0702030302020204" pitchFamily="66" charset="0"/>
                <a:cs typeface="Arial" charset="0"/>
              </a:rPr>
              <a:t>women </a:t>
            </a:r>
            <a:r>
              <a:rPr lang="en-GB" altLang="en-US" sz="2300" b="1" dirty="0">
                <a:solidFill>
                  <a:srgbClr val="FFFF00"/>
                </a:solidFill>
                <a:latin typeface="Comic Sans MS" panose="030F0702030302020204" pitchFamily="66" charset="0"/>
                <a:cs typeface="Arial" charset="0"/>
              </a:rPr>
              <a:t>g</a:t>
            </a:r>
            <a:r>
              <a:rPr lang="en-GB" altLang="en-US" sz="2300" b="1" dirty="0" smtClean="0">
                <a:solidFill>
                  <a:srgbClr val="FFFF00"/>
                </a:solidFill>
                <a:latin typeface="Comic Sans MS" panose="030F0702030302020204" pitchFamily="66" charset="0"/>
                <a:cs typeface="Arial" charset="0"/>
              </a:rPr>
              <a:t>ained </a:t>
            </a:r>
            <a:r>
              <a:rPr lang="en-GB" altLang="en-US" sz="2300" b="1" dirty="0">
                <a:solidFill>
                  <a:srgbClr val="FFFF00"/>
                </a:solidFill>
                <a:latin typeface="Comic Sans MS" panose="030F0702030302020204" pitchFamily="66" charset="0"/>
                <a:cs typeface="Arial" charset="0"/>
              </a:rPr>
              <a:t>the </a:t>
            </a:r>
            <a:r>
              <a:rPr lang="en-GB" altLang="en-US" sz="2300" b="1" dirty="0" smtClean="0">
                <a:solidFill>
                  <a:srgbClr val="FFFF00"/>
                </a:solidFill>
                <a:latin typeface="Comic Sans MS" panose="030F0702030302020204" pitchFamily="66" charset="0"/>
                <a:cs typeface="Arial" charset="0"/>
              </a:rPr>
              <a:t>vote </a:t>
            </a:r>
            <a:r>
              <a:rPr lang="en-GB" altLang="en-US" sz="2300" b="1" dirty="0">
                <a:solidFill>
                  <a:srgbClr val="FFFF00"/>
                </a:solidFill>
                <a:latin typeface="Comic Sans MS" panose="030F0702030302020204" pitchFamily="66" charset="0"/>
                <a:cs typeface="Arial" charset="0"/>
              </a:rPr>
              <a:t>in </a:t>
            </a:r>
            <a:r>
              <a:rPr lang="en-GB" altLang="en-US" sz="2300" b="1" dirty="0" smtClean="0">
                <a:solidFill>
                  <a:srgbClr val="FFFF00"/>
                </a:solidFill>
                <a:latin typeface="Comic Sans MS" panose="030F0702030302020204" pitchFamily="66" charset="0"/>
                <a:cs typeface="Arial" charset="0"/>
              </a:rPr>
              <a:t>1918</a:t>
            </a:r>
            <a:r>
              <a:rPr lang="en-GB" altLang="en-US" sz="2300" dirty="0" smtClean="0">
                <a:solidFill>
                  <a:srgbClr val="FFFF00"/>
                </a:solidFill>
                <a:latin typeface="Comic Sans MS" panose="030F0702030302020204" pitchFamily="66" charset="0"/>
                <a:cs typeface="Arial" charset="0"/>
              </a:rPr>
              <a:t>.</a:t>
            </a:r>
          </a:p>
          <a:p>
            <a:pPr marL="457200" indent="-457200">
              <a:spcBef>
                <a:spcPct val="50000"/>
              </a:spcBef>
              <a:buAutoNum type="arabicPeriod"/>
            </a:pPr>
            <a:r>
              <a:rPr lang="en-GB" altLang="en-US" sz="2300" dirty="0" smtClean="0">
                <a:solidFill>
                  <a:srgbClr val="FFFF00"/>
                </a:solidFill>
                <a:latin typeface="Comic Sans MS" panose="030F0702030302020204" pitchFamily="66" charset="0"/>
                <a:cs typeface="Arial" charset="0"/>
              </a:rPr>
              <a:t>The </a:t>
            </a:r>
            <a:r>
              <a:rPr lang="en-GB" altLang="en-US" sz="2300" dirty="0">
                <a:solidFill>
                  <a:srgbClr val="FFFF00"/>
                </a:solidFill>
                <a:latin typeface="Comic Sans MS" panose="030F0702030302020204" pitchFamily="66" charset="0"/>
                <a:cs typeface="Arial" charset="0"/>
              </a:rPr>
              <a:t>r</a:t>
            </a:r>
            <a:r>
              <a:rPr lang="en-GB" altLang="en-US" sz="2300" dirty="0" smtClean="0">
                <a:solidFill>
                  <a:srgbClr val="FFFF00"/>
                </a:solidFill>
                <a:latin typeface="Comic Sans MS" panose="030F0702030302020204" pitchFamily="66" charset="0"/>
                <a:cs typeface="Arial" charset="0"/>
              </a:rPr>
              <a:t>easons </a:t>
            </a:r>
            <a:r>
              <a:rPr lang="en-GB" altLang="en-US" sz="2300" dirty="0">
                <a:solidFill>
                  <a:srgbClr val="FFFF00"/>
                </a:solidFill>
                <a:latin typeface="Comic Sans MS" panose="030F0702030302020204" pitchFamily="66" charset="0"/>
                <a:cs typeface="Arial" charset="0"/>
              </a:rPr>
              <a:t>for the </a:t>
            </a:r>
            <a:r>
              <a:rPr lang="en-GB" altLang="en-US" sz="2300" b="1" dirty="0">
                <a:solidFill>
                  <a:srgbClr val="FFFF00"/>
                </a:solidFill>
                <a:latin typeface="Comic Sans MS" panose="030F0702030302020204" pitchFamily="66" charset="0"/>
                <a:cs typeface="Arial" charset="0"/>
              </a:rPr>
              <a:t>Liberal Welfare Reforms </a:t>
            </a:r>
            <a:r>
              <a:rPr lang="en-GB" altLang="en-US" sz="2300" dirty="0">
                <a:solidFill>
                  <a:srgbClr val="FFFF00"/>
                </a:solidFill>
                <a:latin typeface="Comic Sans MS" panose="030F0702030302020204" pitchFamily="66" charset="0"/>
                <a:cs typeface="Arial" charset="0"/>
              </a:rPr>
              <a:t>of 1906 </a:t>
            </a:r>
            <a:r>
              <a:rPr lang="en-GB" altLang="en-US" sz="2300" dirty="0" smtClean="0">
                <a:solidFill>
                  <a:srgbClr val="FFFF00"/>
                </a:solidFill>
                <a:latin typeface="Comic Sans MS" panose="030F0702030302020204" pitchFamily="66" charset="0"/>
                <a:cs typeface="Arial" charset="0"/>
              </a:rPr>
              <a:t>– 1914.</a:t>
            </a:r>
          </a:p>
          <a:p>
            <a:pPr marL="457200" indent="-457200">
              <a:spcBef>
                <a:spcPct val="50000"/>
              </a:spcBef>
              <a:buAutoNum type="arabicPeriod"/>
            </a:pPr>
            <a:r>
              <a:rPr lang="en-GB" altLang="en-US" sz="2300" dirty="0" smtClean="0">
                <a:solidFill>
                  <a:srgbClr val="FFFF00"/>
                </a:solidFill>
                <a:latin typeface="Comic Sans MS" panose="030F0702030302020204" pitchFamily="66" charset="0"/>
                <a:cs typeface="Arial" charset="0"/>
              </a:rPr>
              <a:t>How </a:t>
            </a:r>
            <a:r>
              <a:rPr lang="en-GB" altLang="en-US" sz="2300" b="1" dirty="0">
                <a:solidFill>
                  <a:srgbClr val="FFFF00"/>
                </a:solidFill>
                <a:latin typeface="Comic Sans MS" panose="030F0702030302020204" pitchFamily="66" charset="0"/>
                <a:cs typeface="Arial" charset="0"/>
              </a:rPr>
              <a:t>e</a:t>
            </a:r>
            <a:r>
              <a:rPr lang="en-GB" altLang="en-US" sz="2300" b="1" dirty="0" smtClean="0">
                <a:solidFill>
                  <a:srgbClr val="FFFF00"/>
                </a:solidFill>
                <a:latin typeface="Comic Sans MS" panose="030F0702030302020204" pitchFamily="66" charset="0"/>
                <a:cs typeface="Arial" charset="0"/>
              </a:rPr>
              <a:t>ffective</a:t>
            </a:r>
            <a:r>
              <a:rPr lang="en-GB" altLang="en-US" sz="2300" dirty="0" smtClean="0">
                <a:solidFill>
                  <a:srgbClr val="FFFF00"/>
                </a:solidFill>
                <a:latin typeface="Comic Sans MS" panose="030F0702030302020204" pitchFamily="66" charset="0"/>
                <a:cs typeface="Arial" charset="0"/>
              </a:rPr>
              <a:t> were </a:t>
            </a:r>
            <a:r>
              <a:rPr lang="en-GB" altLang="en-US" sz="2300" dirty="0">
                <a:solidFill>
                  <a:srgbClr val="FFFF00"/>
                </a:solidFill>
                <a:latin typeface="Comic Sans MS" panose="030F0702030302020204" pitchFamily="66" charset="0"/>
                <a:cs typeface="Arial" charset="0"/>
              </a:rPr>
              <a:t>the Liberal Welfare Reforms of 1906 - </a:t>
            </a:r>
            <a:r>
              <a:rPr lang="en-GB" altLang="en-US" sz="2300" dirty="0" smtClean="0">
                <a:solidFill>
                  <a:srgbClr val="FFFF00"/>
                </a:solidFill>
                <a:latin typeface="Comic Sans MS" panose="030F0702030302020204" pitchFamily="66" charset="0"/>
                <a:cs typeface="Arial" charset="0"/>
              </a:rPr>
              <a:t>1914?</a:t>
            </a:r>
          </a:p>
          <a:p>
            <a:pPr marL="457200" indent="-457200">
              <a:spcBef>
                <a:spcPct val="50000"/>
              </a:spcBef>
              <a:buAutoNum type="arabicPeriod"/>
            </a:pPr>
            <a:r>
              <a:rPr lang="en-GB" altLang="en-US" sz="2300" dirty="0" smtClean="0">
                <a:solidFill>
                  <a:srgbClr val="FFFF00"/>
                </a:solidFill>
                <a:latin typeface="Comic Sans MS" panose="030F0702030302020204" pitchFamily="66" charset="0"/>
                <a:cs typeface="Arial" charset="0"/>
              </a:rPr>
              <a:t>How </a:t>
            </a:r>
            <a:r>
              <a:rPr lang="en-GB" altLang="en-US" sz="2300" dirty="0">
                <a:solidFill>
                  <a:srgbClr val="FFFF00"/>
                </a:solidFill>
                <a:latin typeface="Comic Sans MS" panose="030F0702030302020204" pitchFamily="66" charset="0"/>
                <a:cs typeface="Arial" charset="0"/>
              </a:rPr>
              <a:t>e</a:t>
            </a:r>
            <a:r>
              <a:rPr lang="en-GB" altLang="en-US" sz="2300" dirty="0" smtClean="0">
                <a:solidFill>
                  <a:srgbClr val="FFFF00"/>
                </a:solidFill>
                <a:latin typeface="Comic Sans MS" panose="030F0702030302020204" pitchFamily="66" charset="0"/>
                <a:cs typeface="Arial" charset="0"/>
              </a:rPr>
              <a:t>ffective </a:t>
            </a:r>
            <a:r>
              <a:rPr lang="en-GB" altLang="en-US" sz="2300" dirty="0">
                <a:solidFill>
                  <a:srgbClr val="FFFF00"/>
                </a:solidFill>
                <a:latin typeface="Comic Sans MS" panose="030F0702030302020204" pitchFamily="66" charset="0"/>
                <a:cs typeface="Arial" charset="0"/>
              </a:rPr>
              <a:t>were the </a:t>
            </a:r>
            <a:r>
              <a:rPr lang="en-GB" altLang="en-US" sz="2300" b="1" dirty="0">
                <a:solidFill>
                  <a:srgbClr val="FFFF00"/>
                </a:solidFill>
                <a:latin typeface="Comic Sans MS" panose="030F0702030302020204" pitchFamily="66" charset="0"/>
                <a:cs typeface="Arial" charset="0"/>
              </a:rPr>
              <a:t>Labour Welfare Reforms </a:t>
            </a:r>
            <a:r>
              <a:rPr lang="en-GB" altLang="en-US" sz="2300" dirty="0">
                <a:solidFill>
                  <a:srgbClr val="FFFF00"/>
                </a:solidFill>
                <a:latin typeface="Comic Sans MS" panose="030F0702030302020204" pitchFamily="66" charset="0"/>
                <a:cs typeface="Arial" charset="0"/>
              </a:rPr>
              <a:t>of 1945 – 51?</a:t>
            </a:r>
          </a:p>
        </p:txBody>
      </p:sp>
      <p:sp>
        <p:nvSpPr>
          <p:cNvPr id="2" name="Explosion 2 1"/>
          <p:cNvSpPr/>
          <p:nvPr/>
        </p:nvSpPr>
        <p:spPr>
          <a:xfrm>
            <a:off x="1547664" y="116632"/>
            <a:ext cx="5760640" cy="2232248"/>
          </a:xfrm>
          <a:prstGeom prst="irregularSeal2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Pupils must learn all four essays</a:t>
            </a:r>
            <a:endParaRPr lang="en-GB" sz="24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33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 u="sng" dirty="0" smtClean="0">
                <a:solidFill>
                  <a:schemeClr val="bg1"/>
                </a:solidFill>
              </a:rPr>
              <a:t>OCTOBER ASSESSMENT WEEK</a:t>
            </a:r>
            <a:endParaRPr lang="en-GB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Miss </a:t>
            </a:r>
            <a:r>
              <a:rPr lang="en-GB" dirty="0" err="1" smtClean="0">
                <a:solidFill>
                  <a:schemeClr val="bg1"/>
                </a:solidFill>
              </a:rPr>
              <a:t>Smithards</a:t>
            </a:r>
            <a:r>
              <a:rPr lang="en-GB" dirty="0" smtClean="0">
                <a:solidFill>
                  <a:schemeClr val="bg1"/>
                </a:solidFill>
              </a:rPr>
              <a:t> class Tuesday 10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 Oct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Mr Davidsons class Wednesday 11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 Oct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Pupils will be expected to revise for all 4 essays learnt this term and write one 50 minute essay for their first assessment. 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No structures or notes permitted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Mirroring an SQA essay section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845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7337" t="19929" r="17085" b="36261"/>
          <a:stretch/>
        </p:blipFill>
        <p:spPr>
          <a:xfrm>
            <a:off x="899592" y="44624"/>
            <a:ext cx="7107886" cy="36724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81440" y="73098"/>
            <a:ext cx="160232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u="sng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2019</a:t>
            </a:r>
            <a:endParaRPr lang="en-US" sz="4400" b="1" u="sng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Frame 6"/>
          <p:cNvSpPr/>
          <p:nvPr/>
        </p:nvSpPr>
        <p:spPr>
          <a:xfrm>
            <a:off x="899592" y="2600426"/>
            <a:ext cx="7107886" cy="936104"/>
          </a:xfrm>
          <a:prstGeom prst="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6674" t="34849" r="18502" b="31794"/>
          <a:stretch/>
        </p:blipFill>
        <p:spPr>
          <a:xfrm>
            <a:off x="899592" y="3860559"/>
            <a:ext cx="7070296" cy="28281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300192" y="3733658"/>
            <a:ext cx="160232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u="sng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2022</a:t>
            </a:r>
            <a:endParaRPr lang="en-US" sz="4400" b="1" u="sng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Frame 9"/>
          <p:cNvSpPr/>
          <p:nvPr/>
        </p:nvSpPr>
        <p:spPr>
          <a:xfrm>
            <a:off x="899592" y="5003265"/>
            <a:ext cx="7107886" cy="936104"/>
          </a:xfrm>
          <a:prstGeom prst="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899592" y="5781094"/>
            <a:ext cx="7107886" cy="936104"/>
          </a:xfrm>
          <a:prstGeom prst="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067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e-19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-1143000"/>
            <a:ext cx="6857999" cy="914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395288" y="1125538"/>
            <a:ext cx="8497887" cy="4464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Section  </a:t>
            </a:r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7748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ojs.org/cojswiki/images/4/4f/Adolf_Hitler_Appoint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537"/>
            <a:ext cx="3786692" cy="27149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thecommentator.com/system/articles/inner_pictures/000/004/217/commentary_thumb/chamberlain.jpg?13807013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1193"/>
            <a:ext cx="3810000" cy="25656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0643" y="2996952"/>
            <a:ext cx="8175732" cy="1631216"/>
          </a:xfrm>
          <a:prstGeom prst="rect">
            <a:avLst/>
          </a:prstGeom>
          <a:solidFill>
            <a:srgbClr val="00330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charset="0"/>
              </a:rPr>
              <a:t>Germany 1815 – </a:t>
            </a:r>
            <a:r>
              <a:rPr lang="en-GB" altLang="en-US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charset="0"/>
              </a:rPr>
              <a:t>1939</a:t>
            </a:r>
            <a:endParaRPr lang="en-GB" altLang="en-US" sz="2000" dirty="0">
              <a:solidFill>
                <a:srgbClr val="FFFF00"/>
              </a:solidFill>
              <a:latin typeface="Comic Sans MS" panose="030F0702030302020204" pitchFamily="66" charset="0"/>
              <a:cs typeface="Arial" charset="0"/>
            </a:endParaRPr>
          </a:p>
          <a:p>
            <a:pPr marL="457200" indent="-457200">
              <a:spcBef>
                <a:spcPct val="50000"/>
              </a:spcBef>
              <a:buAutoNum type="arabicPeriod"/>
            </a:pPr>
            <a:r>
              <a:rPr lang="en-GB" altLang="en-US" sz="2000" dirty="0" smtClean="0">
                <a:solidFill>
                  <a:srgbClr val="FFFF00"/>
                </a:solidFill>
                <a:latin typeface="Comic Sans MS" panose="030F0702030302020204" pitchFamily="66" charset="0"/>
                <a:cs typeface="Arial" charset="0"/>
              </a:rPr>
              <a:t>The </a:t>
            </a:r>
            <a:r>
              <a:rPr lang="en-GB" altLang="en-US" sz="2000" dirty="0">
                <a:solidFill>
                  <a:srgbClr val="FFFF00"/>
                </a:solidFill>
                <a:latin typeface="Comic Sans MS" panose="030F0702030302020204" pitchFamily="66" charset="0"/>
                <a:cs typeface="Arial" charset="0"/>
              </a:rPr>
              <a:t>r</a:t>
            </a:r>
            <a:r>
              <a:rPr lang="en-GB" altLang="en-US" sz="2000" dirty="0" smtClean="0">
                <a:solidFill>
                  <a:srgbClr val="FFFF00"/>
                </a:solidFill>
                <a:latin typeface="Comic Sans MS" panose="030F0702030302020204" pitchFamily="66" charset="0"/>
                <a:cs typeface="Arial" charset="0"/>
              </a:rPr>
              <a:t>easons </a:t>
            </a:r>
            <a:r>
              <a:rPr lang="en-GB" altLang="en-US" sz="2000" dirty="0">
                <a:solidFill>
                  <a:srgbClr val="FFFF00"/>
                </a:solidFill>
                <a:latin typeface="Comic Sans MS" panose="030F0702030302020204" pitchFamily="66" charset="0"/>
                <a:cs typeface="Arial" charset="0"/>
              </a:rPr>
              <a:t>for the </a:t>
            </a:r>
            <a:r>
              <a:rPr lang="en-GB" altLang="en-US" sz="2000" dirty="0" smtClean="0">
                <a:solidFill>
                  <a:srgbClr val="FFFF00"/>
                </a:solidFill>
                <a:latin typeface="Comic Sans MS" panose="030F0702030302020204" pitchFamily="66" charset="0"/>
                <a:cs typeface="Arial" charset="0"/>
              </a:rPr>
              <a:t>rise </a:t>
            </a:r>
            <a:r>
              <a:rPr lang="en-GB" altLang="en-US" sz="2000" dirty="0">
                <a:solidFill>
                  <a:srgbClr val="FFFF00"/>
                </a:solidFill>
                <a:latin typeface="Comic Sans MS" panose="030F0702030302020204" pitchFamily="66" charset="0"/>
                <a:cs typeface="Arial" charset="0"/>
              </a:rPr>
              <a:t>to </a:t>
            </a:r>
            <a:r>
              <a:rPr lang="en-GB" altLang="en-US" sz="2000" dirty="0" smtClean="0">
                <a:solidFill>
                  <a:srgbClr val="FFFF00"/>
                </a:solidFill>
                <a:latin typeface="Comic Sans MS" panose="030F0702030302020204" pitchFamily="66" charset="0"/>
                <a:cs typeface="Arial" charset="0"/>
              </a:rPr>
              <a:t>power </a:t>
            </a:r>
            <a:r>
              <a:rPr lang="en-GB" altLang="en-US" sz="2000" dirty="0">
                <a:solidFill>
                  <a:srgbClr val="FFFF00"/>
                </a:solidFill>
                <a:latin typeface="Comic Sans MS" panose="030F0702030302020204" pitchFamily="66" charset="0"/>
                <a:cs typeface="Arial" charset="0"/>
              </a:rPr>
              <a:t>of the N</a:t>
            </a:r>
            <a:r>
              <a:rPr lang="en-GB" altLang="en-US" sz="2000" dirty="0" smtClean="0">
                <a:solidFill>
                  <a:srgbClr val="FFFF00"/>
                </a:solidFill>
                <a:latin typeface="Comic Sans MS" panose="030F0702030302020204" pitchFamily="66" charset="0"/>
                <a:cs typeface="Arial" charset="0"/>
              </a:rPr>
              <a:t>azis</a:t>
            </a:r>
            <a:r>
              <a:rPr lang="en-GB" altLang="en-US" sz="2000" dirty="0">
                <a:solidFill>
                  <a:srgbClr val="FFFF00"/>
                </a:solidFill>
                <a:latin typeface="Comic Sans MS" panose="030F0702030302020204" pitchFamily="66" charset="0"/>
                <a:cs typeface="Arial" charset="0"/>
              </a:rPr>
              <a:t>, 1919 </a:t>
            </a:r>
            <a:r>
              <a:rPr lang="en-GB" altLang="en-US" sz="2000" dirty="0" smtClean="0">
                <a:solidFill>
                  <a:srgbClr val="FFFF00"/>
                </a:solidFill>
                <a:latin typeface="Comic Sans MS" panose="030F0702030302020204" pitchFamily="66" charset="0"/>
                <a:cs typeface="Arial" charset="0"/>
              </a:rPr>
              <a:t>– 1933</a:t>
            </a:r>
          </a:p>
          <a:p>
            <a:pPr marL="457200" indent="-457200">
              <a:spcBef>
                <a:spcPct val="50000"/>
              </a:spcBef>
              <a:buAutoNum type="arabicPeriod"/>
            </a:pPr>
            <a:r>
              <a:rPr lang="en-GB" altLang="en-US" sz="2000" dirty="0" smtClean="0">
                <a:solidFill>
                  <a:srgbClr val="FFFF00"/>
                </a:solidFill>
                <a:latin typeface="Comic Sans MS" panose="030F0702030302020204" pitchFamily="66" charset="0"/>
                <a:cs typeface="Arial" charset="0"/>
              </a:rPr>
              <a:t>The </a:t>
            </a:r>
            <a:r>
              <a:rPr lang="en-GB" altLang="en-US" sz="2000" dirty="0">
                <a:solidFill>
                  <a:srgbClr val="FFFF00"/>
                </a:solidFill>
                <a:latin typeface="Comic Sans MS" panose="030F0702030302020204" pitchFamily="66" charset="0"/>
                <a:cs typeface="Arial" charset="0"/>
              </a:rPr>
              <a:t>r</a:t>
            </a:r>
            <a:r>
              <a:rPr lang="en-GB" altLang="en-US" sz="2000" dirty="0" smtClean="0">
                <a:solidFill>
                  <a:srgbClr val="FFFF00"/>
                </a:solidFill>
                <a:latin typeface="Comic Sans MS" panose="030F0702030302020204" pitchFamily="66" charset="0"/>
                <a:cs typeface="Arial" charset="0"/>
              </a:rPr>
              <a:t>easons why </a:t>
            </a:r>
            <a:r>
              <a:rPr lang="en-GB" altLang="en-US" sz="2000" dirty="0">
                <a:solidFill>
                  <a:srgbClr val="FFFF00"/>
                </a:solidFill>
                <a:latin typeface="Comic Sans MS" panose="030F0702030302020204" pitchFamily="66" charset="0"/>
                <a:cs typeface="Arial" charset="0"/>
              </a:rPr>
              <a:t>the N</a:t>
            </a:r>
            <a:r>
              <a:rPr lang="en-GB" altLang="en-US" sz="2000" dirty="0" smtClean="0">
                <a:solidFill>
                  <a:srgbClr val="FFFF00"/>
                </a:solidFill>
                <a:latin typeface="Comic Sans MS" panose="030F0702030302020204" pitchFamily="66" charset="0"/>
                <a:cs typeface="Arial" charset="0"/>
              </a:rPr>
              <a:t>azis </a:t>
            </a:r>
            <a:r>
              <a:rPr lang="en-GB" altLang="en-US" sz="2000" dirty="0">
                <a:solidFill>
                  <a:srgbClr val="FFFF00"/>
                </a:solidFill>
                <a:latin typeface="Comic Sans MS" panose="030F0702030302020204" pitchFamily="66" charset="0"/>
                <a:cs typeface="Arial" charset="0"/>
              </a:rPr>
              <a:t>w</a:t>
            </a:r>
            <a:r>
              <a:rPr lang="en-GB" altLang="en-US" sz="2000" dirty="0" smtClean="0">
                <a:solidFill>
                  <a:srgbClr val="FFFF00"/>
                </a:solidFill>
                <a:latin typeface="Comic Sans MS" panose="030F0702030302020204" pitchFamily="66" charset="0"/>
                <a:cs typeface="Arial" charset="0"/>
              </a:rPr>
              <a:t>ere able </a:t>
            </a:r>
            <a:r>
              <a:rPr lang="en-GB" altLang="en-US" sz="2000" dirty="0">
                <a:solidFill>
                  <a:srgbClr val="FFFF00"/>
                </a:solidFill>
                <a:latin typeface="Comic Sans MS" panose="030F0702030302020204" pitchFamily="66" charset="0"/>
                <a:cs typeface="Arial" charset="0"/>
              </a:rPr>
              <a:t>to m</a:t>
            </a:r>
            <a:r>
              <a:rPr lang="en-GB" altLang="en-US" sz="2000" dirty="0" smtClean="0">
                <a:solidFill>
                  <a:srgbClr val="FFFF00"/>
                </a:solidFill>
                <a:latin typeface="Comic Sans MS" panose="030F0702030302020204" pitchFamily="66" charset="0"/>
                <a:cs typeface="Arial" charset="0"/>
              </a:rPr>
              <a:t>aintain </a:t>
            </a:r>
            <a:r>
              <a:rPr lang="en-GB" altLang="en-US" sz="2000" dirty="0">
                <a:solidFill>
                  <a:srgbClr val="FFFF00"/>
                </a:solidFill>
                <a:latin typeface="Comic Sans MS" panose="030F0702030302020204" pitchFamily="66" charset="0"/>
                <a:cs typeface="Arial" charset="0"/>
              </a:rPr>
              <a:t>c</a:t>
            </a:r>
            <a:r>
              <a:rPr lang="en-GB" altLang="en-US" sz="2000" dirty="0" smtClean="0">
                <a:solidFill>
                  <a:srgbClr val="FFFF00"/>
                </a:solidFill>
                <a:latin typeface="Comic Sans MS" panose="030F0702030302020204" pitchFamily="66" charset="0"/>
                <a:cs typeface="Arial" charset="0"/>
              </a:rPr>
              <a:t>ontrol </a:t>
            </a:r>
            <a:r>
              <a:rPr lang="en-GB" altLang="en-US" sz="2000" dirty="0">
                <a:solidFill>
                  <a:srgbClr val="FFFF00"/>
                </a:solidFill>
                <a:latin typeface="Comic Sans MS" panose="030F0702030302020204" pitchFamily="66" charset="0"/>
                <a:cs typeface="Arial" charset="0"/>
              </a:rPr>
              <a:t>of Germany, 1933 - 1939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0643" y="4941168"/>
            <a:ext cx="8191787" cy="1631216"/>
          </a:xfrm>
          <a:prstGeom prst="rect">
            <a:avLst/>
          </a:prstGeom>
          <a:solidFill>
            <a:srgbClr val="00330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charset="0"/>
              </a:rPr>
              <a:t>Appeasement</a:t>
            </a:r>
            <a:endParaRPr lang="en-GB" altLang="en-US" sz="20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charset="0"/>
            </a:endParaRPr>
          </a:p>
          <a:p>
            <a:pPr marL="457200" indent="-457200">
              <a:spcBef>
                <a:spcPct val="50000"/>
              </a:spcBef>
              <a:buAutoNum type="arabicPeriod"/>
            </a:pPr>
            <a:r>
              <a:rPr lang="en-GB" altLang="en-US" sz="2000" dirty="0" smtClean="0">
                <a:solidFill>
                  <a:srgbClr val="FFFF00"/>
                </a:solidFill>
                <a:latin typeface="Comic Sans MS" panose="030F0702030302020204" pitchFamily="66" charset="0"/>
                <a:cs typeface="Arial" charset="0"/>
              </a:rPr>
              <a:t>The </a:t>
            </a:r>
            <a:r>
              <a:rPr lang="en-GB" altLang="en-US" sz="2000" dirty="0">
                <a:solidFill>
                  <a:srgbClr val="FFFF00"/>
                </a:solidFill>
                <a:latin typeface="Comic Sans MS" panose="030F0702030302020204" pitchFamily="66" charset="0"/>
                <a:cs typeface="Arial" charset="0"/>
              </a:rPr>
              <a:t>r</a:t>
            </a:r>
            <a:r>
              <a:rPr lang="en-GB" altLang="en-US" sz="2000" dirty="0" smtClean="0">
                <a:solidFill>
                  <a:srgbClr val="FFFF00"/>
                </a:solidFill>
                <a:latin typeface="Comic Sans MS" panose="030F0702030302020204" pitchFamily="66" charset="0"/>
                <a:cs typeface="Arial" charset="0"/>
              </a:rPr>
              <a:t>easons </a:t>
            </a:r>
            <a:r>
              <a:rPr lang="en-GB" altLang="en-US" sz="2000" dirty="0">
                <a:solidFill>
                  <a:srgbClr val="FFFF00"/>
                </a:solidFill>
                <a:latin typeface="Comic Sans MS" panose="030F0702030302020204" pitchFamily="66" charset="0"/>
                <a:cs typeface="Arial" charset="0"/>
              </a:rPr>
              <a:t>for the British </a:t>
            </a:r>
            <a:r>
              <a:rPr lang="en-GB" altLang="en-US" sz="2000" dirty="0" smtClean="0">
                <a:solidFill>
                  <a:srgbClr val="FFFF00"/>
                </a:solidFill>
                <a:latin typeface="Comic Sans MS" panose="030F0702030302020204" pitchFamily="66" charset="0"/>
                <a:cs typeface="Arial" charset="0"/>
              </a:rPr>
              <a:t>policy </a:t>
            </a:r>
            <a:r>
              <a:rPr lang="en-GB" altLang="en-US" sz="2000" dirty="0">
                <a:solidFill>
                  <a:srgbClr val="FFFF00"/>
                </a:solidFill>
                <a:latin typeface="Comic Sans MS" panose="030F0702030302020204" pitchFamily="66" charset="0"/>
                <a:cs typeface="Arial" charset="0"/>
              </a:rPr>
              <a:t>of </a:t>
            </a:r>
            <a:r>
              <a:rPr lang="en-GB" altLang="en-US" sz="2000" dirty="0" smtClean="0">
                <a:solidFill>
                  <a:srgbClr val="FFFF00"/>
                </a:solidFill>
                <a:latin typeface="Comic Sans MS" panose="030F0702030302020204" pitchFamily="66" charset="0"/>
                <a:cs typeface="Arial" charset="0"/>
              </a:rPr>
              <a:t>appeasement</a:t>
            </a:r>
            <a:r>
              <a:rPr lang="en-GB" altLang="en-US" sz="2000" dirty="0">
                <a:solidFill>
                  <a:srgbClr val="FFFF00"/>
                </a:solidFill>
                <a:latin typeface="Comic Sans MS" panose="030F0702030302020204" pitchFamily="66" charset="0"/>
                <a:cs typeface="Arial" charset="0"/>
              </a:rPr>
              <a:t>, 1936 </a:t>
            </a:r>
            <a:r>
              <a:rPr lang="en-GB" altLang="en-US" sz="2000" dirty="0" smtClean="0">
                <a:solidFill>
                  <a:srgbClr val="FFFF00"/>
                </a:solidFill>
                <a:latin typeface="Comic Sans MS" panose="030F0702030302020204" pitchFamily="66" charset="0"/>
                <a:cs typeface="Arial" charset="0"/>
              </a:rPr>
              <a:t>– 1938.</a:t>
            </a:r>
          </a:p>
          <a:p>
            <a:pPr marL="457200" indent="-457200">
              <a:spcBef>
                <a:spcPct val="50000"/>
              </a:spcBef>
              <a:buAutoNum type="arabicPeriod"/>
            </a:pPr>
            <a:r>
              <a:rPr lang="en-GB" altLang="en-US" sz="2000" dirty="0" smtClean="0">
                <a:solidFill>
                  <a:srgbClr val="FFFF00"/>
                </a:solidFill>
                <a:latin typeface="Comic Sans MS" panose="030F0702030302020204" pitchFamily="66" charset="0"/>
                <a:cs typeface="Arial" charset="0"/>
              </a:rPr>
              <a:t>How </a:t>
            </a:r>
            <a:r>
              <a:rPr lang="en-GB" altLang="en-US" sz="2000" dirty="0">
                <a:solidFill>
                  <a:srgbClr val="FFFF00"/>
                </a:solidFill>
                <a:latin typeface="Comic Sans MS" panose="030F0702030302020204" pitchFamily="66" charset="0"/>
                <a:cs typeface="Arial" charset="0"/>
              </a:rPr>
              <a:t>e</a:t>
            </a:r>
            <a:r>
              <a:rPr lang="en-GB" altLang="en-US" sz="2000" dirty="0" smtClean="0">
                <a:solidFill>
                  <a:srgbClr val="FFFF00"/>
                </a:solidFill>
                <a:latin typeface="Comic Sans MS" panose="030F0702030302020204" pitchFamily="66" charset="0"/>
                <a:cs typeface="Arial" charset="0"/>
              </a:rPr>
              <a:t>ffective </a:t>
            </a:r>
            <a:r>
              <a:rPr lang="en-GB" altLang="en-US" sz="2000" dirty="0">
                <a:solidFill>
                  <a:srgbClr val="FFFF00"/>
                </a:solidFill>
                <a:latin typeface="Comic Sans MS" panose="030F0702030302020204" pitchFamily="66" charset="0"/>
                <a:cs typeface="Arial" charset="0"/>
              </a:rPr>
              <a:t>was British Foreign Policy, 1935 </a:t>
            </a:r>
            <a:r>
              <a:rPr lang="en-GB" altLang="en-US" sz="2000" dirty="0" smtClean="0">
                <a:solidFill>
                  <a:srgbClr val="FFFF00"/>
                </a:solidFill>
                <a:latin typeface="Comic Sans MS" panose="030F0702030302020204" pitchFamily="66" charset="0"/>
                <a:cs typeface="Arial" charset="0"/>
              </a:rPr>
              <a:t> </a:t>
            </a:r>
            <a:r>
              <a:rPr lang="en-GB" altLang="en-US" sz="2000" dirty="0">
                <a:solidFill>
                  <a:srgbClr val="FFFF00"/>
                </a:solidFill>
                <a:latin typeface="Comic Sans MS" panose="030F0702030302020204" pitchFamily="66" charset="0"/>
                <a:cs typeface="Arial" charset="0"/>
              </a:rPr>
              <a:t>1938?</a:t>
            </a:r>
          </a:p>
        </p:txBody>
      </p:sp>
      <p:sp>
        <p:nvSpPr>
          <p:cNvPr id="6" name="Explosion 2 5"/>
          <p:cNvSpPr/>
          <p:nvPr/>
        </p:nvSpPr>
        <p:spPr>
          <a:xfrm>
            <a:off x="1547664" y="116632"/>
            <a:ext cx="5760640" cy="2232248"/>
          </a:xfrm>
          <a:prstGeom prst="irregularSeal2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Pupils must learn all four essays</a:t>
            </a:r>
            <a:endParaRPr lang="en-GB" sz="24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72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8" t="13105" r="20680" b="7143"/>
          <a:stretch/>
        </p:blipFill>
        <p:spPr bwMode="auto">
          <a:xfrm>
            <a:off x="1403648" y="-1223"/>
            <a:ext cx="65011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29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570DAD8D2BBA4199123A34CF857C77" ma:contentTypeVersion="7" ma:contentTypeDescription="Create a new document." ma:contentTypeScope="" ma:versionID="9425aa1398c16387a81f4ab603851514">
  <xsd:schema xmlns:xsd="http://www.w3.org/2001/XMLSchema" xmlns:xs="http://www.w3.org/2001/XMLSchema" xmlns:p="http://schemas.microsoft.com/office/2006/metadata/properties" xmlns:ns2="3f7cc8fe-e779-4be3-a430-815dd703cd4a" xmlns:ns3="83763025-89ab-4ca0-b2bc-d83207a6ac14" targetNamespace="http://schemas.microsoft.com/office/2006/metadata/properties" ma:root="true" ma:fieldsID="2b0853c8dc3a5bf62e7f49513fae12fe" ns2:_="" ns3:_="">
    <xsd:import namespace="3f7cc8fe-e779-4be3-a430-815dd703cd4a"/>
    <xsd:import namespace="83763025-89ab-4ca0-b2bc-d83207a6ac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7cc8fe-e779-4be3-a430-815dd703cd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763025-89ab-4ca0-b2bc-d83207a6ac1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CF51ED5-2841-480C-BAEA-5244E666F491}"/>
</file>

<file path=customXml/itemProps2.xml><?xml version="1.0" encoding="utf-8"?>
<ds:datastoreItem xmlns:ds="http://schemas.openxmlformats.org/officeDocument/2006/customXml" ds:itemID="{FE6D3904-0C8F-40B6-B071-D6A50E03B84D}"/>
</file>

<file path=customXml/itemProps3.xml><?xml version="1.0" encoding="utf-8"?>
<ds:datastoreItem xmlns:ds="http://schemas.openxmlformats.org/officeDocument/2006/customXml" ds:itemID="{9BAB0782-04C2-421B-A9F6-E7C5F77D151C}"/>
</file>

<file path=docProps/app.xml><?xml version="1.0" encoding="utf-8"?>
<Properties xmlns="http://schemas.openxmlformats.org/officeDocument/2006/extended-properties" xmlns:vt="http://schemas.openxmlformats.org/officeDocument/2006/docPropsVTypes">
  <TotalTime>1172</TotalTime>
  <Words>593</Words>
  <Application>Microsoft Office PowerPoint</Application>
  <PresentationFormat>On-screen Show (4:3)</PresentationFormat>
  <Paragraphs>116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OCTOBER ASSESSMENT WEEK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Source Answer Comparison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Altiris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Herd</dc:creator>
  <cp:lastModifiedBy>Mrs Sibley</cp:lastModifiedBy>
  <cp:revision>53</cp:revision>
  <cp:lastPrinted>2023-09-07T07:29:40Z</cp:lastPrinted>
  <dcterms:created xsi:type="dcterms:W3CDTF">2014-09-22T17:07:22Z</dcterms:created>
  <dcterms:modified xsi:type="dcterms:W3CDTF">2023-09-07T14:45:18Z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0x0101006B570DAD8D2BBA4199123A34CF857C77</vt:lpwstr>
  </property>
</Properties>
</file>