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7.xml" ContentType="application/vnd.openxmlformats-officedocument.presentationml.slide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23" r:id="rId2"/>
    <p:sldId id="324" r:id="rId3"/>
    <p:sldId id="326" r:id="rId4"/>
    <p:sldId id="327" r:id="rId5"/>
    <p:sldId id="328" r:id="rId6"/>
    <p:sldId id="302" r:id="rId7"/>
    <p:sldId id="308" r:id="rId8"/>
    <p:sldId id="310" r:id="rId9"/>
    <p:sldId id="303" r:id="rId10"/>
    <p:sldId id="311" r:id="rId11"/>
    <p:sldId id="312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43" r:id="rId25"/>
    <p:sldId id="344" r:id="rId26"/>
    <p:sldId id="345" r:id="rId27"/>
    <p:sldId id="346" r:id="rId28"/>
    <p:sldId id="347" r:id="rId29"/>
    <p:sldId id="348" r:id="rId30"/>
    <p:sldId id="349" r:id="rId31"/>
    <p:sldId id="321" r:id="rId32"/>
    <p:sldId id="315" r:id="rId33"/>
    <p:sldId id="316" r:id="rId34"/>
    <p:sldId id="320" r:id="rId35"/>
    <p:sldId id="276" r:id="rId3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B4F7F5-7A8D-2153-920E-D217D1D27FB4}" v="18" dt="2023-09-08T10:44:37.7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660"/>
  </p:normalViewPr>
  <p:slideViewPr>
    <p:cSldViewPr>
      <p:cViewPr varScale="1">
        <p:scale>
          <a:sx n="107" d="100"/>
          <a:sy n="107" d="100"/>
        </p:scale>
        <p:origin x="180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9D025-C35E-47CB-9F86-CD750692D64F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06C76-61F6-4A97-8763-64E1B8FD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824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F36D2-9DA0-4C61-9DE0-0CD4758CFF6A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E3D71-ADFD-4EB7-9614-230D088DA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857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10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ADF4C1-7F4F-4EC8-8F61-3CD3887A3A8F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2885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E3D71-ADFD-4EB7-9614-230D088DA80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30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E3D71-ADFD-4EB7-9614-230D088DA80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798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E3D71-ADFD-4EB7-9614-230D088DA80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114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Practice</a:t>
            </a:r>
            <a:r>
              <a:rPr lang="en-GB" baseline="0" dirty="0"/>
              <a:t> Essays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E3D71-ADFD-4EB7-9614-230D088DA80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361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536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26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660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6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676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00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9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32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849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72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994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A7DAB-EDE4-4FFC-9953-90741C4FDE6A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10B18-3AB7-4F07-8721-92DEC6760B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4202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0ahUKEwjOsbOXqOLWAhWIh7QKHXTKARcQjRwIBw&amp;url=https://learnenglishteens.britishcouncil.org/comment/27597&amp;psig=AOvVaw3cIxaKf0Md6rYbc7xIZ4JH&amp;ust=150759634081357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5" t="9528" r="38576" b="32391"/>
          <a:stretch>
            <a:fillRect/>
          </a:stretch>
        </p:blipFill>
        <p:spPr bwMode="auto">
          <a:xfrm>
            <a:off x="3928197" y="1240913"/>
            <a:ext cx="1252537" cy="154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11095"/>
          <a:stretch>
            <a:fillRect/>
          </a:stretch>
        </p:blipFill>
        <p:spPr bwMode="auto">
          <a:xfrm>
            <a:off x="0" y="5567363"/>
            <a:ext cx="914400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"/>
          <p:cNvSpPr txBox="1">
            <a:spLocks noChangeArrowheads="1"/>
          </p:cNvSpPr>
          <p:nvPr/>
        </p:nvSpPr>
        <p:spPr bwMode="auto">
          <a:xfrm>
            <a:off x="2555875" y="3118427"/>
            <a:ext cx="439238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Pass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4 Social Subjects</a:t>
            </a:r>
          </a:p>
        </p:txBody>
      </p:sp>
      <p:pic>
        <p:nvPicPr>
          <p:cNvPr id="3078" name="Picture 2" descr="H:\Documents\2017-2018\Wider Achievement\DHS Logos\WEB RGB\BuccleuchWE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448175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3" descr="H:\Documents\2017-2018\Wider Achievement\DHS Logos\WEB RGB\CaerlaverochWE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4448175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H:\Documents\2017-2018\Wider Achievement\DHS Logos\WEB RGB\DevorgillaWE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4471988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87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75"/>
              <a:ext cx="4644008" cy="3557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0"/>
              <a:ext cx="4499992" cy="357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5" y="3573016"/>
              <a:ext cx="4630153" cy="3284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441" y="3573016"/>
              <a:ext cx="4514559" cy="3284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323527" y="836712"/>
            <a:ext cx="8496945" cy="453140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2400" b="1" u="sng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World Powers:- The USA</a:t>
            </a:r>
          </a:p>
          <a:p>
            <a:pPr algn="ctr">
              <a:spcBef>
                <a:spcPct val="50000"/>
              </a:spcBef>
            </a:pPr>
            <a:endParaRPr lang="en-GB" altLang="en-US" sz="2400" b="1" u="sng" dirty="0">
              <a:solidFill>
                <a:schemeClr val="tx1"/>
              </a:solidFill>
              <a:latin typeface="Comic Sans MS" panose="030F0702030302020204" pitchFamily="66" charset="0"/>
              <a:cs typeface="Arial" charset="0"/>
            </a:endParaRP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/>
                <a:cs typeface="Arial"/>
              </a:rPr>
              <a:t>Political System *</a:t>
            </a:r>
            <a:endParaRPr lang="en-GB" alt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charset="0"/>
            </a:endParaRP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/>
                <a:cs typeface="Arial"/>
              </a:rPr>
              <a:t>Influence on other countries *</a:t>
            </a:r>
            <a:endParaRPr lang="en-GB" alt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charset="0"/>
            </a:endParaRP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Social and economic issues (minimum of 3 issues)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Effectiveness in tackling economic issues (minimum of 3 issues)</a:t>
            </a:r>
          </a:p>
          <a:p>
            <a:pPr algn="ctr">
              <a:spcBef>
                <a:spcPct val="50000"/>
              </a:spcBef>
            </a:pPr>
            <a:endParaRPr lang="en-GB" altLang="en-US" sz="800" dirty="0">
              <a:solidFill>
                <a:schemeClr val="tx1"/>
              </a:solidFill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688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75"/>
              <a:ext cx="4644008" cy="3557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0"/>
              <a:ext cx="4499992" cy="357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5" y="3573016"/>
              <a:ext cx="4630153" cy="3284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441" y="3573016"/>
              <a:ext cx="4514559" cy="3284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360187" y="1052736"/>
            <a:ext cx="8496945" cy="447378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3600" b="1" u="sng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World Powers:- The USA</a:t>
            </a:r>
          </a:p>
          <a:p>
            <a:pPr algn="ctr">
              <a:spcBef>
                <a:spcPct val="50000"/>
              </a:spcBef>
            </a:pPr>
            <a:r>
              <a:rPr lang="en-GB" altLang="en-US" sz="3200" b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3 x Unit Assessment Questions </a:t>
            </a:r>
          </a:p>
          <a:p>
            <a:pPr algn="ctr">
              <a:spcBef>
                <a:spcPct val="50000"/>
              </a:spcBef>
            </a:pPr>
            <a:r>
              <a:rPr lang="en-GB" altLang="en-US" sz="3200" b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(2 based on KU, 1 based on skills)</a:t>
            </a:r>
          </a:p>
          <a:p>
            <a:pPr algn="ctr">
              <a:spcBef>
                <a:spcPct val="50000"/>
              </a:spcBef>
            </a:pPr>
            <a:endParaRPr lang="en-GB" altLang="en-US" sz="3200" b="1" dirty="0">
              <a:solidFill>
                <a:srgbClr val="FFFF00"/>
              </a:solidFill>
              <a:latin typeface="Comic Sans MS" panose="030F0702030302020204" pitchFamily="66" charset="0"/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altLang="en-US" sz="3200" b="1" i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Assessments cannot be taken home</a:t>
            </a:r>
          </a:p>
          <a:p>
            <a:pPr algn="ctr">
              <a:spcBef>
                <a:spcPct val="50000"/>
              </a:spcBef>
            </a:pPr>
            <a:endParaRPr lang="en-GB" altLang="en-US" sz="3200" b="1" dirty="0">
              <a:solidFill>
                <a:srgbClr val="FFFF00"/>
              </a:solidFill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89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" y="0"/>
            <a:ext cx="9138529" cy="6858000"/>
          </a:xfrm>
          <a:prstGeom prst="rect">
            <a:avLst/>
          </a:prstGeom>
        </p:spPr>
      </p:pic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380497" y="2159744"/>
            <a:ext cx="8497887" cy="25385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  </a:t>
            </a:r>
          </a:p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  </a:t>
            </a:r>
            <a:r>
              <a:rPr lang="en-GB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Era of the Great War: 1900-1928 </a:t>
            </a:r>
          </a:p>
          <a:p>
            <a:pPr algn="ctr"/>
            <a:endParaRPr lang="en-GB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6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42"/>
            <a:ext cx="9144000" cy="6865642"/>
          </a:xfrm>
          <a:prstGeom prst="rect">
            <a:avLst/>
          </a:prstGeom>
        </p:spPr>
      </p:pic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23527" y="836712"/>
            <a:ext cx="8496945" cy="453140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2400" b="1" u="sng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Era of the Great War: 1900-1928</a:t>
            </a:r>
          </a:p>
          <a:p>
            <a:pPr algn="ctr">
              <a:spcBef>
                <a:spcPct val="50000"/>
              </a:spcBef>
            </a:pPr>
            <a:endParaRPr lang="en-GB" altLang="en-US" sz="2400" b="1" u="sng" dirty="0">
              <a:solidFill>
                <a:schemeClr val="tx1"/>
              </a:solidFill>
              <a:latin typeface="Comic Sans MS" panose="030F0702030302020204" pitchFamily="66" charset="0"/>
              <a:cs typeface="Arial" charset="0"/>
            </a:endParaRP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Scots on the Western Front 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Domestic Impact of the war on Scotland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Political Impact of the War on Scotland</a:t>
            </a:r>
          </a:p>
          <a:p>
            <a:pPr algn="ctr">
              <a:spcBef>
                <a:spcPct val="50000"/>
              </a:spcBef>
            </a:pPr>
            <a:endParaRPr lang="en-GB" altLang="en-US" sz="800" dirty="0">
              <a:solidFill>
                <a:schemeClr val="tx1"/>
              </a:solidFill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484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166"/>
            <a:ext cx="9144000" cy="6887166"/>
          </a:xfrm>
          <a:prstGeom prst="rect">
            <a:avLst/>
          </a:prstGeom>
        </p:spPr>
      </p:pic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95536" y="1052736"/>
            <a:ext cx="8496945" cy="445080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3600" b="1" u="sng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Era of the Great War: 1900-1928</a:t>
            </a:r>
          </a:p>
          <a:p>
            <a:pPr algn="ctr">
              <a:spcBef>
                <a:spcPct val="50000"/>
              </a:spcBef>
            </a:pPr>
            <a:r>
              <a:rPr lang="en-GB" altLang="en-US" sz="3200" b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3 x Unit Assessment Questions </a:t>
            </a:r>
          </a:p>
          <a:p>
            <a:pPr algn="ctr">
              <a:spcBef>
                <a:spcPct val="50000"/>
              </a:spcBef>
            </a:pPr>
            <a:r>
              <a:rPr lang="en-GB" altLang="en-US" sz="3200" b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(2 based on KU, 1 based on skills)</a:t>
            </a:r>
          </a:p>
          <a:p>
            <a:pPr algn="ctr">
              <a:spcBef>
                <a:spcPct val="50000"/>
              </a:spcBef>
            </a:pPr>
            <a:endParaRPr lang="en-GB" altLang="en-US" sz="3200" b="1" dirty="0">
              <a:solidFill>
                <a:srgbClr val="FFFF00"/>
              </a:solidFill>
              <a:latin typeface="Comic Sans MS" panose="030F0702030302020204" pitchFamily="66" charset="0"/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altLang="en-US" sz="3200" b="1" i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Assessments cannot be taken home</a:t>
            </a:r>
          </a:p>
          <a:p>
            <a:pPr algn="ctr">
              <a:spcBef>
                <a:spcPct val="50000"/>
              </a:spcBef>
            </a:pPr>
            <a:endParaRPr lang="en-GB" altLang="en-US" sz="3200" b="1" dirty="0">
              <a:solidFill>
                <a:srgbClr val="FFFF00"/>
              </a:solidFill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42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304800" y="2159744"/>
            <a:ext cx="8497887" cy="25385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  </a:t>
            </a:r>
          </a:p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  </a:t>
            </a:r>
            <a:r>
              <a:rPr lang="en-GB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Atlantic Slave Trade: 1760-1807</a:t>
            </a:r>
          </a:p>
          <a:p>
            <a:pPr algn="ctr"/>
            <a:endParaRPr lang="en-GB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98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377"/>
            <a:ext cx="9144000" cy="690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23527" y="1412776"/>
            <a:ext cx="8496945" cy="3600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2400" b="1" u="sng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Atlantic Slave Trade: 1760-1807</a:t>
            </a:r>
          </a:p>
          <a:p>
            <a:pPr algn="ctr">
              <a:spcBef>
                <a:spcPct val="50000"/>
              </a:spcBef>
            </a:pPr>
            <a:endParaRPr lang="en-GB" altLang="en-US" sz="2400" b="1" u="sng" dirty="0">
              <a:solidFill>
                <a:schemeClr val="tx1"/>
              </a:solidFill>
              <a:latin typeface="Comic Sans MS" panose="030F0702030302020204" pitchFamily="66" charset="0"/>
              <a:cs typeface="Arial" charset="0"/>
            </a:endParaRP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Triangular Trade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Impact of Slavery on Britain and the Caribbean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The Slave Experience</a:t>
            </a:r>
          </a:p>
          <a:p>
            <a:pPr algn="ctr">
              <a:spcBef>
                <a:spcPct val="50000"/>
              </a:spcBef>
            </a:pPr>
            <a:endParaRPr lang="en-GB" altLang="en-US" sz="800" dirty="0">
              <a:solidFill>
                <a:schemeClr val="tx1"/>
              </a:solidFill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746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23527" y="1052736"/>
            <a:ext cx="8496945" cy="436510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3600" b="1" u="sng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Atlantic Slave Trade: 1760-1807</a:t>
            </a:r>
          </a:p>
          <a:p>
            <a:pPr algn="ctr">
              <a:spcBef>
                <a:spcPct val="50000"/>
              </a:spcBef>
            </a:pPr>
            <a:r>
              <a:rPr lang="en-GB" altLang="en-US" sz="3200" b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3 x Unit Assessment Questions </a:t>
            </a:r>
          </a:p>
          <a:p>
            <a:pPr algn="ctr">
              <a:spcBef>
                <a:spcPct val="50000"/>
              </a:spcBef>
            </a:pPr>
            <a:r>
              <a:rPr lang="en-GB" altLang="en-US" sz="3200" b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(2 based on KU, 1 based on skills)</a:t>
            </a:r>
          </a:p>
          <a:p>
            <a:pPr algn="ctr">
              <a:spcBef>
                <a:spcPct val="50000"/>
              </a:spcBef>
            </a:pPr>
            <a:endParaRPr lang="en-GB" altLang="en-US" sz="3200" b="1" dirty="0">
              <a:solidFill>
                <a:srgbClr val="FFFF00"/>
              </a:solidFill>
              <a:latin typeface="Comic Sans MS" panose="030F0702030302020204" pitchFamily="66" charset="0"/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altLang="en-US" sz="3200" b="1" i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Assessments cannot be taken home</a:t>
            </a:r>
          </a:p>
          <a:p>
            <a:pPr algn="ctr">
              <a:spcBef>
                <a:spcPct val="50000"/>
              </a:spcBef>
            </a:pPr>
            <a:endParaRPr lang="en-GB" altLang="en-US" sz="3200" b="1" dirty="0">
              <a:solidFill>
                <a:srgbClr val="FFFF00"/>
              </a:solidFill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79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380497" y="2159744"/>
            <a:ext cx="8497887" cy="25385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  </a:t>
            </a:r>
          </a:p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  </a:t>
            </a:r>
            <a:r>
              <a:rPr lang="en-GB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Free At Last? Civil Rights in the</a:t>
            </a:r>
          </a:p>
          <a:p>
            <a:pPr algn="ctr"/>
            <a:r>
              <a:rPr lang="en-GB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USA, 1918-1968</a:t>
            </a:r>
          </a:p>
          <a:p>
            <a:pPr algn="ctr"/>
            <a:endParaRPr lang="en-GB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27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23527" y="836712"/>
            <a:ext cx="8496945" cy="453140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2400" b="1" u="sng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Free At Last? Civil Rights in the USA, 1918-1968</a:t>
            </a:r>
          </a:p>
          <a:p>
            <a:pPr algn="ctr">
              <a:spcBef>
                <a:spcPct val="50000"/>
              </a:spcBef>
            </a:pPr>
            <a:endParaRPr lang="en-GB" altLang="en-US" sz="2400" b="1" u="sng" dirty="0">
              <a:solidFill>
                <a:schemeClr val="tx1"/>
              </a:solidFill>
              <a:latin typeface="Comic Sans MS" panose="030F0702030302020204" pitchFamily="66" charset="0"/>
              <a:cs typeface="Arial" charset="0"/>
            </a:endParaRP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‘Separate but equal’ to 1939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Civil rights campaigns, 1945-65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Black Panthers and violent protests in the north</a:t>
            </a:r>
          </a:p>
          <a:p>
            <a:pPr algn="ctr">
              <a:spcBef>
                <a:spcPct val="50000"/>
              </a:spcBef>
            </a:pPr>
            <a:endParaRPr lang="en-GB" altLang="en-US" sz="800" dirty="0">
              <a:solidFill>
                <a:schemeClr val="tx1"/>
              </a:solidFill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855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E66F23-7DCC-399B-2D17-AD562DFA84D4}"/>
              </a:ext>
            </a:extLst>
          </p:cNvPr>
          <p:cNvSpPr txBox="1"/>
          <p:nvPr/>
        </p:nvSpPr>
        <p:spPr>
          <a:xfrm>
            <a:off x="179512" y="332656"/>
            <a:ext cx="8784976" cy="5509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subjects – History, Geography and Modern Studies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units per subject</a:t>
            </a:r>
          </a:p>
          <a:p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Aiming to achieve a N4 award in all of the above subjects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Scott – Monday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</a:t>
            </a:r>
            <a:r>
              <a:rPr lang="en-GB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Smithard</a:t>
            </a:r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Wednesday &amp; Friday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536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49070"/>
            <a:ext cx="9144793" cy="6956139"/>
          </a:xfrm>
          <a:prstGeom prst="rect">
            <a:avLst/>
          </a:prstGeom>
        </p:spPr>
      </p:pic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04800" y="908720"/>
            <a:ext cx="8496945" cy="488285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3600" b="1" u="sng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Free At Last? Civil Rights in the USA, 1918-1968</a:t>
            </a:r>
          </a:p>
          <a:p>
            <a:pPr algn="ctr">
              <a:spcBef>
                <a:spcPct val="50000"/>
              </a:spcBef>
            </a:pPr>
            <a:r>
              <a:rPr lang="en-GB" altLang="en-US" sz="3200" b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3 x Unit Assessment Questions </a:t>
            </a:r>
          </a:p>
          <a:p>
            <a:pPr algn="ctr">
              <a:spcBef>
                <a:spcPct val="50000"/>
              </a:spcBef>
            </a:pPr>
            <a:r>
              <a:rPr lang="en-GB" altLang="en-US" sz="3200" b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(2 based on KU, 1 based on skills)</a:t>
            </a:r>
          </a:p>
          <a:p>
            <a:pPr algn="ctr">
              <a:spcBef>
                <a:spcPct val="50000"/>
              </a:spcBef>
            </a:pPr>
            <a:endParaRPr lang="en-GB" altLang="en-US" sz="3200" b="1" dirty="0">
              <a:solidFill>
                <a:srgbClr val="FFFF00"/>
              </a:solidFill>
              <a:latin typeface="Comic Sans MS" panose="030F0702030302020204" pitchFamily="66" charset="0"/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altLang="en-US" sz="3200" b="1" i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Assessments cannot be taken home</a:t>
            </a:r>
          </a:p>
          <a:p>
            <a:pPr algn="ctr">
              <a:spcBef>
                <a:spcPct val="50000"/>
              </a:spcBef>
            </a:pPr>
            <a:endParaRPr lang="en-GB" altLang="en-US" sz="3200" b="1" dirty="0">
              <a:solidFill>
                <a:srgbClr val="FFFF00"/>
              </a:solidFill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5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50" y="15875"/>
            <a:ext cx="9160949" cy="6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380497" y="2159744"/>
            <a:ext cx="8497887" cy="25385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  </a:t>
            </a:r>
          </a:p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  </a:t>
            </a:r>
            <a:r>
              <a:rPr lang="en-GB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Physical Environments</a:t>
            </a:r>
          </a:p>
          <a:p>
            <a:pPr algn="ctr"/>
            <a:endParaRPr lang="en-GB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14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50" y="15875"/>
            <a:ext cx="9160949" cy="6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23527" y="836712"/>
            <a:ext cx="8496945" cy="453140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2400" b="1" u="sng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Physical Environments</a:t>
            </a:r>
          </a:p>
          <a:p>
            <a:pPr algn="ctr">
              <a:spcBef>
                <a:spcPct val="50000"/>
              </a:spcBef>
            </a:pPr>
            <a:endParaRPr lang="en-GB" altLang="en-US" sz="2400" b="1" u="sng" dirty="0">
              <a:solidFill>
                <a:schemeClr val="tx1"/>
              </a:solidFill>
              <a:latin typeface="Comic Sans MS" panose="030F0702030302020204" pitchFamily="66" charset="0"/>
              <a:cs typeface="Arial" charset="0"/>
            </a:endParaRP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‘Landscape Types including; glaciated uplands, limestone, coastlands and rivers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Land use management and sustainability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Weather</a:t>
            </a:r>
          </a:p>
          <a:p>
            <a:pPr algn="ctr">
              <a:spcBef>
                <a:spcPct val="50000"/>
              </a:spcBef>
            </a:pPr>
            <a:endParaRPr lang="en-GB" altLang="en-US" sz="800" dirty="0">
              <a:solidFill>
                <a:schemeClr val="tx1"/>
              </a:solidFill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961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50" y="15875"/>
            <a:ext cx="9160949" cy="6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04800" y="1196752"/>
            <a:ext cx="8496945" cy="45228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3600" b="1" u="sng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Physical Environments</a:t>
            </a:r>
          </a:p>
          <a:p>
            <a:pPr algn="ctr">
              <a:spcBef>
                <a:spcPct val="50000"/>
              </a:spcBef>
            </a:pPr>
            <a:r>
              <a:rPr lang="en-GB" altLang="en-US" sz="3200" b="1" dirty="0" smtClean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Unit </a:t>
            </a:r>
            <a:r>
              <a:rPr lang="en-GB" altLang="en-US" sz="3200" b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Assessment Questions </a:t>
            </a:r>
          </a:p>
          <a:p>
            <a:pPr algn="ctr">
              <a:spcBef>
                <a:spcPct val="50000"/>
              </a:spcBef>
            </a:pPr>
            <a:r>
              <a:rPr lang="en-GB" altLang="en-US" sz="3200" b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(5 based on KU, 2 based on skills)</a:t>
            </a:r>
          </a:p>
          <a:p>
            <a:pPr algn="ctr">
              <a:spcBef>
                <a:spcPct val="50000"/>
              </a:spcBef>
            </a:pPr>
            <a:endParaRPr lang="en-GB" altLang="en-US" sz="3200" b="1" dirty="0">
              <a:solidFill>
                <a:srgbClr val="FFFF00"/>
              </a:solidFill>
              <a:latin typeface="Comic Sans MS" panose="030F0702030302020204" pitchFamily="66" charset="0"/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altLang="en-US" sz="3200" b="1" i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Assessments cannot be taken home</a:t>
            </a:r>
          </a:p>
          <a:p>
            <a:pPr algn="ctr">
              <a:spcBef>
                <a:spcPct val="50000"/>
              </a:spcBef>
            </a:pPr>
            <a:endParaRPr lang="en-GB" altLang="en-US" sz="3200" b="1" dirty="0">
              <a:solidFill>
                <a:srgbClr val="FFFF00"/>
              </a:solidFill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91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221"/>
            <a:ext cx="9134053" cy="684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380497" y="2159744"/>
            <a:ext cx="8497887" cy="25385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  </a:t>
            </a:r>
          </a:p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  </a:t>
            </a:r>
            <a:r>
              <a:rPr lang="en-GB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Human Environments </a:t>
            </a:r>
          </a:p>
          <a:p>
            <a:pPr algn="ctr"/>
            <a:endParaRPr lang="en-GB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34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221"/>
            <a:ext cx="9134053" cy="684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23527" y="836712"/>
            <a:ext cx="8496945" cy="453140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2400" b="1" u="sng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Human Environments</a:t>
            </a:r>
          </a:p>
          <a:p>
            <a:pPr algn="ctr">
              <a:spcBef>
                <a:spcPct val="50000"/>
              </a:spcBef>
            </a:pPr>
            <a:endParaRPr lang="en-GB" altLang="en-US" sz="2400" b="1" u="sng" dirty="0">
              <a:solidFill>
                <a:schemeClr val="tx1"/>
              </a:solidFill>
              <a:latin typeface="Comic Sans MS" panose="030F0702030302020204" pitchFamily="66" charset="0"/>
              <a:cs typeface="Arial" charset="0"/>
            </a:endParaRP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Contrasts in development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World population distribution and change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Issues in changing urban and rural landscapes</a:t>
            </a:r>
          </a:p>
          <a:p>
            <a:pPr algn="ctr">
              <a:spcBef>
                <a:spcPct val="50000"/>
              </a:spcBef>
            </a:pPr>
            <a:endParaRPr lang="en-GB" altLang="en-US" sz="800" dirty="0">
              <a:solidFill>
                <a:schemeClr val="tx1"/>
              </a:solidFill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211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221"/>
            <a:ext cx="9134053" cy="684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04800" y="1268760"/>
            <a:ext cx="8496945" cy="430678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3600" b="1" u="sng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Human Environments</a:t>
            </a:r>
          </a:p>
          <a:p>
            <a:pPr algn="ctr">
              <a:spcBef>
                <a:spcPct val="50000"/>
              </a:spcBef>
            </a:pPr>
            <a:r>
              <a:rPr lang="en-GB" altLang="en-US" sz="3200" b="1" dirty="0" smtClean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Unit </a:t>
            </a:r>
            <a:r>
              <a:rPr lang="en-GB" altLang="en-US" sz="3200" b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Assessment Questions </a:t>
            </a:r>
          </a:p>
          <a:p>
            <a:pPr algn="ctr">
              <a:spcBef>
                <a:spcPct val="50000"/>
              </a:spcBef>
            </a:pPr>
            <a:r>
              <a:rPr lang="en-GB" altLang="en-US" sz="3200" b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(5 based on KU, 1 based on skills)</a:t>
            </a:r>
          </a:p>
          <a:p>
            <a:pPr algn="ctr">
              <a:spcBef>
                <a:spcPct val="50000"/>
              </a:spcBef>
            </a:pPr>
            <a:endParaRPr lang="en-GB" altLang="en-US" sz="3200" b="1" dirty="0">
              <a:solidFill>
                <a:srgbClr val="FFFF00"/>
              </a:solidFill>
              <a:latin typeface="Comic Sans MS" panose="030F0702030302020204" pitchFamily="66" charset="0"/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altLang="en-US" sz="3200" b="1" i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Assessments cannot be taken home</a:t>
            </a:r>
          </a:p>
          <a:p>
            <a:pPr algn="ctr">
              <a:spcBef>
                <a:spcPct val="50000"/>
              </a:spcBef>
            </a:pPr>
            <a:endParaRPr lang="en-GB" altLang="en-US" sz="3200" b="1" dirty="0">
              <a:solidFill>
                <a:srgbClr val="FFFF00"/>
              </a:solidFill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0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1043608" y="2132856"/>
            <a:ext cx="7215839" cy="25385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  </a:t>
            </a:r>
          </a:p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     Global Issues     </a:t>
            </a:r>
            <a:endParaRPr lang="en-GB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Comic Sans MS" panose="030F0702030302020204" pitchFamily="66" charset="0"/>
            </a:endParaRPr>
          </a:p>
          <a:p>
            <a:pPr algn="ctr"/>
            <a:endParaRPr lang="en-GB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0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23527" y="836712"/>
            <a:ext cx="8496945" cy="453140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2400" b="1" u="sng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Global Issues</a:t>
            </a:r>
          </a:p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We will study </a:t>
            </a:r>
            <a:r>
              <a:rPr lang="en-GB" altLang="en-US" sz="2400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one </a:t>
            </a:r>
            <a:r>
              <a:rPr lang="en-GB" altLang="en-US" sz="2400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of the following: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Climate Change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Natural Regions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Environmental Hazards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Tourism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Health</a:t>
            </a:r>
            <a:endParaRPr lang="en-GB" altLang="en-US" sz="7200" b="1" dirty="0">
              <a:solidFill>
                <a:schemeClr val="tx1"/>
              </a:solidFill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214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29061" y="1340768"/>
            <a:ext cx="8496945" cy="430678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3600" b="1" u="sng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Global Issues</a:t>
            </a:r>
          </a:p>
          <a:p>
            <a:pPr algn="ctr">
              <a:spcBef>
                <a:spcPct val="50000"/>
              </a:spcBef>
            </a:pPr>
            <a:r>
              <a:rPr lang="en-GB" altLang="en-US" sz="3200" b="1" dirty="0" smtClean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Unit </a:t>
            </a:r>
            <a:r>
              <a:rPr lang="en-GB" altLang="en-US" sz="3200" b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Assessment Questions </a:t>
            </a:r>
          </a:p>
          <a:p>
            <a:pPr algn="ctr">
              <a:spcBef>
                <a:spcPct val="50000"/>
              </a:spcBef>
            </a:pPr>
            <a:r>
              <a:rPr lang="en-GB" altLang="en-US" sz="3200" b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(3 based on KU, 2 based on skills)</a:t>
            </a:r>
          </a:p>
          <a:p>
            <a:pPr algn="ctr">
              <a:spcBef>
                <a:spcPct val="50000"/>
              </a:spcBef>
            </a:pPr>
            <a:endParaRPr lang="en-GB" altLang="en-US" sz="3200" b="1" dirty="0">
              <a:solidFill>
                <a:srgbClr val="FFFF00"/>
              </a:solidFill>
              <a:latin typeface="Comic Sans MS" panose="030F0702030302020204" pitchFamily="66" charset="0"/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altLang="en-US" sz="3200" b="1" i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Assessments cannot be taken home</a:t>
            </a:r>
          </a:p>
          <a:p>
            <a:pPr algn="ctr">
              <a:spcBef>
                <a:spcPct val="50000"/>
              </a:spcBef>
            </a:pPr>
            <a:endParaRPr lang="en-GB" altLang="en-US" sz="3200" b="1" dirty="0">
              <a:solidFill>
                <a:srgbClr val="FFFF00"/>
              </a:solidFill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6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scottish parliament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-30267" y="0"/>
            <a:ext cx="9187231" cy="6858000"/>
            <a:chOff x="-30267" y="0"/>
            <a:chExt cx="9187231" cy="6858000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948" y="3357562"/>
              <a:ext cx="4716016" cy="350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267" y="3861048"/>
              <a:ext cx="4458251" cy="2996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0"/>
              <a:ext cx="4716016" cy="371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3" y="0"/>
              <a:ext cx="4425071" cy="3861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04800" y="2233148"/>
            <a:ext cx="8659688" cy="239170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 Democracy in Scotland </a:t>
            </a:r>
          </a:p>
          <a:p>
            <a:pPr algn="ctr"/>
            <a:endParaRPr lang="en-GB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Comic Sans MS" panose="030F0702030302020204" pitchFamily="66" charset="0"/>
            </a:endParaRPr>
          </a:p>
        </p:txBody>
      </p:sp>
      <p:sp>
        <p:nvSpPr>
          <p:cNvPr id="4" name="AutoShape 7" descr="Image result for scotland flag"/>
          <p:cNvSpPr>
            <a:spLocks noChangeAspect="1" noChangeArrowheads="1"/>
          </p:cNvSpPr>
          <p:nvPr/>
        </p:nvSpPr>
        <p:spPr bwMode="auto">
          <a:xfrm>
            <a:off x="1524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84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dirty="0"/>
              <a:t>Added Value Unit Assignments </a:t>
            </a:r>
            <a:br>
              <a:rPr lang="en-GB" dirty="0"/>
            </a:br>
            <a:r>
              <a:rPr lang="en-GB" dirty="0"/>
              <a:t>(AVU)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bg1"/>
                </a:solidFill>
              </a:rPr>
              <a:t>To gain a full N4 qualification in each subject learners must also complete an assignment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For each subject learners will select a relevant topic to research further and produce a project meeting specific criteria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Minimal teacher support</a:t>
            </a:r>
          </a:p>
          <a:p>
            <a:r>
              <a:rPr lang="en-GB" dirty="0">
                <a:solidFill>
                  <a:schemeClr val="bg1"/>
                </a:solidFill>
              </a:rPr>
              <a:t>Provides an opportunity to showcase skills developed through unit content</a:t>
            </a:r>
          </a:p>
        </p:txBody>
      </p:sp>
    </p:spTree>
    <p:extLst>
      <p:ext uri="{BB962C8B-B14F-4D97-AF65-F5344CB8AC3E}">
        <p14:creationId xmlns:p14="http://schemas.microsoft.com/office/powerpoint/2010/main" val="415041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CEEE7-6FFA-4ED9-87EE-D06B7EB9AA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5400" b="1" dirty="0"/>
              <a:t>Homework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42CB4-A639-44DB-8540-8F3936A5FE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E12435-2322-4BD4-B288-7582E7FA5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7984" y="1600200"/>
            <a:ext cx="4278695" cy="498316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ysClr val="windowText" lastClr="000000"/>
                </a:solidFill>
              </a:rPr>
              <a:t>Homework Assignments are communicated both verbally in class and to students via Teams 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  <a:p>
            <a:r>
              <a:rPr lang="en-GB" dirty="0">
                <a:solidFill>
                  <a:sysClr val="windowText" lastClr="000000"/>
                </a:solidFill>
              </a:rPr>
              <a:t>Students should be in the habit of checking Teams regularly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  <a:p>
            <a:r>
              <a:rPr lang="en-GB" dirty="0">
                <a:solidFill>
                  <a:sysClr val="windowText" lastClr="000000"/>
                </a:solidFill>
              </a:rPr>
              <a:t>If students wish to pursue N5 next year then they need to be in the habit of completing regular homework</a:t>
            </a:r>
          </a:p>
        </p:txBody>
      </p:sp>
      <p:pic>
        <p:nvPicPr>
          <p:cNvPr id="1026" name="Picture 2" descr="Microsoft Teams on the App Store">
            <a:extLst>
              <a:ext uri="{FF2B5EF4-FFF2-40B4-BE49-F238E27FC236}">
                <a16:creationId xmlns:a16="http://schemas.microsoft.com/office/drawing/2014/main" id="{7D23F997-B9A1-443E-91E6-10AA92EAD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12" y="1600200"/>
            <a:ext cx="3856856" cy="498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50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Success in Social Subjects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355699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Good attendance </a:t>
            </a:r>
          </a:p>
          <a:p>
            <a:pPr marL="0" indent="0" algn="ctr">
              <a:buNone/>
            </a:pPr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Excellent behaviour in class </a:t>
            </a:r>
          </a:p>
          <a:p>
            <a:pPr marL="0" indent="0" algn="ctr">
              <a:buNone/>
            </a:pPr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Complete homework when set</a:t>
            </a:r>
          </a:p>
          <a:p>
            <a:pPr marL="0" indent="0" algn="ctr">
              <a:buNone/>
            </a:pPr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Awareness of current world issues </a:t>
            </a:r>
          </a:p>
          <a:p>
            <a:pPr marL="0" indent="0" algn="ctr">
              <a:buNone/>
            </a:pPr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Approach assessment booklet questions with 100% effort – no excuse for laziness!</a:t>
            </a:r>
          </a:p>
          <a:p>
            <a:pPr marL="0" indent="0" algn="ctr">
              <a:buNone/>
            </a:pPr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Always try your best!</a:t>
            </a:r>
          </a:p>
          <a:p>
            <a:pPr marL="0" indent="0" algn="ctr">
              <a:buNone/>
            </a:pPr>
            <a:endParaRPr lang="en-GB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127814"/>
            <a:ext cx="2503624" cy="162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6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How can you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373215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Encourage good attendance in class to support continuous assessment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Encourage your child to read newspapers and watch the news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Discuss topic related issues with them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Check homework is done on time – Microsoft Teams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Ensure resources are organised at home to support homework completion and encourage a structured approach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Proof-read homework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62063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6831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3 subjects, 3 units &amp; 1 assignment per subject</a:t>
            </a:r>
          </a:p>
          <a:p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Should achieve a N4 award in each subject</a:t>
            </a:r>
          </a:p>
          <a:p>
            <a:pPr marL="0" indent="0">
              <a:buNone/>
            </a:pPr>
            <a:endParaRPr lang="en-GB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  <a:p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2 teachers </a:t>
            </a:r>
          </a:p>
          <a:p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No exam, continuous open book assessment</a:t>
            </a:r>
          </a:p>
          <a:p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Assessments must be completed in class</a:t>
            </a:r>
          </a:p>
          <a:p>
            <a:pPr marL="0" indent="0">
              <a:buNone/>
            </a:pPr>
            <a:endParaRPr lang="en-GB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  <a:p>
            <a:r>
              <a:rPr lang="en-GB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Check Teams regularly for homework assignments – develop good habits for potentially moving up to N5</a:t>
            </a:r>
          </a:p>
        </p:txBody>
      </p:sp>
    </p:spTree>
    <p:extLst>
      <p:ext uri="{BB962C8B-B14F-4D97-AF65-F5344CB8AC3E}">
        <p14:creationId xmlns:p14="http://schemas.microsoft.com/office/powerpoint/2010/main" val="21661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practice makes perfec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784887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343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67" y="3869641"/>
            <a:ext cx="4458251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6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948" y="3357562"/>
            <a:ext cx="4716016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" y="0"/>
            <a:ext cx="4425071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6110" y="1003325"/>
            <a:ext cx="8496945" cy="410445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2400" b="1" u="sng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Democracy in Scotland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/>
                <a:cs typeface="Arial"/>
              </a:rPr>
              <a:t>Power and decision making * 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/>
                <a:cs typeface="Arial"/>
              </a:rPr>
              <a:t>Participation *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Influence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Representation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Voting systems</a:t>
            </a:r>
          </a:p>
          <a:p>
            <a:pPr algn="ctr">
              <a:spcBef>
                <a:spcPct val="50000"/>
              </a:spcBef>
            </a:pPr>
            <a:endParaRPr lang="en-GB" altLang="en-US" sz="800" dirty="0">
              <a:solidFill>
                <a:schemeClr val="tx1"/>
              </a:solidFill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582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67" y="3869641"/>
            <a:ext cx="4458251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6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948" y="3357562"/>
            <a:ext cx="4716016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" y="0"/>
            <a:ext cx="4425071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6110" y="646904"/>
            <a:ext cx="8496945" cy="54412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3600" b="1" u="sng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Democracy in Scotland</a:t>
            </a:r>
            <a:endParaRPr lang="en-GB" altLang="en-US" sz="3200" b="1" dirty="0">
              <a:solidFill>
                <a:srgbClr val="FFFF00"/>
              </a:solidFill>
              <a:latin typeface="Comic Sans MS" panose="030F0702030302020204" pitchFamily="66" charset="0"/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altLang="en-US" sz="3200" b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3 x Unit Assessment Questions </a:t>
            </a:r>
          </a:p>
          <a:p>
            <a:pPr algn="ctr">
              <a:spcBef>
                <a:spcPct val="50000"/>
              </a:spcBef>
            </a:pPr>
            <a:r>
              <a:rPr lang="en-GB" altLang="en-US" sz="3200" b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(2 based on KU, 1 based on source skills)</a:t>
            </a:r>
          </a:p>
          <a:p>
            <a:pPr algn="ctr">
              <a:spcBef>
                <a:spcPct val="50000"/>
              </a:spcBef>
            </a:pPr>
            <a:endParaRPr lang="en-GB" altLang="en-US" sz="3200" b="1" dirty="0">
              <a:solidFill>
                <a:srgbClr val="FFFF00"/>
              </a:solidFill>
              <a:latin typeface="Comic Sans MS" panose="030F0702030302020204" pitchFamily="66" charset="0"/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altLang="en-US" sz="3200" b="1" i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Assessments cannot be taken home</a:t>
            </a:r>
          </a:p>
          <a:p>
            <a:pPr algn="ctr">
              <a:spcBef>
                <a:spcPct val="50000"/>
              </a:spcBef>
            </a:pPr>
            <a:endParaRPr lang="en-GB" altLang="en-US" sz="3200" b="1" dirty="0">
              <a:solidFill>
                <a:srgbClr val="FFFF00"/>
              </a:solidFill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52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police tape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5" descr="Image result for dumfries sheriff court"/>
          <p:cNvSpPr>
            <a:spLocks noChangeAspect="1" noChangeArrowheads="1"/>
          </p:cNvSpPr>
          <p:nvPr/>
        </p:nvSpPr>
        <p:spPr bwMode="auto">
          <a:xfrm>
            <a:off x="1524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9" descr="Image result for police man"/>
          <p:cNvSpPr>
            <a:spLocks noChangeAspect="1" noChangeArrowheads="1"/>
          </p:cNvSpPr>
          <p:nvPr/>
        </p:nvSpPr>
        <p:spPr bwMode="auto">
          <a:xfrm>
            <a:off x="3048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2" descr="Image result for police dog"/>
          <p:cNvSpPr>
            <a:spLocks noChangeAspect="1" noChangeArrowheads="1"/>
          </p:cNvSpPr>
          <p:nvPr/>
        </p:nvSpPr>
        <p:spPr bwMode="auto">
          <a:xfrm>
            <a:off x="4572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572000" cy="357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8768" y="0"/>
              <a:ext cx="4555232" cy="357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38201"/>
              <a:ext cx="4572000" cy="3319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877" y="3559726"/>
              <a:ext cx="2432395" cy="3298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035" y="3538201"/>
              <a:ext cx="2112965" cy="3319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WordArt 4"/>
          <p:cNvSpPr>
            <a:spLocks noChangeArrowheads="1" noChangeShapeType="1" noTextEdit="1"/>
          </p:cNvSpPr>
          <p:nvPr/>
        </p:nvSpPr>
        <p:spPr bwMode="auto">
          <a:xfrm>
            <a:off x="339379" y="2096186"/>
            <a:ext cx="8497887" cy="2579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  </a:t>
            </a:r>
          </a:p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  Crime and the Law  </a:t>
            </a:r>
          </a:p>
          <a:p>
            <a:pPr algn="ctr"/>
            <a:endParaRPr lang="en-GB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920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police tape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5" descr="Image result for dumfries sheriff court"/>
          <p:cNvSpPr>
            <a:spLocks noChangeAspect="1" noChangeArrowheads="1"/>
          </p:cNvSpPr>
          <p:nvPr/>
        </p:nvSpPr>
        <p:spPr bwMode="auto">
          <a:xfrm>
            <a:off x="1524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9" descr="Image result for police man"/>
          <p:cNvSpPr>
            <a:spLocks noChangeAspect="1" noChangeArrowheads="1"/>
          </p:cNvSpPr>
          <p:nvPr/>
        </p:nvSpPr>
        <p:spPr bwMode="auto">
          <a:xfrm>
            <a:off x="3048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2" descr="Image result for police dog"/>
          <p:cNvSpPr>
            <a:spLocks noChangeAspect="1" noChangeArrowheads="1"/>
          </p:cNvSpPr>
          <p:nvPr/>
        </p:nvSpPr>
        <p:spPr bwMode="auto">
          <a:xfrm>
            <a:off x="4572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572000" cy="357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8768" y="0"/>
              <a:ext cx="4555232" cy="357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38201"/>
              <a:ext cx="4572000" cy="3319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877" y="3559726"/>
              <a:ext cx="2432395" cy="3298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035" y="3538201"/>
              <a:ext cx="2112965" cy="3319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323527" y="836712"/>
            <a:ext cx="8496945" cy="453140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2400" b="1" u="sng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Crime and the Law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/>
                <a:cs typeface="Arial"/>
              </a:rPr>
              <a:t>Nature of Crime * </a:t>
            </a:r>
            <a:endParaRPr lang="en-GB" altLang="en-US" sz="2400" b="1">
              <a:solidFill>
                <a:schemeClr val="tx1"/>
              </a:solidFill>
              <a:latin typeface="Comic Sans MS" panose="030F0702030302020204" pitchFamily="66" charset="0"/>
              <a:cs typeface="Arial" charset="0"/>
            </a:endParaRP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/>
                <a:cs typeface="Arial"/>
              </a:rPr>
              <a:t>Causes of crime * </a:t>
            </a:r>
            <a:endParaRPr lang="en-GB" alt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charset="0"/>
            </a:endParaRP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Consequences of crime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Criminal Justice System 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alt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Responses to crime:- government responses, police, prisons</a:t>
            </a:r>
          </a:p>
          <a:p>
            <a:pPr algn="ctr">
              <a:spcBef>
                <a:spcPct val="50000"/>
              </a:spcBef>
            </a:pPr>
            <a:endParaRPr lang="en-GB" altLang="en-US" sz="800" dirty="0">
              <a:solidFill>
                <a:schemeClr val="tx1"/>
              </a:solidFill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33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police tape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5" descr="Image result for dumfries sheriff court"/>
          <p:cNvSpPr>
            <a:spLocks noChangeAspect="1" noChangeArrowheads="1"/>
          </p:cNvSpPr>
          <p:nvPr/>
        </p:nvSpPr>
        <p:spPr bwMode="auto">
          <a:xfrm>
            <a:off x="1524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9" descr="Image result for police man"/>
          <p:cNvSpPr>
            <a:spLocks noChangeAspect="1" noChangeArrowheads="1"/>
          </p:cNvSpPr>
          <p:nvPr/>
        </p:nvSpPr>
        <p:spPr bwMode="auto">
          <a:xfrm>
            <a:off x="3048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2" descr="Image result for police dog"/>
          <p:cNvSpPr>
            <a:spLocks noChangeAspect="1" noChangeArrowheads="1"/>
          </p:cNvSpPr>
          <p:nvPr/>
        </p:nvSpPr>
        <p:spPr bwMode="auto">
          <a:xfrm>
            <a:off x="4572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572000" cy="357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8768" y="0"/>
              <a:ext cx="4555232" cy="357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38201"/>
              <a:ext cx="4572000" cy="3319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877" y="3559726"/>
              <a:ext cx="2432395" cy="3298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035" y="3538201"/>
              <a:ext cx="2112965" cy="3319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336580" y="1169778"/>
            <a:ext cx="8496945" cy="41272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3600" b="1" u="sng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Assessment</a:t>
            </a:r>
          </a:p>
          <a:p>
            <a:pPr algn="ctr">
              <a:spcBef>
                <a:spcPct val="50000"/>
              </a:spcBef>
            </a:pPr>
            <a:r>
              <a:rPr lang="en-GB" altLang="en-US" sz="3200" b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3 x Unit Assessment Questions </a:t>
            </a:r>
          </a:p>
          <a:p>
            <a:pPr algn="ctr">
              <a:spcBef>
                <a:spcPct val="50000"/>
              </a:spcBef>
            </a:pPr>
            <a:r>
              <a:rPr lang="en-GB" altLang="en-US" sz="3200" b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(2 based on KU, 1 based on skills)</a:t>
            </a:r>
          </a:p>
          <a:p>
            <a:pPr algn="ctr">
              <a:spcBef>
                <a:spcPct val="50000"/>
              </a:spcBef>
            </a:pPr>
            <a:endParaRPr lang="en-GB" altLang="en-US" sz="3200" b="1" dirty="0">
              <a:solidFill>
                <a:srgbClr val="FFFF00"/>
              </a:solidFill>
              <a:latin typeface="Comic Sans MS" panose="030F0702030302020204" pitchFamily="66" charset="0"/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altLang="en-US" sz="3200" b="1" i="1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Assessments cannot be taken home</a:t>
            </a:r>
          </a:p>
        </p:txBody>
      </p:sp>
    </p:spTree>
    <p:extLst>
      <p:ext uri="{BB962C8B-B14F-4D97-AF65-F5344CB8AC3E}">
        <p14:creationId xmlns:p14="http://schemas.microsoft.com/office/powerpoint/2010/main" val="2331576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usa flag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75"/>
              <a:ext cx="4644008" cy="3557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0"/>
              <a:ext cx="4499992" cy="357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5" y="3573016"/>
              <a:ext cx="4630153" cy="3284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441" y="3573016"/>
              <a:ext cx="4514559" cy="3284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380497" y="2159744"/>
            <a:ext cx="8497887" cy="25385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  </a:t>
            </a:r>
          </a:p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</a:rPr>
              <a:t>  World Power: USA  </a:t>
            </a:r>
          </a:p>
          <a:p>
            <a:pPr algn="ctr"/>
            <a:endParaRPr lang="en-GB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3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.7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6|9.7|5.2|6.7|15.4|2.9|1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570DAD8D2BBA4199123A34CF857C77" ma:contentTypeVersion="7" ma:contentTypeDescription="Create a new document." ma:contentTypeScope="" ma:versionID="9425aa1398c16387a81f4ab603851514">
  <xsd:schema xmlns:xsd="http://www.w3.org/2001/XMLSchema" xmlns:xs="http://www.w3.org/2001/XMLSchema" xmlns:p="http://schemas.microsoft.com/office/2006/metadata/properties" xmlns:ns2="3f7cc8fe-e779-4be3-a430-815dd703cd4a" xmlns:ns3="83763025-89ab-4ca0-b2bc-d83207a6ac14" targetNamespace="http://schemas.microsoft.com/office/2006/metadata/properties" ma:root="true" ma:fieldsID="2b0853c8dc3a5bf62e7f49513fae12fe" ns2:_="" ns3:_="">
    <xsd:import namespace="3f7cc8fe-e779-4be3-a430-815dd703cd4a"/>
    <xsd:import namespace="83763025-89ab-4ca0-b2bc-d83207a6ac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7cc8fe-e779-4be3-a430-815dd703cd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763025-89ab-4ca0-b2bc-d83207a6ac1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D78503E-7ED9-4221-9AF3-093E24BD7E57}"/>
</file>

<file path=customXml/itemProps2.xml><?xml version="1.0" encoding="utf-8"?>
<ds:datastoreItem xmlns:ds="http://schemas.openxmlformats.org/officeDocument/2006/customXml" ds:itemID="{7FBDA3F2-CAA9-4D7C-9434-9FF3BB78D650}"/>
</file>

<file path=customXml/itemProps3.xml><?xml version="1.0" encoding="utf-8"?>
<ds:datastoreItem xmlns:ds="http://schemas.openxmlformats.org/officeDocument/2006/customXml" ds:itemID="{451D7201-5111-4753-949B-830EB5062E4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1107</TotalTime>
  <Words>749</Words>
  <Application>Microsoft Office PowerPoint</Application>
  <PresentationFormat>On-screen Show (4:3)</PresentationFormat>
  <Paragraphs>165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Added Value Unit Assignments  (AVU)</vt:lpstr>
      <vt:lpstr>Homework</vt:lpstr>
      <vt:lpstr>Success in Social Subjects</vt:lpstr>
      <vt:lpstr>How can you help?</vt:lpstr>
      <vt:lpstr>Summary</vt:lpstr>
      <vt:lpstr>PowerPoint Presentation</vt:lpstr>
    </vt:vector>
  </TitlesOfParts>
  <Company>Altiris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Sibley</dc:creator>
  <cp:lastModifiedBy>Catherine Scott</cp:lastModifiedBy>
  <cp:revision>112</cp:revision>
  <cp:lastPrinted>2020-09-21T15:45:58Z</cp:lastPrinted>
  <dcterms:created xsi:type="dcterms:W3CDTF">2014-09-22T17:07:22Z</dcterms:created>
  <dcterms:modified xsi:type="dcterms:W3CDTF">2023-09-13T17:04:15Z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0x0101006B570DAD8D2BBA4199123A34CF857C77</vt:lpwstr>
  </property>
</Properties>
</file>