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3" r:id="rId2"/>
    <p:sldId id="324" r:id="rId3"/>
    <p:sldId id="302" r:id="rId4"/>
    <p:sldId id="308" r:id="rId5"/>
    <p:sldId id="310" r:id="rId6"/>
    <p:sldId id="259" r:id="rId7"/>
    <p:sldId id="257" r:id="rId8"/>
    <p:sldId id="309" r:id="rId9"/>
    <p:sldId id="303" r:id="rId10"/>
    <p:sldId id="311" r:id="rId11"/>
    <p:sldId id="312" r:id="rId12"/>
    <p:sldId id="325" r:id="rId13"/>
    <p:sldId id="322" r:id="rId14"/>
    <p:sldId id="319" r:id="rId15"/>
    <p:sldId id="317" r:id="rId16"/>
    <p:sldId id="321" r:id="rId17"/>
    <p:sldId id="326" r:id="rId18"/>
    <p:sldId id="315" r:id="rId19"/>
    <p:sldId id="316" r:id="rId20"/>
    <p:sldId id="314" r:id="rId21"/>
    <p:sldId id="320" r:id="rId22"/>
    <p:sldId id="276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3A9F8-9DCB-50E0-2C87-DD468DE366F0}" v="284" dt="2023-09-08T10:10:33.835"/>
    <p1510:client id="{A415A628-C72D-92CF-EC37-B686CC6F79D6}" v="81" dt="2022-09-12T00:46:44.572"/>
    <p1510:client id="{F7F0C687-1E98-40C1-BFF2-88C4C78B2218}" v="136" dt="2022-09-12T00:56:35.116"/>
    <p1510:client id="{FA2503A3-BE0D-D456-1EDC-C5225A8D0447}" v="7" dt="2023-09-08T10:38:59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2" d="100"/>
          <a:sy n="102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Lee" userId="S::gw22leelauren@glow.sch.uk::fe46be84-4653-4827-bc1c-71adc56d4fbc" providerId="AD" clId="Web-{FA2503A3-BE0D-D456-1EDC-C5225A8D0447}"/>
    <pc:docChg chg="modSld">
      <pc:chgData name="Miss Lee" userId="S::gw22leelauren@glow.sch.uk::fe46be84-4653-4827-bc1c-71adc56d4fbc" providerId="AD" clId="Web-{FA2503A3-BE0D-D456-1EDC-C5225A8D0447}" dt="2023-09-08T10:38:59.224" v="5" actId="20577"/>
      <pc:docMkLst>
        <pc:docMk/>
      </pc:docMkLst>
      <pc:sldChg chg="modSp">
        <pc:chgData name="Miss Lee" userId="S::gw22leelauren@glow.sch.uk::fe46be84-4653-4827-bc1c-71adc56d4fbc" providerId="AD" clId="Web-{FA2503A3-BE0D-D456-1EDC-C5225A8D0447}" dt="2023-09-08T10:38:59.224" v="5" actId="20577"/>
        <pc:sldMkLst>
          <pc:docMk/>
          <pc:sldMk cId="1952170420" sldId="326"/>
        </pc:sldMkLst>
        <pc:spChg chg="mod">
          <ac:chgData name="Miss Lee" userId="S::gw22leelauren@glow.sch.uk::fe46be84-4653-4827-bc1c-71adc56d4fbc" providerId="AD" clId="Web-{FA2503A3-BE0D-D456-1EDC-C5225A8D0447}" dt="2023-09-08T10:38:59.224" v="5" actId="20577"/>
          <ac:spMkLst>
            <pc:docMk/>
            <pc:sldMk cId="1952170420" sldId="326"/>
            <ac:spMk id="3" creationId="{2A4C4611-3AE7-8B31-9129-B4C6418F3C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9D025-C35E-47CB-9F86-CD750692D64F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6C76-61F6-4A97-8763-64E1B8FDD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2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F36D2-9DA0-4C61-9DE0-0CD4758CFF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3D71-ADFD-4EB7-9614-230D088D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5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DF4C1-7F4F-4EC8-8F61-3CD3887A3A8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88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6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6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9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1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Practice</a:t>
            </a:r>
            <a:r>
              <a:rPr lang="en-GB" baseline="0" dirty="0"/>
              <a:t> Essays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6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6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2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4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2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7DAB-EDE4-4FFC-9953-90741C4FDE6A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2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OsbOXqOLWAhWIh7QKHXTKARcQjRwIBw&amp;url=https://learnenglishteens.britishcouncil.org/comment/27597&amp;psig=AOvVaw3cIxaKf0Md6rYbc7xIZ4JH&amp;ust=150759634081357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3928197" y="1240913"/>
            <a:ext cx="1252537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555875" y="3118427"/>
            <a:ext cx="43923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5 Modern Studies</a:t>
            </a:r>
          </a:p>
        </p:txBody>
      </p:sp>
      <p:pic>
        <p:nvPicPr>
          <p:cNvPr id="3078" name="Picture 2" descr="H:\Documents\2017-2018\Wider Achievement\DHS Logos\WEB RGB\Buccleuch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:\Documents\2017-2018\Wider Achievement\DHS Logos\WEB RGB\Caerlaveroch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:\Documents\2017-2018\Wider Achievement\DHS Logos\WEB RGB\Devorgilla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47198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usa flag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75"/>
              <a:ext cx="4644008" cy="3557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0"/>
              <a:ext cx="4499992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3573016"/>
              <a:ext cx="4630153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441" y="3573016"/>
              <a:ext cx="4514559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23527" y="836712"/>
            <a:ext cx="8496945" cy="4531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2400" b="1" u="sng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World Powers:- The USA</a:t>
            </a:r>
          </a:p>
          <a:p>
            <a:pPr algn="ctr">
              <a:spcBef>
                <a:spcPct val="50000"/>
              </a:spcBef>
            </a:pPr>
            <a:endParaRPr lang="en-GB" altLang="en-US" sz="2400" b="1" u="sng" dirty="0">
              <a:solidFill>
                <a:schemeClr val="tx1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Political System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Influence on other countries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Social and economic issues (minimum of 3 issues)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Effectiveness in tackling economic issues (minimum of 3 issues)</a:t>
            </a:r>
          </a:p>
          <a:p>
            <a:pPr algn="ctr">
              <a:spcBef>
                <a:spcPct val="50000"/>
              </a:spcBef>
            </a:pPr>
            <a:endParaRPr lang="en-GB" altLang="en-US" sz="800" dirty="0">
              <a:solidFill>
                <a:schemeClr val="tx1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88559"/>
      </p:ext>
    </p:extLst>
  </p:cSld>
  <p:clrMapOvr>
    <a:masterClrMapping/>
  </p:clrMapOvr>
  <p:transition spd="slow" advTm="54901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usa flag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75"/>
              <a:ext cx="4644008" cy="3557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0"/>
              <a:ext cx="4499992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3573016"/>
              <a:ext cx="4630153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441" y="3573016"/>
              <a:ext cx="4514559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09390" y="1498476"/>
            <a:ext cx="8496945" cy="35730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3600" b="1" u="sng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World Powers:- The USA</a:t>
            </a:r>
          </a:p>
          <a:p>
            <a:pPr algn="ctr">
              <a:spcBef>
                <a:spcPct val="50000"/>
              </a:spcBef>
            </a:pP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200" b="1" dirty="0">
                <a:solidFill>
                  <a:srgbClr val="FFFF00"/>
                </a:solidFill>
                <a:latin typeface="Comic Sans MS"/>
                <a:cs typeface="Arial"/>
              </a:rPr>
              <a:t>Assessment:- March 2024</a:t>
            </a: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200" b="1" dirty="0">
                <a:solidFill>
                  <a:srgbClr val="FFFF00"/>
                </a:solidFill>
                <a:latin typeface="Comic Sans MS"/>
                <a:cs typeface="Arial"/>
              </a:rPr>
              <a:t>Will also be assessed in Prelim Part 2 –March 2024</a:t>
            </a:r>
          </a:p>
        </p:txBody>
      </p:sp>
    </p:spTree>
    <p:extLst>
      <p:ext uri="{BB962C8B-B14F-4D97-AF65-F5344CB8AC3E}">
        <p14:creationId xmlns:p14="http://schemas.microsoft.com/office/powerpoint/2010/main" val="16418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762">
        <p:split orient="vert"/>
      </p:transition>
    </mc:Choice>
    <mc:Fallback xmlns="">
      <p:transition spd="slow" advTm="9762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F533-1247-7861-BA0F-6EE93E44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7200" b="1" u="sng" dirty="0">
                <a:solidFill>
                  <a:schemeClr val="bg1"/>
                </a:solidFill>
              </a:rPr>
              <a:t>SQA Examination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78F0-6177-B7E6-CC5A-3A7332A9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solidFill>
                  <a:schemeClr val="bg1"/>
                </a:solidFill>
              </a:rPr>
              <a:t>Tuesday 30th April 2024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chemeClr val="bg1"/>
                </a:solidFill>
              </a:rPr>
              <a:t>1pm to 3.20pm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4731C-603E-0656-470C-F98844FCA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13" t="23400" r="16137" b="61200"/>
          <a:stretch/>
        </p:blipFill>
        <p:spPr>
          <a:xfrm>
            <a:off x="2843808" y="4278955"/>
            <a:ext cx="3672408" cy="20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82FF-D4FC-44DC-8B22-660F81E036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5400" b="1" dirty="0"/>
              <a:t>SQA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5815-0AF1-4199-916B-86C67D4965C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N5 Modern Studies assessment is divided into 2 components for assessment – the SQA marks both.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94C93F-86D1-43B5-B0EF-712D4C28F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67792"/>
              </p:ext>
            </p:extLst>
          </p:nvPr>
        </p:nvGraphicFramePr>
        <p:xfrm>
          <a:off x="457200" y="3203830"/>
          <a:ext cx="822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891">
                  <a:extLst>
                    <a:ext uri="{9D8B030D-6E8A-4147-A177-3AD203B41FA5}">
                      <a16:colId xmlns:a16="http://schemas.microsoft.com/office/drawing/2014/main" val="3052538062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3586220221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val="1512838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4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Component 1: 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 hours 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Component 2: assignment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 hour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323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8"/>
    </mc:Choice>
    <mc:Fallback xmlns="">
      <p:transition spd="slow" advTm="447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Types of 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GB" u="sng" dirty="0">
                <a:latin typeface="Comic Sans MS" panose="030F0702030302020204" pitchFamily="66" charset="0"/>
              </a:rPr>
              <a:t>Knowledge and Understanding Questions– 4, 6 or 8 marks</a:t>
            </a:r>
          </a:p>
          <a:p>
            <a:r>
              <a:rPr lang="en-GB" dirty="0">
                <a:latin typeface="Comic Sans MS" panose="030F0702030302020204" pitchFamily="66" charset="0"/>
              </a:rPr>
              <a:t>Describe… </a:t>
            </a:r>
            <a:r>
              <a:rPr lang="en-GB" b="1" u="sng" dirty="0">
                <a:latin typeface="Comic Sans MS" panose="030F0702030302020204" pitchFamily="66" charset="0"/>
              </a:rPr>
              <a:t>or</a:t>
            </a:r>
            <a:r>
              <a:rPr lang="en-GB" dirty="0">
                <a:latin typeface="Comic Sans MS" panose="030F0702030302020204" pitchFamily="66" charset="0"/>
              </a:rPr>
              <a:t> Explain…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u="sng" dirty="0">
                <a:latin typeface="Comic Sans MS" panose="030F0702030302020204" pitchFamily="66" charset="0"/>
              </a:rPr>
              <a:t>Information Handling Questions – 10 marks</a:t>
            </a:r>
          </a:p>
          <a:p>
            <a:r>
              <a:rPr lang="en-GB" dirty="0">
                <a:latin typeface="Comic Sans MS" panose="030F0702030302020204" pitchFamily="66" charset="0"/>
              </a:rPr>
              <a:t>Support and oppose a view,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decision making, conclusions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933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3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64">
        <p:split orient="vert"/>
      </p:transition>
    </mc:Choice>
    <mc:Fallback xmlns="">
      <p:transition spd="slow" advTm="56364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432048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Accounts for 20 marks out of a total of 100 marks for the course</a:t>
            </a:r>
          </a:p>
          <a:p>
            <a:r>
              <a:rPr lang="en-GB" dirty="0">
                <a:latin typeface="Comic Sans MS" panose="030F0702030302020204" pitchFamily="66" charset="0"/>
              </a:rPr>
              <a:t>Pupils pick a Modern Studies issue for further individual research with very limited teacher guidance / support</a:t>
            </a:r>
          </a:p>
          <a:p>
            <a:r>
              <a:rPr lang="en-GB" dirty="0">
                <a:latin typeface="Comic Sans MS"/>
              </a:rPr>
              <a:t>Pupils present their findings in a structured manner in a 1 hour internal exam</a:t>
            </a:r>
          </a:p>
          <a:p>
            <a:r>
              <a:rPr lang="en-GB" dirty="0">
                <a:latin typeface="Comic Sans MS"/>
              </a:rPr>
              <a:t>Planning stage – December 2023 / January 2024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/>
              </a:rPr>
              <a:t>Write up – February 2024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744416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997375"/>
      </p:ext>
    </p:extLst>
  </p:cSld>
  <p:clrMapOvr>
    <a:masterClrMapping/>
  </p:clrMapOvr>
  <p:transition spd="slow" advTm="2864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EEE7-6FFA-4ED9-87EE-D06B7EB9AA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Homework and Class Materials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42CB4-A639-44DB-8540-8F3936A5FE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E12435-2322-4BD4-B288-7582E7FA5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78695" cy="498316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Homework Assignments and assessment dates are communicated to students via Teams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Materials we use in class are also uploaded to Teams as we work through each part of the course – these can be accessed in the class materials folder which is accessed from the files tab in the general channel of our class team </a:t>
            </a:r>
          </a:p>
        </p:txBody>
      </p:sp>
      <p:pic>
        <p:nvPicPr>
          <p:cNvPr id="1026" name="Picture 2" descr="Microsoft Teams on the App Store">
            <a:extLst>
              <a:ext uri="{FF2B5EF4-FFF2-40B4-BE49-F238E27FC236}">
                <a16:creationId xmlns:a16="http://schemas.microsoft.com/office/drawing/2014/main" id="{7D23F997-B9A1-443E-91E6-10AA92EA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2" y="1600200"/>
            <a:ext cx="3856856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82"/>
    </mc:Choice>
    <mc:Fallback xmlns="">
      <p:transition spd="slow" advTm="3918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5AAE-3757-1D98-C8A4-1A71990336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cs typeface="Calibri"/>
              </a:rPr>
              <a:t>Study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C4611-3AE7-8B31-9129-B4C6418F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43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After school 3.15 to 4.15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Starting post October holidays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err="1">
                <a:cs typeface="Calibri"/>
              </a:rPr>
              <a:t>Mrs</a:t>
            </a:r>
            <a:r>
              <a:rPr lang="en-US" dirty="0">
                <a:cs typeface="Calibri"/>
              </a:rPr>
              <a:t> Sibley – Monday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Miss Lee - Tuesday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Miss </a:t>
            </a:r>
            <a:r>
              <a:rPr lang="en-US" dirty="0" err="1">
                <a:cs typeface="Calibri"/>
              </a:rPr>
              <a:t>Smithard</a:t>
            </a:r>
            <a:r>
              <a:rPr lang="en-US" dirty="0">
                <a:cs typeface="Calibri"/>
              </a:rPr>
              <a:t> - Wednesday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All welcome!</a:t>
            </a:r>
          </a:p>
        </p:txBody>
      </p:sp>
    </p:spTree>
    <p:extLst>
      <p:ext uri="{BB962C8B-B14F-4D97-AF65-F5344CB8AC3E}">
        <p14:creationId xmlns:p14="http://schemas.microsoft.com/office/powerpoint/2010/main" val="195217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Success in Modern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Structured revision using a range of revision techniques (Teams Assignment 8!)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Understanding the questions and knowing how to structure the answers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Timed question practice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Check over answers thoroughly and ensure they’re packed with knowledge!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295804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6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541">
        <p:split orient="vert"/>
      </p:transition>
    </mc:Choice>
    <mc:Fallback xmlns="">
      <p:transition spd="slow" advTm="47541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Encourage your child to read newspapers and watch the news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Discuss topic related issues with them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Check homework is done on time – Microsoft Teams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Ensure resources are organised at home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Test pupils using core notes and pupil units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Encourage a structured approach to revision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Access the SQA website and download past papers and marking instructions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Proof-read work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Encourage them to make list of Qs to ask the teacher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omic Sans MS" panose="030F0702030302020204" pitchFamily="66" charset="0"/>
              </a:rPr>
              <a:t>Encourage them to attend after school study classes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6206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831552"/>
      </p:ext>
    </p:extLst>
  </p:cSld>
  <p:clrMapOvr>
    <a:masterClrMapping/>
  </p:clrMapOvr>
  <p:transition spd="slow" advTm="838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852" t="21030" r="29329" b="11164"/>
          <a:stretch/>
        </p:blipFill>
        <p:spPr>
          <a:xfrm>
            <a:off x="1043608" y="0"/>
            <a:ext cx="7056784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35696" y="3717032"/>
            <a:ext cx="37444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35696" y="5301208"/>
            <a:ext cx="37444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696" y="6381328"/>
            <a:ext cx="37444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53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0"/>
    </mc:Choice>
    <mc:Fallback xmlns="">
      <p:transition spd="slow" advTm="2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study pla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2" y="620688"/>
            <a:ext cx="3268014" cy="52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au.reachout.com/~/media/Images/Articles%202/study%20timetable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39" y="404664"/>
            <a:ext cx="5980534" cy="61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03310"/>
      </p:ext>
    </p:extLst>
  </p:cSld>
  <p:clrMapOvr>
    <a:masterClrMapping/>
  </p:clrMapOvr>
  <p:transition spd="slow" advTm="1566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4500" cy="478112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 units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 exam – 80 marks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Exam style homework question(s)</a:t>
            </a:r>
          </a:p>
          <a:p>
            <a:r>
              <a:rPr lang="en-GB" dirty="0">
                <a:latin typeface="Comic Sans MS" panose="030F0702030302020204" pitchFamily="66" charset="0"/>
              </a:rPr>
              <a:t>Timed questions in class</a:t>
            </a:r>
          </a:p>
          <a:p>
            <a:r>
              <a:rPr lang="en-GB" dirty="0">
                <a:latin typeface="Comic Sans MS" panose="030F0702030302020204" pitchFamily="66" charset="0"/>
              </a:rPr>
              <a:t>End of topic tests – October, December, early March</a:t>
            </a:r>
          </a:p>
          <a:p>
            <a:r>
              <a:rPr lang="en-GB" dirty="0">
                <a:latin typeface="Comic Sans MS"/>
              </a:rPr>
              <a:t>January prelim – 1</a:t>
            </a:r>
            <a:r>
              <a:rPr lang="en-GB" baseline="30000" dirty="0">
                <a:latin typeface="Comic Sans MS"/>
              </a:rPr>
              <a:t>st</a:t>
            </a:r>
            <a:r>
              <a:rPr lang="en-GB" dirty="0">
                <a:latin typeface="Comic Sans MS"/>
              </a:rPr>
              <a:t> 2 units</a:t>
            </a:r>
          </a:p>
          <a:p>
            <a:r>
              <a:rPr lang="en-GB" dirty="0">
                <a:latin typeface="Comic Sans MS" panose="030F0702030302020204" pitchFamily="66" charset="0"/>
              </a:rPr>
              <a:t>March Prelim – final unit</a:t>
            </a:r>
          </a:p>
          <a:p>
            <a:r>
              <a:rPr lang="en-GB" dirty="0">
                <a:latin typeface="Comic Sans MS"/>
              </a:rPr>
              <a:t>Assignment write-up – February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1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629">
        <p:split orient="vert"/>
      </p:transition>
    </mc:Choice>
    <mc:Fallback xmlns="">
      <p:transition spd="slow" advTm="35629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practice makes perfec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488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43784"/>
      </p:ext>
    </p:extLst>
  </p:cSld>
  <p:clrMapOvr>
    <a:masterClrMapping/>
  </p:clrMapOvr>
  <p:transition spd="slow" advTm="4607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lice tap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5" descr="Image result for dumfries sheriff court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9" descr="Image result for police man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Image result for police dog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68" y="0"/>
              <a:ext cx="4555232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38201"/>
              <a:ext cx="4572000" cy="33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7" y="3559726"/>
              <a:ext cx="2432395" cy="329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35" y="3538201"/>
              <a:ext cx="2112965" cy="33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339379" y="2096186"/>
            <a:ext cx="8497887" cy="25792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  Crime and the Law  </a:t>
            </a:r>
          </a:p>
          <a:p>
            <a:pPr algn="ctr"/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20825"/>
      </p:ext>
    </p:extLst>
  </p:cSld>
  <p:clrMapOvr>
    <a:masterClrMapping/>
  </p:clrMapOvr>
  <p:transition spd="slow" advTm="4421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lice tap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5" descr="Image result for dumfries sheriff court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9" descr="Image result for police man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Image result for police dog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68" y="0"/>
              <a:ext cx="4555232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38201"/>
              <a:ext cx="4572000" cy="33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7" y="3559726"/>
              <a:ext cx="2432395" cy="329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35" y="3538201"/>
              <a:ext cx="2112965" cy="33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23527" y="836712"/>
            <a:ext cx="8496945" cy="4531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2400" b="1" u="sng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Crime and the Law</a:t>
            </a:r>
          </a:p>
          <a:p>
            <a:pPr algn="ctr">
              <a:spcBef>
                <a:spcPct val="50000"/>
              </a:spcBef>
            </a:pPr>
            <a:endParaRPr lang="en-GB" altLang="en-US" sz="2400" b="1" u="sng" dirty="0">
              <a:solidFill>
                <a:schemeClr val="tx1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Nature of Crime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Causes of crime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Consequences of crime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Criminal Justice System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Responses to crime:- government responses, police, prisons</a:t>
            </a:r>
          </a:p>
          <a:p>
            <a:pPr algn="ctr">
              <a:spcBef>
                <a:spcPct val="50000"/>
              </a:spcBef>
            </a:pPr>
            <a:endParaRPr lang="en-GB" altLang="en-US" sz="800" dirty="0">
              <a:solidFill>
                <a:schemeClr val="tx1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824">
        <p:split orient="vert"/>
      </p:transition>
    </mc:Choice>
    <mc:Fallback xmlns="">
      <p:transition spd="slow" advTm="44824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lice tap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5" descr="Image result for dumfries sheriff court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9" descr="Image result for police man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Image result for police dog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68" y="0"/>
              <a:ext cx="4555232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38201"/>
              <a:ext cx="4572000" cy="33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7" y="3559726"/>
              <a:ext cx="2432395" cy="329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35" y="3538201"/>
              <a:ext cx="2112965" cy="33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23525" y="1822035"/>
            <a:ext cx="8496945" cy="29386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3600" b="1" u="sng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Crime and the Law</a:t>
            </a:r>
          </a:p>
          <a:p>
            <a:pPr algn="ctr">
              <a:spcBef>
                <a:spcPct val="50000"/>
              </a:spcBef>
            </a:pP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200" b="1" dirty="0">
                <a:solidFill>
                  <a:srgbClr val="FFFF00"/>
                </a:solidFill>
                <a:latin typeface="Comic Sans MS"/>
                <a:cs typeface="Arial"/>
              </a:rPr>
              <a:t>Assessment:- October 2023</a:t>
            </a: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Will also be assessed in January Prelim</a:t>
            </a:r>
          </a:p>
        </p:txBody>
      </p:sp>
    </p:spTree>
    <p:extLst>
      <p:ext uri="{BB962C8B-B14F-4D97-AF65-F5344CB8AC3E}">
        <p14:creationId xmlns:p14="http://schemas.microsoft.com/office/powerpoint/2010/main" val="2331576752"/>
      </p:ext>
    </p:extLst>
  </p:cSld>
  <p:clrMapOvr>
    <a:masterClrMapping/>
  </p:clrMapOvr>
  <p:transition spd="slow" advTm="9832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scottish parliamen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-30267" y="0"/>
            <a:ext cx="9187231" cy="6858000"/>
            <a:chOff x="-30267" y="0"/>
            <a:chExt cx="9187231" cy="685800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948" y="3357562"/>
              <a:ext cx="4716016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267" y="3861048"/>
              <a:ext cx="4458251" cy="2996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0"/>
              <a:ext cx="4716016" cy="371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0"/>
              <a:ext cx="4425071" cy="386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4800" y="2233148"/>
            <a:ext cx="8659688" cy="23917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 Democracy in Scotland </a:t>
            </a:r>
          </a:p>
          <a:p>
            <a:pPr algn="ctr"/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omic Sans MS" panose="030F0702030302020204" pitchFamily="66" charset="0"/>
            </a:endParaRPr>
          </a:p>
        </p:txBody>
      </p:sp>
      <p:sp>
        <p:nvSpPr>
          <p:cNvPr id="4" name="AutoShape 7" descr="Image result for scotland flag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61">
        <p:split orient="vert"/>
      </p:transition>
    </mc:Choice>
    <mc:Fallback xmlns="">
      <p:transition spd="slow" advTm="5861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7" y="3869641"/>
            <a:ext cx="4458251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48" y="3357562"/>
            <a:ext cx="471601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0"/>
            <a:ext cx="4425071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7" y="836712"/>
            <a:ext cx="8496945" cy="4531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2400" b="1" u="sng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Democracy in Scotland</a:t>
            </a:r>
          </a:p>
          <a:p>
            <a:pPr algn="ctr">
              <a:spcBef>
                <a:spcPct val="50000"/>
              </a:spcBef>
            </a:pPr>
            <a:endParaRPr lang="en-GB" altLang="en-US" sz="2400" b="1" u="sng" dirty="0">
              <a:solidFill>
                <a:schemeClr val="tx1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Power and decision making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Participation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Influence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Representation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Voting systems</a:t>
            </a:r>
          </a:p>
          <a:p>
            <a:pPr algn="ctr">
              <a:spcBef>
                <a:spcPct val="50000"/>
              </a:spcBef>
            </a:pPr>
            <a:endParaRPr lang="en-GB" altLang="en-US" sz="800" dirty="0">
              <a:solidFill>
                <a:schemeClr val="tx1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39631"/>
      </p:ext>
    </p:extLst>
  </p:cSld>
  <p:clrMapOvr>
    <a:masterClrMapping/>
  </p:clrMapOvr>
  <p:transition spd="slow" advTm="60799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7" y="3869641"/>
            <a:ext cx="4458251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48" y="3357562"/>
            <a:ext cx="471601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0"/>
            <a:ext cx="4425071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5" y="1822034"/>
            <a:ext cx="8496945" cy="3500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3600" b="1" u="sng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Democracy in Scotland</a:t>
            </a:r>
          </a:p>
          <a:p>
            <a:pPr algn="ctr">
              <a:spcBef>
                <a:spcPct val="50000"/>
              </a:spcBef>
            </a:pP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200" b="1" dirty="0">
                <a:solidFill>
                  <a:srgbClr val="FFFF00"/>
                </a:solidFill>
                <a:latin typeface="Comic Sans MS"/>
                <a:cs typeface="Arial"/>
              </a:rPr>
              <a:t>Assessment:- December 2023</a:t>
            </a: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200" b="1" dirty="0">
                <a:solidFill>
                  <a:srgbClr val="FFFF00"/>
                </a:solidFill>
                <a:latin typeface="Comic Sans MS"/>
                <a:cs typeface="Arial"/>
              </a:rPr>
              <a:t>Will also be assessed in January Prelim </a:t>
            </a: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02">
        <p:split orient="vert"/>
      </p:transition>
    </mc:Choice>
    <mc:Fallback xmlns="">
      <p:transition spd="slow" advTm="6302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usa flag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75"/>
              <a:ext cx="4644008" cy="3557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0"/>
              <a:ext cx="4499992" cy="357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3573016"/>
              <a:ext cx="4630153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441" y="3573016"/>
              <a:ext cx="4514559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80497" y="2159744"/>
            <a:ext cx="8497887" cy="25385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</a:rPr>
              <a:t>  World Power: USA  </a:t>
            </a:r>
          </a:p>
          <a:p>
            <a:pPr algn="ctr"/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55">
        <p:split orient="vert"/>
      </p:transition>
    </mc:Choice>
    <mc:Fallback xmlns="">
      <p:transition spd="slow" advTm="4955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6|9.7|5.2|6.7|15.4|2.9|1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70DAD8D2BBA4199123A34CF857C77" ma:contentTypeVersion="7" ma:contentTypeDescription="Create a new document." ma:contentTypeScope="" ma:versionID="9425aa1398c16387a81f4ab603851514">
  <xsd:schema xmlns:xsd="http://www.w3.org/2001/XMLSchema" xmlns:xs="http://www.w3.org/2001/XMLSchema" xmlns:p="http://schemas.microsoft.com/office/2006/metadata/properties" xmlns:ns2="3f7cc8fe-e779-4be3-a430-815dd703cd4a" xmlns:ns3="83763025-89ab-4ca0-b2bc-d83207a6ac14" targetNamespace="http://schemas.microsoft.com/office/2006/metadata/properties" ma:root="true" ma:fieldsID="2b0853c8dc3a5bf62e7f49513fae12fe" ns2:_="" ns3:_="">
    <xsd:import namespace="3f7cc8fe-e779-4be3-a430-815dd703cd4a"/>
    <xsd:import namespace="83763025-89ab-4ca0-b2bc-d83207a6a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cc8fe-e779-4be3-a430-815dd703c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63025-89ab-4ca0-b2bc-d83207a6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AB3270-5D64-4C30-A36F-9A22FB70CC03}"/>
</file>

<file path=customXml/itemProps2.xml><?xml version="1.0" encoding="utf-8"?>
<ds:datastoreItem xmlns:ds="http://schemas.openxmlformats.org/officeDocument/2006/customXml" ds:itemID="{923F27F7-199C-4A30-B6F1-92459C6A9EF3}"/>
</file>

<file path=customXml/itemProps3.xml><?xml version="1.0" encoding="utf-8"?>
<ds:datastoreItem xmlns:ds="http://schemas.openxmlformats.org/officeDocument/2006/customXml" ds:itemID="{391C5558-B76D-4AC6-99AC-695877F375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527</Words>
  <Application>Microsoft Office PowerPoint</Application>
  <PresentationFormat>On-screen Show (4:3)</PresentationFormat>
  <Paragraphs>113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SQA Examination Date</vt:lpstr>
      <vt:lpstr>SQA Assessment</vt:lpstr>
      <vt:lpstr>Types of Exam Questions</vt:lpstr>
      <vt:lpstr>PowerPoint Presentation</vt:lpstr>
      <vt:lpstr>Homework and Class Materials</vt:lpstr>
      <vt:lpstr>Study Support</vt:lpstr>
      <vt:lpstr>Success in Modern Studies</vt:lpstr>
      <vt:lpstr>How can you help?</vt:lpstr>
      <vt:lpstr>PowerPoint Presentation</vt:lpstr>
      <vt:lpstr>Summary</vt:lpstr>
      <vt:lpstr>PowerPoint Presentation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Herd</dc:creator>
  <cp:lastModifiedBy>Mrs Sibley</cp:lastModifiedBy>
  <cp:revision>144</cp:revision>
  <cp:lastPrinted>2020-09-21T15:45:58Z</cp:lastPrinted>
  <dcterms:created xsi:type="dcterms:W3CDTF">2014-09-22T17:07:22Z</dcterms:created>
  <dcterms:modified xsi:type="dcterms:W3CDTF">2023-09-08T10:39:00Z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0x0101006B570DAD8D2BBA4199123A34CF857C77</vt:lpwstr>
  </property>
</Properties>
</file>