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2"/>
  </p:handoutMasterIdLst>
  <p:sldIdLst>
    <p:sldId id="256" r:id="rId2"/>
    <p:sldId id="258" r:id="rId3"/>
    <p:sldId id="266" r:id="rId4"/>
    <p:sldId id="259" r:id="rId5"/>
    <p:sldId id="261" r:id="rId6"/>
    <p:sldId id="260" r:id="rId7"/>
    <p:sldId id="262" r:id="rId8"/>
    <p:sldId id="267" r:id="rId9"/>
    <p:sldId id="264" r:id="rId10"/>
    <p:sldId id="265" r:id="rId11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9" d="100"/>
          <a:sy n="69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Anderson" userId="6623471c-60d5-4e9f-b8cc-3790eba128bc" providerId="ADAL" clId="{33037333-0B38-4DE6-85EA-ACFAB9E63290}"/>
    <pc:docChg chg="undo custSel modSld">
      <pc:chgData name="Rebecca Anderson" userId="6623471c-60d5-4e9f-b8cc-3790eba128bc" providerId="ADAL" clId="{33037333-0B38-4DE6-85EA-ACFAB9E63290}" dt="2021-09-16T20:24:36.043" v="264" actId="20577"/>
      <pc:docMkLst>
        <pc:docMk/>
      </pc:docMkLst>
      <pc:sldChg chg="addSp modSp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06317705" sldId="256"/>
        </pc:sldMkLst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06317705" sldId="256"/>
            <ac:picMk id="2" creationId="{998649FE-DFAE-4BDA-828F-EC407486994D}"/>
          </ac:picMkLst>
        </pc:picChg>
      </pc:sldChg>
      <pc:sldChg chg="addSp del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935554845" sldId="258"/>
        </pc:sldMkLst>
        <pc:spChg chg="mod">
          <ac:chgData name="Rebecca Anderson" userId="6623471c-60d5-4e9f-b8cc-3790eba128bc" providerId="ADAL" clId="{33037333-0B38-4DE6-85EA-ACFAB9E63290}" dt="2021-09-15T19:31:51.262" v="8" actId="20577"/>
          <ac:spMkLst>
            <pc:docMk/>
            <pc:sldMk cId="3935554845" sldId="258"/>
            <ac:spMk id="2" creationId="{00000000-0000-0000-0000-000000000000}"/>
          </ac:spMkLst>
        </pc:spChg>
        <pc:spChg chg="mod">
          <ac:chgData name="Rebecca Anderson" userId="6623471c-60d5-4e9f-b8cc-3790eba128bc" providerId="ADAL" clId="{33037333-0B38-4DE6-85EA-ACFAB9E63290}" dt="2021-09-15T20:20:09.642" v="228" actId="27636"/>
          <ac:spMkLst>
            <pc:docMk/>
            <pc:sldMk cId="3935554845" sldId="258"/>
            <ac:spMk id="3" creationId="{00000000-0000-0000-0000-000000000000}"/>
          </ac:spMkLst>
        </pc:spChg>
        <pc:spChg chg="del mod">
          <ac:chgData name="Rebecca Anderson" userId="6623471c-60d5-4e9f-b8cc-3790eba128bc" providerId="ADAL" clId="{33037333-0B38-4DE6-85EA-ACFAB9E63290}" dt="2021-09-15T20:19:57.724" v="221" actId="478"/>
          <ac:spMkLst>
            <pc:docMk/>
            <pc:sldMk cId="3935554845" sldId="258"/>
            <ac:spMk id="4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935554845" sldId="258"/>
            <ac:picMk id="4" creationId="{A2822FB7-28E2-4DAC-AB7B-A513BDE3906F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9:15.999" v="233" actId="1037"/>
        <pc:sldMkLst>
          <pc:docMk/>
          <pc:sldMk cId="2670869074" sldId="259"/>
        </pc:sldMkLst>
        <pc:picChg chg="add mod">
          <ac:chgData name="Rebecca Anderson" userId="6623471c-60d5-4e9f-b8cc-3790eba128bc" providerId="ADAL" clId="{33037333-0B38-4DE6-85EA-ACFAB9E63290}" dt="2021-09-16T20:19:15.999" v="233" actId="1037"/>
          <ac:picMkLst>
            <pc:docMk/>
            <pc:sldMk cId="2670869074" sldId="259"/>
            <ac:picMk id="4" creationId="{DBC8BBEC-95EC-4E84-A083-C31C09182D9E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1974974245" sldId="260"/>
        </pc:sldMkLst>
        <pc:spChg chg="mod">
          <ac:chgData name="Rebecca Anderson" userId="6623471c-60d5-4e9f-b8cc-3790eba128bc" providerId="ADAL" clId="{33037333-0B38-4DE6-85EA-ACFAB9E63290}" dt="2021-09-15T19:54:26.972" v="183" actId="20577"/>
          <ac:spMkLst>
            <pc:docMk/>
            <pc:sldMk cId="1974974245" sldId="260"/>
            <ac:spMk id="3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1974974245" sldId="260"/>
            <ac:picMk id="4" creationId="{0B4FF4AC-0AF8-46BF-A976-B304021E50D5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407221371" sldId="261"/>
        </pc:sldMkLst>
        <pc:spChg chg="mod">
          <ac:chgData name="Rebecca Anderson" userId="6623471c-60d5-4e9f-b8cc-3790eba128bc" providerId="ADAL" clId="{33037333-0B38-4DE6-85EA-ACFAB9E63290}" dt="2021-09-15T19:50:37.654" v="136" actId="20577"/>
          <ac:spMkLst>
            <pc:docMk/>
            <pc:sldMk cId="407221371" sldId="261"/>
            <ac:spMk id="3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407221371" sldId="261"/>
            <ac:picMk id="4" creationId="{9615D67C-6C12-48FF-A1D0-4B48FADA7FAA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24:36.043" v="264" actId="20577"/>
        <pc:sldMkLst>
          <pc:docMk/>
          <pc:sldMk cId="2483249313" sldId="262"/>
        </pc:sldMkLst>
        <pc:spChg chg="mod">
          <ac:chgData name="Rebecca Anderson" userId="6623471c-60d5-4e9f-b8cc-3790eba128bc" providerId="ADAL" clId="{33037333-0B38-4DE6-85EA-ACFAB9E63290}" dt="2021-09-16T20:24:36.043" v="264" actId="20577"/>
          <ac:spMkLst>
            <pc:docMk/>
            <pc:sldMk cId="2483249313" sldId="262"/>
            <ac:spMk id="2" creationId="{00000000-0000-0000-0000-000000000000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2483249313" sldId="262"/>
            <ac:picMk id="4" creationId="{85E55CBF-8F3F-455E-804C-1A587A6D3654}"/>
          </ac:picMkLst>
        </pc:picChg>
      </pc:sldChg>
      <pc:sldChg chg="addSp modSp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266385753" sldId="264"/>
        </pc:sldMkLst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266385753" sldId="264"/>
            <ac:picMk id="4" creationId="{9308C1A4-7F65-41C7-90A1-4AD5C79E7853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4:13.574" v="229"/>
        <pc:sldMkLst>
          <pc:docMk/>
          <pc:sldMk cId="3333511188" sldId="265"/>
        </pc:sldMkLst>
        <pc:spChg chg="mod">
          <ac:chgData name="Rebecca Anderson" userId="6623471c-60d5-4e9f-b8cc-3790eba128bc" providerId="ADAL" clId="{33037333-0B38-4DE6-85EA-ACFAB9E63290}" dt="2021-09-15T19:55:10.122" v="191" actId="20577"/>
          <ac:spMkLst>
            <pc:docMk/>
            <pc:sldMk cId="3333511188" sldId="265"/>
            <ac:spMk id="4" creationId="{7E64F3E4-30AB-4EA3-94A7-FB829E6049F3}"/>
          </ac:spMkLst>
        </pc:spChg>
        <pc:picChg chg="add mod">
          <ac:chgData name="Rebecca Anderson" userId="6623471c-60d5-4e9f-b8cc-3790eba128bc" providerId="ADAL" clId="{33037333-0B38-4DE6-85EA-ACFAB9E63290}" dt="2021-09-16T20:14:13.574" v="229"/>
          <ac:picMkLst>
            <pc:docMk/>
            <pc:sldMk cId="3333511188" sldId="265"/>
            <ac:picMk id="3" creationId="{EF10309E-8264-429B-B5C4-A9C711CAA5BB}"/>
          </ac:picMkLst>
        </pc:picChg>
      </pc:sldChg>
      <pc:sldChg chg="addSp modSp mod modTransition">
        <pc:chgData name="Rebecca Anderson" userId="6623471c-60d5-4e9f-b8cc-3790eba128bc" providerId="ADAL" clId="{33037333-0B38-4DE6-85EA-ACFAB9E63290}" dt="2021-09-16T20:18:27.575" v="231" actId="1037"/>
        <pc:sldMkLst>
          <pc:docMk/>
          <pc:sldMk cId="2446958445" sldId="266"/>
        </pc:sldMkLst>
        <pc:spChg chg="mod">
          <ac:chgData name="Rebecca Anderson" userId="6623471c-60d5-4e9f-b8cc-3790eba128bc" providerId="ADAL" clId="{33037333-0B38-4DE6-85EA-ACFAB9E63290}" dt="2021-09-15T19:50:00.529" v="123" actId="20577"/>
          <ac:spMkLst>
            <pc:docMk/>
            <pc:sldMk cId="2446958445" sldId="266"/>
            <ac:spMk id="3" creationId="{9E9FBE82-D49A-4A1B-BFE1-829A570916F2}"/>
          </ac:spMkLst>
        </pc:spChg>
        <pc:picChg chg="add mod">
          <ac:chgData name="Rebecca Anderson" userId="6623471c-60d5-4e9f-b8cc-3790eba128bc" providerId="ADAL" clId="{33037333-0B38-4DE6-85EA-ACFAB9E63290}" dt="2021-09-16T20:18:27.575" v="231" actId="1037"/>
          <ac:picMkLst>
            <pc:docMk/>
            <pc:sldMk cId="2446958445" sldId="266"/>
            <ac:picMk id="4" creationId="{2746F120-05E0-4293-AF15-83E669F35B3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/>
          <a:lstStyle>
            <a:lvl1pPr algn="r">
              <a:defRPr sz="1200"/>
            </a:lvl1pPr>
          </a:lstStyle>
          <a:p>
            <a:fld id="{76106E41-ABB9-4442-A1E2-45276225F349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4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lIns="93214" tIns="46607" rIns="93214" bIns="46607" rtlCol="0" anchor="b"/>
          <a:lstStyle>
            <a:lvl1pPr algn="r">
              <a:defRPr sz="1200"/>
            </a:lvl1pPr>
          </a:lstStyle>
          <a:p>
            <a:fld id="{586C8C22-302E-4ACC-9FD4-71EA885854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2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BE2182-2829-4F40-B577-5AF3DC39242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87332CC-BD76-4E3E-BC38-FC28A985A7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B161D46D-FAF3-4667-A835-FFA6412CD9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3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FF69D9-29A1-4311-BEC4-594E675085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3928197" y="1240913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4C6EC36-7469-473F-9DE1-865ADF0B9D9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63688" y="3071217"/>
            <a:ext cx="58326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To Pass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National 5 Applications of Maths</a:t>
            </a:r>
          </a:p>
        </p:txBody>
      </p:sp>
      <p:pic>
        <p:nvPicPr>
          <p:cNvPr id="6" name="Picture 2" descr="H:\Documents\2017-2018\Wider Achievement\DHS Logos\WEB RGB\BuccleuchWEB.jpg">
            <a:extLst>
              <a:ext uri="{FF2B5EF4-FFF2-40B4-BE49-F238E27FC236}">
                <a16:creationId xmlns:a16="http://schemas.microsoft.com/office/drawing/2014/main" id="{8D0ED76A-F215-410D-9A5F-41C2DB4A80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4481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:\Documents\2017-2018\Wider Achievement\DHS Logos\WEB RGB\CaerlaverochWEB.jpg">
            <a:extLst>
              <a:ext uri="{FF2B5EF4-FFF2-40B4-BE49-F238E27FC236}">
                <a16:creationId xmlns:a16="http://schemas.microsoft.com/office/drawing/2014/main" id="{92CED870-F6B6-4042-B580-3DF437D93C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448175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H:\Documents\2017-2018\Wider Achievement\DHS Logos\WEB RGB\DevorgillaWEB.jpg">
            <a:extLst>
              <a:ext uri="{FF2B5EF4-FFF2-40B4-BE49-F238E27FC236}">
                <a16:creationId xmlns:a16="http://schemas.microsoft.com/office/drawing/2014/main" id="{A7F70245-1142-428D-B4DE-72E2758D55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4471988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4BADCAC0-6CB6-4503-8E6A-79B07208EE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" t="11095"/>
          <a:stretch>
            <a:fillRect/>
          </a:stretch>
        </p:blipFill>
        <p:spPr bwMode="auto">
          <a:xfrm>
            <a:off x="0" y="5567363"/>
            <a:ext cx="91440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58" y="268035"/>
            <a:ext cx="7467600" cy="1143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BE2182-2829-4F40-B577-5AF3DC39242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2182-2829-4F40-B577-5AF3DC39242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BE2182-2829-4F40-B577-5AF3DC392421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7A446-136C-42BE-8A95-550AAA85168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6" r:id="rId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sqa.org.uk/pastpapers/findpastpaper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1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64"/>
    </mc:Choice>
    <mc:Fallback xmlns="">
      <p:transition spd="slow" advTm="4736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648"/>
            <a:ext cx="7467600" cy="576064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Any Questions?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E64F3E4-30AB-4EA3-94A7-FB829E6049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848072"/>
          </a:xfrm>
        </p:spPr>
        <p:txBody>
          <a:bodyPr vert="horz" lIns="91440" tIns="45720" rIns="91440" bIns="45720" anchor="t">
            <a:noAutofit/>
          </a:bodyPr>
          <a:lstStyle/>
          <a:p>
            <a:r>
              <a:rPr lang="en-GB" sz="4000" dirty="0">
                <a:latin typeface="Arial"/>
                <a:cs typeface="Arial"/>
              </a:rPr>
              <a:t>Contact your child’s teacher </a:t>
            </a:r>
            <a:r>
              <a:rPr lang="en-GB" sz="4000" dirty="0" smtClean="0">
                <a:latin typeface="Arial"/>
                <a:cs typeface="Arial"/>
              </a:rPr>
              <a:t>  through </a:t>
            </a:r>
            <a:r>
              <a:rPr lang="en-GB" sz="4000" dirty="0">
                <a:latin typeface="Arial"/>
                <a:cs typeface="Arial"/>
              </a:rPr>
              <a:t>the school office </a:t>
            </a:r>
            <a:endParaRPr lang="en-GB" sz="4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4000" dirty="0" smtClean="0">
                <a:latin typeface="Arial"/>
                <a:cs typeface="Arial"/>
              </a:rPr>
              <a:t>  or </a:t>
            </a:r>
          </a:p>
          <a:p>
            <a:pPr marL="0" indent="0">
              <a:buNone/>
            </a:pPr>
            <a:r>
              <a:rPr lang="en-GB" sz="4000" dirty="0" smtClean="0">
                <a:latin typeface="Arial"/>
                <a:cs typeface="Arial"/>
              </a:rPr>
              <a:t>  The Principal Teacher for Maths: </a:t>
            </a:r>
          </a:p>
          <a:p>
            <a:pPr marL="0" indent="0">
              <a:buNone/>
            </a:pPr>
            <a:r>
              <a:rPr lang="en-GB" sz="4000" smtClean="0">
                <a:latin typeface="Arial"/>
                <a:cs typeface="Arial"/>
              </a:rPr>
              <a:t>  Mrs </a:t>
            </a:r>
            <a:r>
              <a:rPr lang="en-GB" sz="4000" dirty="0">
                <a:latin typeface="Arial"/>
                <a:cs typeface="Arial"/>
              </a:rPr>
              <a:t>Anderson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B42902B4-B753-47B2-97FD-BC5236219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5" t="9528" r="38576" b="32391"/>
          <a:stretch>
            <a:fillRect/>
          </a:stretch>
        </p:blipFill>
        <p:spPr bwMode="auto">
          <a:xfrm>
            <a:off x="6444208" y="4005064"/>
            <a:ext cx="1252537" cy="154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51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93"/>
    </mc:Choice>
    <mc:Fallback xmlns="">
      <p:transition spd="slow" advTm="1159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8" y="332656"/>
            <a:ext cx="7931224" cy="56693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Units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108520" y="1052736"/>
            <a:ext cx="6917940" cy="4401616"/>
          </a:xfrm>
        </p:spPr>
        <p:txBody>
          <a:bodyPr vert="horz" lIns="91440" tIns="45720" rIns="91440" bIns="45720" anchor="t">
            <a:normAutofit/>
          </a:bodyPr>
          <a:lstStyle/>
          <a:p>
            <a:pPr lvl="1"/>
            <a:r>
              <a:rPr lang="en-GB" sz="4000" dirty="0"/>
              <a:t>Numeracy</a:t>
            </a:r>
          </a:p>
          <a:p>
            <a:pPr lvl="1"/>
            <a:endParaRPr lang="en-GB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GB" sz="4000" dirty="0"/>
              <a:t>Geometry &amp; </a:t>
            </a:r>
            <a:r>
              <a:rPr lang="en-GB" sz="4000" dirty="0" smtClean="0"/>
              <a:t>Measure</a:t>
            </a:r>
          </a:p>
          <a:p>
            <a:pPr lvl="1"/>
            <a:endParaRPr lang="en-GB" sz="4000" dirty="0"/>
          </a:p>
          <a:p>
            <a:pPr lvl="1"/>
            <a:r>
              <a:rPr lang="en-GB" sz="4000" dirty="0" smtClean="0"/>
              <a:t>Finance </a:t>
            </a:r>
            <a:r>
              <a:rPr lang="en-GB" sz="4000" dirty="0"/>
              <a:t>and </a:t>
            </a:r>
            <a:r>
              <a:rPr lang="en-GB" sz="4000" dirty="0" smtClean="0"/>
              <a:t>Statistics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3555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25"/>
    </mc:Choice>
    <mc:Fallback xmlns="">
      <p:transition spd="slow" advTm="2762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1294-8D9A-4C94-93C3-BC7B42DED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-387424"/>
            <a:ext cx="7467600" cy="1143000"/>
          </a:xfrm>
        </p:spPr>
        <p:txBody>
          <a:bodyPr vert="horz" lIns="91440" tIns="45720" rIns="91440" bIns="45720" anchor="b">
            <a:normAutofit/>
          </a:bodyPr>
          <a:lstStyle/>
          <a:p>
            <a:r>
              <a:rPr lang="en-GB" sz="4400" dirty="0">
                <a:latin typeface="Arial"/>
                <a:cs typeface="Arial"/>
              </a:rPr>
              <a:t>IMPORTANT</a:t>
            </a:r>
            <a:endParaRPr lang="en-GB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BE82-D49A-4A1B-BFE1-829A570916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7745288" cy="5565232"/>
          </a:xfrm>
        </p:spPr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Arial"/>
                <a:cs typeface="Arial"/>
              </a:rPr>
              <a:t>Topics which have been removed from the </a:t>
            </a:r>
            <a:r>
              <a:rPr lang="en-GB" sz="4000" dirty="0" smtClean="0">
                <a:latin typeface="Arial"/>
                <a:cs typeface="Arial"/>
              </a:rPr>
              <a:t>2023 </a:t>
            </a:r>
            <a:r>
              <a:rPr lang="en-GB" sz="4000" dirty="0">
                <a:latin typeface="Arial"/>
                <a:cs typeface="Arial"/>
              </a:rPr>
              <a:t>assessment</a:t>
            </a:r>
            <a:endParaRPr lang="en-GB" sz="4000" dirty="0"/>
          </a:p>
          <a:p>
            <a:pPr marL="0" indent="0">
              <a:buNone/>
            </a:pPr>
            <a:endParaRPr lang="en-GB" sz="4000" dirty="0">
              <a:latin typeface="Arial"/>
              <a:cs typeface="Arial"/>
            </a:endParaRPr>
          </a:p>
          <a:p>
            <a:r>
              <a:rPr lang="en-GB" sz="4000" dirty="0">
                <a:latin typeface="Arial"/>
                <a:cs typeface="Arial"/>
              </a:rPr>
              <a:t>Scale Drawing</a:t>
            </a:r>
          </a:p>
          <a:p>
            <a:r>
              <a:rPr lang="en-GB" sz="4000" dirty="0">
                <a:latin typeface="Arial"/>
                <a:cs typeface="Arial"/>
              </a:rPr>
              <a:t>Navigating a Route</a:t>
            </a:r>
          </a:p>
          <a:p>
            <a:r>
              <a:rPr lang="en-GB" sz="4000" dirty="0">
                <a:latin typeface="Arial"/>
                <a:cs typeface="Arial"/>
              </a:rPr>
              <a:t>Line of Best Fit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4695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67"/>
    </mc:Choice>
    <mc:Fallback xmlns="">
      <p:transition spd="slow" advTm="2946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507" y="260648"/>
            <a:ext cx="7467600" cy="56693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4870323"/>
          </a:xfrm>
        </p:spPr>
        <p:txBody>
          <a:bodyPr>
            <a:normAutofit/>
          </a:bodyPr>
          <a:lstStyle/>
          <a:p>
            <a:r>
              <a:rPr lang="en-GB" sz="3900" dirty="0" smtClean="0"/>
              <a:t>October assessment</a:t>
            </a:r>
            <a:endParaRPr lang="en-GB" sz="3900" dirty="0"/>
          </a:p>
          <a:p>
            <a:pPr marL="0" indent="0" algn="ctr">
              <a:buNone/>
            </a:pPr>
            <a:endParaRPr lang="en-GB" sz="3900" dirty="0"/>
          </a:p>
          <a:p>
            <a:r>
              <a:rPr lang="en-GB" sz="3900" dirty="0" smtClean="0"/>
              <a:t>January Prelim</a:t>
            </a:r>
            <a:endParaRPr lang="en-GB" sz="3900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8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20"/>
    </mc:Choice>
    <mc:Fallback xmlns="">
      <p:transition spd="slow" advTm="3972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3832"/>
            <a:ext cx="9252520" cy="566936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SQA </a:t>
            </a:r>
            <a:r>
              <a:rPr lang="en-GB" sz="4400" dirty="0" smtClean="0"/>
              <a:t>Exam</a:t>
            </a:r>
            <a:br>
              <a:rPr lang="en-GB" sz="4400" dirty="0" smtClean="0"/>
            </a:br>
            <a:r>
              <a:rPr lang="en-GB" sz="4400" dirty="0" smtClean="0"/>
              <a:t>Thursday 4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May 2023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470900" cy="3216782"/>
          </a:xfrm>
        </p:spPr>
        <p:txBody>
          <a:bodyPr/>
          <a:lstStyle/>
          <a:p>
            <a:pPr algn="l"/>
            <a:r>
              <a:rPr lang="en-GB" sz="4000" b="0" i="0" dirty="0" smtClean="0">
                <a:solidFill>
                  <a:srgbClr val="34383C"/>
                </a:solidFill>
                <a:effectLst/>
                <a:latin typeface="Helvetica Neue"/>
              </a:rPr>
              <a:t>Question </a:t>
            </a:r>
            <a:r>
              <a:rPr lang="en-GB" sz="4000" b="0" i="0" dirty="0">
                <a:solidFill>
                  <a:srgbClr val="34383C"/>
                </a:solidFill>
                <a:effectLst/>
                <a:latin typeface="Helvetica Neue"/>
              </a:rPr>
              <a:t>Paper 1</a:t>
            </a:r>
          </a:p>
          <a:p>
            <a:pPr marL="0" indent="0" algn="l">
              <a:buNone/>
            </a:pPr>
            <a:r>
              <a:rPr lang="en-GB" sz="4000" b="0" i="0" dirty="0" smtClean="0">
                <a:solidFill>
                  <a:srgbClr val="34383C"/>
                </a:solidFill>
                <a:effectLst/>
                <a:latin typeface="Helvetica Neue"/>
              </a:rPr>
              <a:t>35 </a:t>
            </a:r>
            <a:r>
              <a:rPr lang="en-GB" sz="4000" b="0" i="0" dirty="0">
                <a:solidFill>
                  <a:srgbClr val="34383C"/>
                </a:solidFill>
                <a:effectLst/>
                <a:latin typeface="Helvetica Neue"/>
              </a:rPr>
              <a:t>marks, 50 </a:t>
            </a:r>
            <a:r>
              <a:rPr lang="en-GB" sz="4000" b="0" i="0" dirty="0" smtClean="0">
                <a:solidFill>
                  <a:srgbClr val="34383C"/>
                </a:solidFill>
                <a:effectLst/>
                <a:latin typeface="Helvetica Neue"/>
              </a:rPr>
              <a:t>minutes</a:t>
            </a:r>
          </a:p>
          <a:p>
            <a:pPr algn="l"/>
            <a:r>
              <a:rPr lang="en-GB" sz="4000" b="0" i="0" dirty="0" smtClean="0">
                <a:solidFill>
                  <a:srgbClr val="34383C"/>
                </a:solidFill>
                <a:effectLst/>
                <a:latin typeface="Helvetica Neue"/>
              </a:rPr>
              <a:t>Question </a:t>
            </a:r>
            <a:r>
              <a:rPr lang="en-GB" sz="4000" b="0" i="0" dirty="0">
                <a:solidFill>
                  <a:srgbClr val="34383C"/>
                </a:solidFill>
                <a:effectLst/>
                <a:latin typeface="Helvetica Neue"/>
              </a:rPr>
              <a:t>Paper 2</a:t>
            </a:r>
          </a:p>
          <a:p>
            <a:pPr marL="0" indent="0" algn="l">
              <a:buNone/>
            </a:pPr>
            <a:r>
              <a:rPr lang="en-GB" sz="4000" b="0" i="0" dirty="0" smtClean="0">
                <a:solidFill>
                  <a:srgbClr val="34383C"/>
                </a:solidFill>
                <a:effectLst/>
                <a:latin typeface="Helvetica Neue"/>
              </a:rPr>
              <a:t>55 </a:t>
            </a:r>
            <a:r>
              <a:rPr lang="en-GB" sz="4000" b="0" i="0" dirty="0">
                <a:solidFill>
                  <a:srgbClr val="34383C"/>
                </a:solidFill>
                <a:effectLst/>
                <a:latin typeface="Helvetica Neue"/>
              </a:rPr>
              <a:t>marks, 1 hour and 40 minutes</a:t>
            </a:r>
          </a:p>
          <a:p>
            <a:pPr marL="365760" lvl="1" indent="0">
              <a:buNone/>
            </a:pP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D1D977-19A1-4154-B194-CE6E3C690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622" y="1772816"/>
            <a:ext cx="271830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35" y="4365104"/>
            <a:ext cx="8630993" cy="105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48"/>
    </mc:Choice>
    <mc:Fallback xmlns="">
      <p:transition spd="slow" advTm="2174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31224" cy="638944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827584"/>
            <a:ext cx="8712968" cy="5697760"/>
          </a:xfrm>
        </p:spPr>
        <p:txBody>
          <a:bodyPr>
            <a:normAutofit fontScale="85000" lnSpcReduction="20000"/>
          </a:bodyPr>
          <a:lstStyle/>
          <a:p>
            <a:r>
              <a:rPr lang="en-GB" sz="4000" dirty="0"/>
              <a:t>Notes given by teacher/notes jotter</a:t>
            </a:r>
          </a:p>
          <a:p>
            <a:pPr marL="365760" lvl="1" indent="0">
              <a:buNone/>
            </a:pPr>
            <a:endParaRPr lang="en-GB" sz="4000" dirty="0"/>
          </a:p>
          <a:p>
            <a:r>
              <a:rPr lang="en-GB" sz="4000" dirty="0"/>
              <a:t>Online Resources</a:t>
            </a:r>
          </a:p>
          <a:p>
            <a:pPr lvl="1"/>
            <a:r>
              <a:rPr lang="en-GB" sz="4000" dirty="0"/>
              <a:t>Teams</a:t>
            </a:r>
          </a:p>
          <a:p>
            <a:pPr lvl="1"/>
            <a:r>
              <a:rPr lang="en-GB" sz="4000" dirty="0"/>
              <a:t>FreeNational5Maths.co.uk</a:t>
            </a:r>
          </a:p>
          <a:p>
            <a:pPr lvl="1"/>
            <a:r>
              <a:rPr lang="en-GB" sz="4000" dirty="0"/>
              <a:t>FreeApplicationsofMaths.co.uk 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Past Papers and Practice Papers</a:t>
            </a:r>
          </a:p>
          <a:p>
            <a:pPr lvl="1"/>
            <a:r>
              <a:rPr lang="en-GB" sz="4000" dirty="0"/>
              <a:t>Available for download from </a:t>
            </a:r>
            <a:r>
              <a:rPr lang="en-GB" sz="4000" dirty="0">
                <a:hlinkClick r:id="rId2"/>
              </a:rPr>
              <a:t>http://www.sqa.org.uk/pastpapers/findpastpaper.htm</a:t>
            </a:r>
            <a:endParaRPr lang="en-GB" sz="40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BA6B75-696C-4A07-9783-7E283A09B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700808"/>
            <a:ext cx="3195908" cy="8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7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124"/>
    </mc:Choice>
    <mc:Fallback xmlns="">
      <p:transition spd="slow" advTm="3512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5574"/>
            <a:ext cx="9036496" cy="574323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Success in National 5 Applications of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5236"/>
            <a:ext cx="7056784" cy="5332764"/>
          </a:xfrm>
        </p:spPr>
        <p:txBody>
          <a:bodyPr>
            <a:noAutofit/>
          </a:bodyPr>
          <a:lstStyle/>
          <a:p>
            <a:r>
              <a:rPr lang="en-GB" sz="4000" dirty="0"/>
              <a:t>Formal homework</a:t>
            </a:r>
          </a:p>
          <a:p>
            <a:r>
              <a:rPr lang="en-GB" sz="4000" dirty="0" smtClean="0"/>
              <a:t>Structured </a:t>
            </a:r>
            <a:r>
              <a:rPr lang="en-GB" sz="4000" dirty="0"/>
              <a:t>revision (starting now)</a:t>
            </a:r>
          </a:p>
          <a:p>
            <a:r>
              <a:rPr lang="en-GB" sz="4000" dirty="0" smtClean="0"/>
              <a:t>Lots </a:t>
            </a:r>
            <a:r>
              <a:rPr lang="en-GB" sz="4000" dirty="0"/>
              <a:t>of practice questions</a:t>
            </a:r>
          </a:p>
          <a:p>
            <a:r>
              <a:rPr lang="en-GB" sz="4000" dirty="0" smtClean="0"/>
              <a:t>Pupils </a:t>
            </a:r>
            <a:r>
              <a:rPr lang="en-GB" sz="4000" dirty="0"/>
              <a:t>can come for help from </a:t>
            </a:r>
            <a:r>
              <a:rPr lang="en-GB" sz="4000" b="1" dirty="0"/>
              <a:t>any</a:t>
            </a:r>
            <a:r>
              <a:rPr lang="en-GB" sz="4000" dirty="0"/>
              <a:t> </a:t>
            </a:r>
            <a:r>
              <a:rPr lang="en-GB" sz="4000" dirty="0" smtClean="0"/>
              <a:t>maths teacher </a:t>
            </a:r>
            <a:r>
              <a:rPr lang="en-GB" sz="4000" dirty="0"/>
              <a:t>at </a:t>
            </a:r>
            <a:r>
              <a:rPr lang="en-GB" sz="4000" b="1" dirty="0"/>
              <a:t>any</a:t>
            </a:r>
            <a:r>
              <a:rPr lang="en-GB" sz="4000" dirty="0"/>
              <a:t> time</a:t>
            </a:r>
          </a:p>
        </p:txBody>
      </p:sp>
      <p:pic>
        <p:nvPicPr>
          <p:cNvPr id="2050" name="Picture 2" descr="Green Check Mark Icon Flat Style, Tick, #2554044 - PNG Images - PNGio">
            <a:extLst>
              <a:ext uri="{FF2B5EF4-FFF2-40B4-BE49-F238E27FC236}">
                <a16:creationId xmlns:a16="http://schemas.microsoft.com/office/drawing/2014/main" id="{EC82FAD1-01E2-4FFE-BAFE-D7B5929F6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3659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24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06"/>
    </mc:Choice>
    <mc:Fallback xmlns="">
      <p:transition spd="slow" advTm="7730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5574"/>
            <a:ext cx="9036496" cy="574323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Success in National 5 Applications of 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25236"/>
            <a:ext cx="7056784" cy="5332764"/>
          </a:xfrm>
        </p:spPr>
        <p:txBody>
          <a:bodyPr>
            <a:noAutofit/>
          </a:bodyPr>
          <a:lstStyle/>
          <a:p>
            <a:r>
              <a:rPr lang="en-GB" sz="4000" dirty="0" smtClean="0"/>
              <a:t>After school study</a:t>
            </a:r>
          </a:p>
          <a:p>
            <a:pPr>
              <a:buFontTx/>
              <a:buChar char="-"/>
            </a:pPr>
            <a:r>
              <a:rPr lang="en-GB" sz="4000" dirty="0" smtClean="0"/>
              <a:t>Tuesday – Mr Crossley</a:t>
            </a:r>
          </a:p>
          <a:p>
            <a:pPr>
              <a:buFontTx/>
              <a:buChar char="-"/>
            </a:pPr>
            <a:r>
              <a:rPr lang="en-GB" sz="4000" dirty="0" smtClean="0"/>
              <a:t>Wednesday – Miss Paul</a:t>
            </a:r>
          </a:p>
          <a:p>
            <a:pPr marL="0" indent="0">
              <a:buNone/>
            </a:pPr>
            <a:r>
              <a:rPr lang="en-GB" sz="4000" dirty="0" smtClean="0"/>
              <a:t>			  – </a:t>
            </a:r>
            <a:r>
              <a:rPr lang="en-GB" sz="4000" dirty="0"/>
              <a:t>Miss </a:t>
            </a:r>
            <a:r>
              <a:rPr lang="en-GB" sz="4000" dirty="0" smtClean="0"/>
              <a:t>Swan</a:t>
            </a:r>
          </a:p>
          <a:p>
            <a:pPr>
              <a:buFontTx/>
              <a:buChar char="-"/>
            </a:pPr>
            <a:r>
              <a:rPr lang="en-GB" sz="4000" dirty="0" smtClean="0"/>
              <a:t>Thursday – Mrs Anderson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	     – Mr Smith</a:t>
            </a:r>
          </a:p>
        </p:txBody>
      </p:sp>
      <p:pic>
        <p:nvPicPr>
          <p:cNvPr id="2050" name="Picture 2" descr="Green Check Mark Icon Flat Style, Tick, #2554044 - PNG Images - PNGio">
            <a:extLst>
              <a:ext uri="{FF2B5EF4-FFF2-40B4-BE49-F238E27FC236}">
                <a16:creationId xmlns:a16="http://schemas.microsoft.com/office/drawing/2014/main" id="{EC82FAD1-01E2-4FFE-BAFE-D7B5929F6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33659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306"/>
    </mc:Choice>
    <mc:Fallback xmlns="">
      <p:transition spd="slow" advTm="773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8" y="188640"/>
            <a:ext cx="7931224" cy="576064"/>
          </a:xfrm>
        </p:spPr>
        <p:txBody>
          <a:bodyPr>
            <a:noAutofit/>
          </a:bodyPr>
          <a:lstStyle/>
          <a:p>
            <a:pPr algn="ctr"/>
            <a:r>
              <a:rPr lang="en-GB" sz="4400" dirty="0"/>
              <a:t>How can you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856984" cy="5904656"/>
          </a:xfrm>
        </p:spPr>
        <p:txBody>
          <a:bodyPr>
            <a:noAutofit/>
          </a:bodyPr>
          <a:lstStyle/>
          <a:p>
            <a:r>
              <a:rPr lang="en-GB" sz="4000" dirty="0"/>
              <a:t>Ensure resources are organised at home</a:t>
            </a:r>
          </a:p>
          <a:p>
            <a:r>
              <a:rPr lang="en-GB" sz="4000" dirty="0" smtClean="0"/>
              <a:t>Test </a:t>
            </a:r>
            <a:r>
              <a:rPr lang="en-GB" sz="4000" dirty="0"/>
              <a:t>pupils using core notes</a:t>
            </a:r>
          </a:p>
          <a:p>
            <a:r>
              <a:rPr lang="en-GB" sz="4000" dirty="0" smtClean="0"/>
              <a:t>Encourage </a:t>
            </a:r>
            <a:r>
              <a:rPr lang="en-GB" sz="4000" dirty="0"/>
              <a:t>a structured approach to revision</a:t>
            </a:r>
          </a:p>
          <a:p>
            <a:r>
              <a:rPr lang="en-GB" sz="4000" dirty="0" smtClean="0"/>
              <a:t>Discuss </a:t>
            </a:r>
            <a:r>
              <a:rPr lang="en-GB" sz="4000" dirty="0"/>
              <a:t>progress regularly</a:t>
            </a:r>
          </a:p>
          <a:p>
            <a:r>
              <a:rPr lang="en-GB" sz="4000" dirty="0" smtClean="0"/>
              <a:t>Encourage </a:t>
            </a:r>
            <a:r>
              <a:rPr lang="en-GB" sz="4000" dirty="0"/>
              <a:t>your child to seek help from their teacher</a:t>
            </a:r>
          </a:p>
        </p:txBody>
      </p:sp>
    </p:spTree>
    <p:extLst>
      <p:ext uri="{BB962C8B-B14F-4D97-AF65-F5344CB8AC3E}">
        <p14:creationId xmlns:p14="http://schemas.microsoft.com/office/powerpoint/2010/main" val="32663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1"/>
    </mc:Choice>
    <mc:Fallback xmlns="">
      <p:transition spd="slow" advTm="5122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843C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843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630</TotalTime>
  <Words>205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Helvetica Neue</vt:lpstr>
      <vt:lpstr>Wingdings</vt:lpstr>
      <vt:lpstr>Wingdings 2</vt:lpstr>
      <vt:lpstr>Oriel</vt:lpstr>
      <vt:lpstr>PowerPoint Presentation</vt:lpstr>
      <vt:lpstr>Units Covered</vt:lpstr>
      <vt:lpstr>IMPORTANT</vt:lpstr>
      <vt:lpstr>Assessments</vt:lpstr>
      <vt:lpstr>SQA Exam Thursday 4th May 2023</vt:lpstr>
      <vt:lpstr>Resources</vt:lpstr>
      <vt:lpstr>Success in National 5 Applications of Maths</vt:lpstr>
      <vt:lpstr>Success in National 5 Applications of Maths</vt:lpstr>
      <vt:lpstr>How can you help?</vt:lpstr>
      <vt:lpstr>Any Questions?</vt:lpstr>
    </vt:vector>
  </TitlesOfParts>
  <Company>Dumfries and Galloway LEA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</dc:title>
  <dc:creator>Phil Cubbon</dc:creator>
  <cp:lastModifiedBy>Miss Paul</cp:lastModifiedBy>
  <cp:revision>79</cp:revision>
  <cp:lastPrinted>2017-10-06T07:30:33Z</cp:lastPrinted>
  <dcterms:created xsi:type="dcterms:W3CDTF">2012-10-08T10:36:39Z</dcterms:created>
  <dcterms:modified xsi:type="dcterms:W3CDTF">2022-09-26T12:28:57Z</dcterms:modified>
</cp:coreProperties>
</file>