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9/15/2022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9/15/2022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abric, table, red, covered&#10;&#10;Description automatically generated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Rectangle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John Muir Award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Dumfries High School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5005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642594"/>
            <a:ext cx="10058400" cy="5310150"/>
          </a:xfrm>
        </p:spPr>
        <p:txBody>
          <a:bodyPr>
            <a:normAutofit/>
          </a:bodyPr>
          <a:lstStyle/>
          <a:p>
            <a:r>
              <a:rPr lang="en-GB" sz="3200" dirty="0"/>
              <a:t>The John Muir Award encourages people of all backgrounds to connect with, enjoy and care for wild places</a:t>
            </a:r>
            <a:r>
              <a:rPr lang="en-GB" sz="3200" dirty="0" smtClean="0"/>
              <a:t>.</a:t>
            </a:r>
          </a:p>
          <a:p>
            <a:pPr marL="0" indent="0">
              <a:buNone/>
            </a:pPr>
            <a:endParaRPr lang="en-GB" sz="3200" dirty="0" smtClean="0"/>
          </a:p>
          <a:p>
            <a:r>
              <a:rPr lang="en-GB" sz="3200" dirty="0"/>
              <a:t>The Trust's John Muir Award is an environmental award scheme focused on wild places. It is inclusive, accessible and non-competitive, though should challenge each participant</a:t>
            </a:r>
            <a:r>
              <a:rPr lang="en-GB" sz="3200" dirty="0" smtClean="0"/>
              <a:t>.</a:t>
            </a:r>
          </a:p>
          <a:p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49888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584200"/>
            <a:ext cx="10058400" cy="5368544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buNone/>
            </a:pPr>
            <a:r>
              <a:rPr lang="en-GB" sz="3900" b="1" dirty="0"/>
              <a:t>Award Criteria</a:t>
            </a:r>
          </a:p>
          <a:p>
            <a:pPr marL="0" indent="0" fontAlgn="base">
              <a:buNone/>
            </a:pPr>
            <a:r>
              <a:rPr lang="en-GB" sz="3800" dirty="0"/>
              <a:t>To achieve a John Muir Award, each participant must:</a:t>
            </a:r>
          </a:p>
          <a:p>
            <a:pPr fontAlgn="base"/>
            <a:r>
              <a:rPr lang="en-GB" sz="3800" dirty="0"/>
              <a:t>Meet our four Challenges</a:t>
            </a:r>
          </a:p>
          <a:p>
            <a:pPr fontAlgn="base"/>
            <a:r>
              <a:rPr lang="en-GB" sz="3800" dirty="0"/>
              <a:t>Complete the required time commitment</a:t>
            </a:r>
          </a:p>
          <a:p>
            <a:pPr fontAlgn="base"/>
            <a:r>
              <a:rPr lang="en-GB" sz="3800" dirty="0"/>
              <a:t>Show enthusiasm and commitment towards their involvement</a:t>
            </a:r>
          </a:p>
          <a:p>
            <a:pPr fontAlgn="base"/>
            <a:r>
              <a:rPr lang="en-GB" sz="3800" dirty="0"/>
              <a:t>Have an awareness of John Muir</a:t>
            </a:r>
          </a:p>
          <a:p>
            <a:pPr fontAlgn="base"/>
            <a:r>
              <a:rPr lang="en-GB" sz="3800" dirty="0"/>
              <a:t>Understand what the John Muir Award is and why they are participating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876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Four Challenges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GB" sz="2400" b="1" dirty="0" smtClean="0"/>
              <a:t>Discover - </a:t>
            </a:r>
            <a:r>
              <a:rPr lang="en-GB" sz="2400" dirty="0" smtClean="0"/>
              <a:t>Identify </a:t>
            </a:r>
            <a:r>
              <a:rPr lang="en-GB" sz="2400" dirty="0"/>
              <a:t>a wild place, or multiple places, on which to focus your John Muir Award activity.</a:t>
            </a:r>
          </a:p>
          <a:p>
            <a:pPr fontAlgn="base"/>
            <a:r>
              <a:rPr lang="en-GB" sz="2400" b="1" dirty="0" smtClean="0"/>
              <a:t>Explore - </a:t>
            </a:r>
            <a:r>
              <a:rPr lang="en-GB" sz="2400" dirty="0" smtClean="0"/>
              <a:t>Consider </a:t>
            </a:r>
            <a:r>
              <a:rPr lang="en-GB" sz="2400" dirty="0"/>
              <a:t>how to experience, enjoy and find out more about your wild place</a:t>
            </a:r>
            <a:r>
              <a:rPr lang="en-GB" sz="2400" dirty="0" smtClean="0"/>
              <a:t>.</a:t>
            </a:r>
          </a:p>
          <a:p>
            <a:pPr fontAlgn="base"/>
            <a:r>
              <a:rPr lang="en-GB" sz="2400" b="1" dirty="0" smtClean="0"/>
              <a:t>Conserve - </a:t>
            </a:r>
            <a:r>
              <a:rPr lang="en-GB" sz="2400" dirty="0" smtClean="0"/>
              <a:t>Care </a:t>
            </a:r>
            <a:r>
              <a:rPr lang="en-GB" sz="2400" dirty="0"/>
              <a:t>for your wild place, take personal responsibility, make a difference and put something back</a:t>
            </a:r>
            <a:r>
              <a:rPr lang="en-GB" sz="2400" dirty="0" smtClean="0"/>
              <a:t>.</a:t>
            </a:r>
          </a:p>
          <a:p>
            <a:pPr fontAlgn="base"/>
            <a:r>
              <a:rPr lang="en-GB" sz="2400" b="1" dirty="0" smtClean="0"/>
              <a:t>Share - </a:t>
            </a:r>
            <a:r>
              <a:rPr lang="en-GB" sz="2400" dirty="0" smtClean="0"/>
              <a:t>Let </a:t>
            </a:r>
            <a:r>
              <a:rPr lang="en-GB" sz="2400" dirty="0"/>
              <a:t>others know what you’ve done – your achievements, feelings, what you learned – celebrate!</a:t>
            </a:r>
          </a:p>
          <a:p>
            <a:pPr fontAlgn="base"/>
            <a:endParaRPr lang="en-GB" sz="2400" dirty="0"/>
          </a:p>
          <a:p>
            <a:pPr fontAlgn="base"/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119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ne Mart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3350" y="2103438"/>
            <a:ext cx="6843713" cy="3849687"/>
          </a:xfrm>
        </p:spPr>
      </p:pic>
    </p:spTree>
    <p:extLst>
      <p:ext uri="{BB962C8B-B14F-4D97-AF65-F5344CB8AC3E}">
        <p14:creationId xmlns:p14="http://schemas.microsoft.com/office/powerpoint/2010/main" val="295325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Deer scrap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3350" y="2103438"/>
            <a:ext cx="6843713" cy="3849687"/>
          </a:xfrm>
        </p:spPr>
      </p:pic>
    </p:spTree>
    <p:extLst>
      <p:ext uri="{BB962C8B-B14F-4D97-AF65-F5344CB8AC3E}">
        <p14:creationId xmlns:p14="http://schemas.microsoft.com/office/powerpoint/2010/main" val="232806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Dog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3350" y="2103438"/>
            <a:ext cx="6843713" cy="3849687"/>
          </a:xfrm>
        </p:spPr>
      </p:pic>
    </p:spTree>
    <p:extLst>
      <p:ext uri="{BB962C8B-B14F-4D97-AF65-F5344CB8AC3E}">
        <p14:creationId xmlns:p14="http://schemas.microsoft.com/office/powerpoint/2010/main" val="112480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19883"/>
            <a:ext cx="8229600" cy="617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570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4" y="599388"/>
            <a:ext cx="7524752" cy="56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3737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E.pptx" id="{5330A5D3-B581-4B4A-9313-9275B6EF2E52}" vid="{516C64E9-C0AA-46DA-9991-9C0EC881A8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Floral flourish</Template>
  <TotalTime>0</TotalTime>
  <Words>185</Words>
  <Application>Microsoft Office PowerPoint</Application>
  <PresentationFormat>Widescreen</PresentationFormat>
  <Paragraphs>18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Avenir Next LT Pro</vt:lpstr>
      <vt:lpstr>Avenir Next LT Pro Light</vt:lpstr>
      <vt:lpstr>Garamond</vt:lpstr>
      <vt:lpstr>SavonVTI</vt:lpstr>
      <vt:lpstr>John Muir Award</vt:lpstr>
      <vt:lpstr>PowerPoint Presentation</vt:lpstr>
      <vt:lpstr>PowerPoint Presentation</vt:lpstr>
      <vt:lpstr>The Four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2022-09-15T16:02:37Z</dcterms:created>
  <dcterms:modified xsi:type="dcterms:W3CDTF">2022-09-15T16:46:12Z</dcterms:modified>
</cp:coreProperties>
</file>