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8" r:id="rId3"/>
    <p:sldId id="271" r:id="rId4"/>
    <p:sldId id="263" r:id="rId5"/>
    <p:sldId id="264" r:id="rId6"/>
    <p:sldId id="265" r:id="rId7"/>
    <p:sldId id="272" r:id="rId8"/>
    <p:sldId id="270" r:id="rId9"/>
    <p:sldId id="269" r:id="rId10"/>
    <p:sldId id="273" r:id="rId11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F88DE42-143F-453C-A3D3-EDB0BA7FEA26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75DC80DC-3615-4F4E-A0B9-7EFA2B7864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26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rct=j&amp;q=&amp;esrc=s&amp;source=images&amp;cd=&amp;cad=rja&amp;uact=8&amp;docid=6N9HbPbqBRZdTM&amp;tbnid=Hezdqf4mbJJT8M:&amp;ved=0CAcQjRw&amp;url=https://blogs.glowscotland.org.uk/er/SNHGeographyWebsite/&amp;ei=jGgYVOGSPOig7Ab334DACg&amp;bvm=bv.75097201,d.ZGU&amp;psig=AFQjCNE9m5wNXPcRRRDUwgaUAeUTMyvn_g&amp;ust=141097216088162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rct=j&amp;q=&amp;esrc=s&amp;source=images&amp;cd=&amp;cad=rja&amp;uact=8&amp;docid=6N9HbPbqBRZdTM&amp;tbnid=Hezdqf4mbJJT8M:&amp;ved=0CAcQjRw&amp;url=https://blogs.glowscotland.org.uk/er/SNHGeographyWebsite/&amp;ei=jGgYVOGSPOig7Ab334DACg&amp;bvm=bv.75097201,d.ZGU&amp;psig=AFQjCNE9m5wNXPcRRRDUwgaUAeUTMyvn_g&amp;ust=141097216088162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102225"/>
            <a:ext cx="8915400" cy="1755775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National 4/5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encrypted-tbn1.gstatic.com/images?q=tbn:ANd9GcQ8zPOyWN5gClm1QdAbULx8DFTE76GoVks2xFAQyn_t-3_9CcH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85491" cy="38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B24C510-B576-49A7-A338-8913E4F68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5737"/>
      </p:ext>
    </p:extLst>
  </p:cSld>
  <p:clrMapOvr>
    <a:masterClrMapping/>
  </p:clrMapOvr>
  <p:transition spd="slow" advTm="48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102225"/>
            <a:ext cx="8915400" cy="1755775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National 4/5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encrypted-tbn1.gstatic.com/images?q=tbn:ANd9GcQ8zPOyWN5gClm1QdAbULx8DFTE76GoVks2xFAQyn_t-3_9CcH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85491" cy="38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36446843-DADB-406D-919C-22C3B87B0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5742"/>
      </p:ext>
    </p:extLst>
  </p:cSld>
  <p:clrMapOvr>
    <a:masterClrMapping/>
  </p:clrMapOvr>
  <p:transition spd="slow" advTm="167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9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 Rounded MT Bold" panose="020F0704030504030204" pitchFamily="34" charset="0"/>
              </a:rPr>
              <a:t>National 4/5 – The Course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403219"/>
            <a:ext cx="4343400" cy="4727906"/>
          </a:xfrm>
        </p:spPr>
        <p:txBody>
          <a:bodyPr>
            <a:normAutofit lnSpcReduction="10000"/>
          </a:bodyPr>
          <a:lstStyle/>
          <a:p>
            <a:r>
              <a:rPr lang="en-GB" sz="2800" b="1" u="sng" dirty="0">
                <a:latin typeface="Arial Rounded MT Bold" panose="020F0704030504030204" pitchFamily="34" charset="0"/>
              </a:rPr>
              <a:t>Physical Unit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Weather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Coastal Landscapes</a:t>
            </a:r>
          </a:p>
          <a:p>
            <a:pPr lvl="1"/>
            <a:r>
              <a:rPr lang="en-GB" sz="2800" dirty="0">
                <a:latin typeface="Arial Rounded MT Bold" panose="020F0704030504030204" pitchFamily="34" charset="0"/>
              </a:rPr>
              <a:t>Glaciated Landscapes</a:t>
            </a:r>
          </a:p>
          <a:p>
            <a:pPr lvl="1"/>
            <a:endParaRPr lang="en-GB" sz="2800" dirty="0">
              <a:latin typeface="Arial Rounded MT Bold" panose="020F0704030504030204" pitchFamily="34" charset="0"/>
            </a:endParaRPr>
          </a:p>
          <a:p>
            <a:endParaRPr lang="en-GB" dirty="0"/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112" y="4536453"/>
            <a:ext cx="4041775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b="1" u="sng" dirty="0">
                <a:latin typeface="Arial Rounded MT Bold" panose="020F0704030504030204" pitchFamily="34" charset="0"/>
              </a:rPr>
              <a:t>Global Issues Unit</a:t>
            </a:r>
          </a:p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Health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12D13-E969-4426-A607-F5EEC5028266}"/>
              </a:ext>
            </a:extLst>
          </p:cNvPr>
          <p:cNvSpPr txBox="1"/>
          <p:nvPr/>
        </p:nvSpPr>
        <p:spPr>
          <a:xfrm>
            <a:off x="4953000" y="1329994"/>
            <a:ext cx="396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Arial Rounded MT Bold" panose="020F0704030504030204" pitchFamily="34" charset="0"/>
              </a:rPr>
              <a:t>Human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Urban Landscapes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 Rounded MT Bold" panose="020F0704030504030204" pitchFamily="34" charset="0"/>
              </a:rPr>
              <a:t>Rural Landscapes 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9C16113-0FED-421E-8E59-345AB805AD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0433346"/>
      </p:ext>
    </p:extLst>
  </p:cSld>
  <p:clrMapOvr>
    <a:masterClrMapping/>
  </p:clrMapOvr>
  <p:transition spd="slow" advTm="379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There will be formal assessments at various points through the year to determine whether a pupil is National 4 or National 5.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October Assessment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January Prelim.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We have a 2</a:t>
            </a:r>
            <a:r>
              <a:rPr lang="en-GB" baseline="30000" dirty="0">
                <a:latin typeface="Arial Rounded MT Bold" panose="020F0704030504030204" pitchFamily="34" charset="0"/>
              </a:rPr>
              <a:t>nd</a:t>
            </a:r>
            <a:r>
              <a:rPr lang="en-GB" dirty="0">
                <a:latin typeface="Arial Rounded MT Bold" panose="020F0704030504030204" pitchFamily="34" charset="0"/>
              </a:rPr>
              <a:t> Prelim around March/April once the course is complete.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 Rounded MT Bold" panose="020F0704030504030204" pitchFamily="34" charset="0"/>
              </a:rPr>
              <a:t>Assessment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5902588-695D-45C8-ADFE-EF795B228F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213212"/>
      </p:ext>
    </p:extLst>
  </p:cSld>
  <p:clrMapOvr>
    <a:masterClrMapping/>
  </p:clrMapOvr>
  <p:transition spd="slow" advTm="840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The exam is 2 hours 05 minutes and is out of 70 marks.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Some questions ask pupils to </a:t>
            </a:r>
            <a:r>
              <a:rPr lang="en-GB" u="sng" dirty="0">
                <a:latin typeface="Arial Rounded MT Bold" panose="020F0704030504030204" pitchFamily="34" charset="0"/>
              </a:rPr>
              <a:t>describe</a:t>
            </a:r>
            <a:r>
              <a:rPr lang="en-GB" dirty="0">
                <a:latin typeface="Arial Rounded MT Bold" panose="020F0704030504030204" pitchFamily="34" charset="0"/>
              </a:rPr>
              <a:t> – where pupils are expected to state factual points. For example, describing trends on a map or graph.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majority of questions ask pupils to </a:t>
            </a:r>
            <a:r>
              <a:rPr lang="en-GB" u="sng" dirty="0">
                <a:latin typeface="Arial Rounded MT Bold" panose="020F0704030504030204" pitchFamily="34" charset="0"/>
              </a:rPr>
              <a:t>explain</a:t>
            </a:r>
            <a:r>
              <a:rPr lang="en-GB" dirty="0">
                <a:latin typeface="Arial Rounded MT Bold" panose="020F0704030504030204" pitchFamily="34" charset="0"/>
              </a:rPr>
              <a:t> – these require pupils to use their subject knowledge to say </a:t>
            </a:r>
            <a:r>
              <a:rPr lang="en-GB" u="sng" dirty="0">
                <a:latin typeface="Arial Rounded MT Bold" panose="020F0704030504030204" pitchFamily="34" charset="0"/>
              </a:rPr>
              <a:t>how</a:t>
            </a:r>
            <a:r>
              <a:rPr lang="en-GB" dirty="0">
                <a:latin typeface="Arial Rounded MT Bold" panose="020F0704030504030204" pitchFamily="34" charset="0"/>
              </a:rPr>
              <a:t> or </a:t>
            </a:r>
            <a:r>
              <a:rPr lang="en-GB" u="sng" dirty="0">
                <a:latin typeface="Arial Rounded MT Bold" panose="020F0704030504030204" pitchFamily="34" charset="0"/>
              </a:rPr>
              <a:t>why</a:t>
            </a:r>
            <a:r>
              <a:rPr lang="en-GB" dirty="0">
                <a:latin typeface="Arial Rounded MT Bold" panose="020F0704030504030204" pitchFamily="34" charset="0"/>
              </a:rPr>
              <a:t> things happen.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 Rounded MT Bold" panose="020F0704030504030204" pitchFamily="34" charset="0"/>
              </a:rPr>
              <a:t>Exam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8F97A8-D5E9-4919-81B2-AD72866254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907651"/>
      </p:ext>
    </p:extLst>
  </p:cSld>
  <p:clrMapOvr>
    <a:masterClrMapping/>
  </p:clrMapOvr>
  <p:transition spd="slow" advTm="682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0527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Homework is a vital part of the course – pupils need to do it and hand it in on time. The majority of homework will be past paper questions to give them exam practice.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It is crucial this is done with full effort at all times to allow teachers and pupils the ability to assess their strengths and weaknesses.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Pupils should also be studying regularly.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730"/>
            <a:ext cx="8229600" cy="1143000"/>
          </a:xfrm>
        </p:spPr>
        <p:txBody>
          <a:bodyPr/>
          <a:lstStyle/>
          <a:p>
            <a:r>
              <a:rPr lang="en-GB" u="sng" dirty="0">
                <a:latin typeface="Arial Rounded MT Bold" panose="020F0704030504030204" pitchFamily="34" charset="0"/>
              </a:rPr>
              <a:t>Exam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1820692-14AF-4697-8AE0-80C6BA5BF4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907651"/>
      </p:ext>
    </p:extLst>
  </p:cSld>
  <p:clrMapOvr>
    <a:masterClrMapping/>
  </p:clrMapOvr>
  <p:transition spd="slow" advTm="514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4165"/>
            <a:ext cx="8229600" cy="1143000"/>
          </a:xfrm>
        </p:spPr>
        <p:txBody>
          <a:bodyPr/>
          <a:lstStyle/>
          <a:p>
            <a:r>
              <a:rPr lang="en-GB" u="sng" dirty="0">
                <a:effectLst/>
                <a:latin typeface="Arial Rounded MT Bold" panose="020F0704030504030204" pitchFamily="34" charset="0"/>
              </a:rPr>
              <a:t>Resources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Revision Guide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Practice Papers and Marking Schemes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8563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7165"/>
            <a:ext cx="2914650" cy="40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4457"/>
            <a:ext cx="276777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1DCE400-EA0F-4A1D-A678-2FA44C8F1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5864"/>
      </p:ext>
    </p:extLst>
  </p:cSld>
  <p:clrMapOvr>
    <a:masterClrMapping/>
  </p:clrMapOvr>
  <p:transition spd="slow" advTm="82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6188" r="10359" b="8514"/>
          <a:stretch/>
        </p:blipFill>
        <p:spPr bwMode="auto">
          <a:xfrm>
            <a:off x="377301" y="86471"/>
            <a:ext cx="8382000" cy="55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Past papers from 2017 and before were out of 60 marks, not 80. However questions are still suitable.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816D73-DC06-4CA5-845E-62232AAA06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9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2"/>
    </mc:Choice>
    <mc:Fallback xmlns="">
      <p:transition spd="slow" advTm="15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6009" r="11242" b="5581"/>
          <a:stretch/>
        </p:blipFill>
        <p:spPr bwMode="auto">
          <a:xfrm>
            <a:off x="1583924" y="-34031"/>
            <a:ext cx="7537142" cy="68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5410200"/>
            <a:ext cx="4040188" cy="762000"/>
          </a:xfrm>
        </p:spPr>
        <p:txBody>
          <a:bodyPr/>
          <a:lstStyle/>
          <a:p>
            <a:r>
              <a:rPr lang="en-GB" dirty="0"/>
              <a:t>Bitesize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5-Point Star 1"/>
          <p:cNvSpPr/>
          <p:nvPr/>
        </p:nvSpPr>
        <p:spPr>
          <a:xfrm>
            <a:off x="5715000" y="638452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5410200" y="3286587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5-Point Star 6"/>
          <p:cNvSpPr/>
          <p:nvPr/>
        </p:nvSpPr>
        <p:spPr>
          <a:xfrm>
            <a:off x="6097110" y="990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5-Point Star 10"/>
          <p:cNvSpPr/>
          <p:nvPr/>
        </p:nvSpPr>
        <p:spPr>
          <a:xfrm>
            <a:off x="5676900" y="2895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5-Point Star 11"/>
          <p:cNvSpPr/>
          <p:nvPr/>
        </p:nvSpPr>
        <p:spPr>
          <a:xfrm>
            <a:off x="5410200" y="3657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5-Point Star 12"/>
          <p:cNvSpPr/>
          <p:nvPr/>
        </p:nvSpPr>
        <p:spPr>
          <a:xfrm>
            <a:off x="6173310" y="20955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5-Point Star 13"/>
          <p:cNvSpPr/>
          <p:nvPr/>
        </p:nvSpPr>
        <p:spPr>
          <a:xfrm>
            <a:off x="5943600" y="4800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5-Point Star 14"/>
          <p:cNvSpPr/>
          <p:nvPr/>
        </p:nvSpPr>
        <p:spPr>
          <a:xfrm>
            <a:off x="5486400" y="5181600"/>
            <a:ext cx="76200" cy="76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1794A8C-37FE-41F8-AD94-281FF02E3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1EBD8-735D-42B6-B159-B045787A835F}"/>
              </a:ext>
            </a:extLst>
          </p:cNvPr>
          <p:cNvSpPr/>
          <p:nvPr/>
        </p:nvSpPr>
        <p:spPr>
          <a:xfrm>
            <a:off x="5867400" y="4724400"/>
            <a:ext cx="22971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06934"/>
      </p:ext>
    </p:extLst>
  </p:cSld>
  <p:clrMapOvr>
    <a:masterClrMapping/>
  </p:clrMapOvr>
  <p:transition spd="slow" advTm="134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3345" y="1108364"/>
            <a:ext cx="8229600" cy="498763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Encourage your son/daughter to study regularly at home (if they have homework or not).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Discuss topic related issues with them.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Read over homework questions and answers.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Ensure resources are organised at home.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Test pupils using core notes and textbooks.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3345" y="0"/>
            <a:ext cx="8229600" cy="1143000"/>
          </a:xfrm>
        </p:spPr>
        <p:txBody>
          <a:bodyPr/>
          <a:lstStyle/>
          <a:p>
            <a:r>
              <a:rPr lang="en-GB" u="sng" dirty="0">
                <a:effectLst/>
                <a:latin typeface="Arial Rounded MT Bold" panose="020F0704030504030204" pitchFamily="34" charset="0"/>
              </a:rPr>
              <a:t>How can you help?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17AD16D-76C9-4981-A7B8-6AC3E5719E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915055"/>
      </p:ext>
    </p:extLst>
  </p:cSld>
  <p:clrMapOvr>
    <a:masterClrMapping/>
  </p:clrMapOvr>
  <p:transition spd="slow" advTm="211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1|34.7|1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7.2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3.8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6|3|2.8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295</Words>
  <Application>Microsoft Office PowerPoint</Application>
  <PresentationFormat>On-screen Show (4:3)</PresentationFormat>
  <Paragraphs>47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Lucida Sans Unicode</vt:lpstr>
      <vt:lpstr>Verdana</vt:lpstr>
      <vt:lpstr>Wingdings 2</vt:lpstr>
      <vt:lpstr>Wingdings 3</vt:lpstr>
      <vt:lpstr>Concourse</vt:lpstr>
      <vt:lpstr>National 4/5 Geography</vt:lpstr>
      <vt:lpstr>National 4/5 – The Course Content</vt:lpstr>
      <vt:lpstr>Assessment</vt:lpstr>
      <vt:lpstr>Exam</vt:lpstr>
      <vt:lpstr>Exam</vt:lpstr>
      <vt:lpstr>Resources </vt:lpstr>
      <vt:lpstr>PowerPoint Presentation</vt:lpstr>
      <vt:lpstr>PowerPoint Presentation</vt:lpstr>
      <vt:lpstr>How can you help?</vt:lpstr>
      <vt:lpstr>National 4/5 Geography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 Geography</dc:title>
  <dc:creator>Catherine Scott</dc:creator>
  <cp:lastModifiedBy>Miss Scott</cp:lastModifiedBy>
  <cp:revision>43</cp:revision>
  <cp:lastPrinted>2021-09-15T21:24:30Z</cp:lastPrinted>
  <dcterms:created xsi:type="dcterms:W3CDTF">2006-08-16T00:00:00Z</dcterms:created>
  <dcterms:modified xsi:type="dcterms:W3CDTF">2021-09-16T22:37:35Z</dcterms:modified>
</cp:coreProperties>
</file>