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1" r:id="rId4"/>
    <p:sldId id="259" r:id="rId5"/>
    <p:sldId id="273" r:id="rId6"/>
    <p:sldId id="270" r:id="rId7"/>
    <p:sldId id="272" r:id="rId8"/>
    <p:sldId id="267" r:id="rId9"/>
    <p:sldId id="262" r:id="rId10"/>
    <p:sldId id="275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767"/>
  </p:normalViewPr>
  <p:slideViewPr>
    <p:cSldViewPr snapToGrid="0" snapToObjects="1">
      <p:cViewPr varScale="1">
        <p:scale>
          <a:sx n="81" d="100"/>
          <a:sy n="81" d="100"/>
        </p:scale>
        <p:origin x="9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D82B-2FE5-6541-A493-1F57FB915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C957C-8639-D64B-8B89-268779FFE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D3FD1-35CF-224A-929E-E991AB99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786E-6806-8640-B70E-B98F7938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37EB-FD57-AD4D-9740-0C008B3E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2673-E343-9941-9DAE-DEBA5643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C1D88-0509-D246-8F25-1A5D97AF5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87D13-367F-E642-A36D-C1C1829C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39059-DA2F-FC45-9D8F-A39BF776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FE8E5-166F-D447-B8A4-E706F576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7ADE0-5F56-6945-BF78-B25872642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16867-BDE5-BC41-83FF-3D9AD0743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08160-84B8-F740-9177-35060B06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60991-4EC5-F842-A727-C7CBAA88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835BB-9247-D147-ACB0-91AB5D9C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0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E54E-96D4-460C-9FDA-5C924D19DD2E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835A-E701-4827-8A76-FA2BA6B1427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5237597" y="1240913"/>
            <a:ext cx="1670049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4"/>
            <a:ext cx="12192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:\Documents\2017-2018\Wider Achievement\DHS Logos\WEB RGB\BuccleuchWEB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3" y="4448175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H:\Documents\2017-2018\Wider Achievement\DHS Logos\WEB RGB\CaerlaverochWEB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4448175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:\Documents\2017-2018\Wider Achievement\DHS Logos\WEB RGB\DevorgillaWEB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667" y="4471989"/>
            <a:ext cx="1079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6908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4541-7599-AA46-A4D0-4D6C846B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F94F7-C746-B64F-9172-50B12964A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86A96-8145-F84E-91A1-E7291A20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FBF45-79F9-AD4C-8794-B2ABFE45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ABD7A-21C2-E142-BE5B-2C354402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07DB-D656-334F-929E-CEAEB1C6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55205-050E-4544-8A4C-9328A49EE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22EB6-CFCC-6F4E-865D-4A949C75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B0E19-5436-644E-BB80-37CEEB8A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D9F44-DD09-664C-9C24-6FF134D7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ED70-FFE0-A74D-9693-271AE666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CA2B-F97A-5441-B09F-4EA8138E0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92707-222B-4D42-A95F-44D774513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70A5B-A9D8-7D46-B63E-6A2D4324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B78B8-A070-0044-900A-280894AD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67C8D-9271-A442-B0EF-124308CF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141C1-4D72-834C-B2D1-6F610ABE3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1D74B-0E25-C94A-8567-9CF4AC878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AD21D-AA35-2B4E-BFC1-D5AF06F0B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9885B-9098-7C48-A957-134B13BB1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4DCFA-08D6-DA41-8C29-5461DC7D3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99437-7E77-DE47-9956-3F5BE2A5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2E172-B6C5-BC42-AD47-1AB32015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E9935-266A-8B4C-9B0C-48144F15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438B-1A30-E045-BB0A-45B585EB7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467EAA-61BE-6344-BDF1-0D7C7DEE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F5E27-8060-5F47-9005-B2E244E1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58C92-D52D-FF46-92BD-F7B14063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98746-61A9-3040-8B06-2FE71973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D044E-8A0E-B941-BF8A-8D5C59EA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5FCE-2F5E-A346-A3F0-1AD3A4C1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A3C7-0350-D741-B10D-2ADC55EC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CE147-D538-F043-A9BA-1A3559B7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235B8-F930-0D46-B73B-F78B5A8E4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BCC75-0984-4F4B-8358-E4072117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583D4-2EED-7E4F-B441-BE79B96E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99DFE-9121-264D-9032-188812C2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A2E7-FB23-3343-A715-3E5ED5A5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BBCC2-FF0C-D74B-BCA5-FF1E7CCD1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20513-7E94-DE4C-9D3E-505AE9BA4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612B6-70DD-7C4E-B10A-676A49A8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09CDA-1299-D04B-8980-B03279E3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ACF2-F053-0B4B-A7CC-C8ADF2E1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02C65-2E37-BD49-AC27-FCB79747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78DC-A8BB-DD45-B3AB-473A15553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62122-E346-1644-A662-591273AF5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132B-A31E-2042-92FF-964DCD808070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16287-EA82-A44B-83E5-09ADB05C6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A5A8-9E38-344C-8342-DB76D8679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12C59-33D8-0446-85E6-C4A0891758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EA8652-1244-F34C-B71E-1C77BBD275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4"/>
            <a:ext cx="12192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33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twitter.com/dhs_busdep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3855" y="3092042"/>
            <a:ext cx="3664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How to Pass </a:t>
            </a:r>
          </a:p>
          <a:p>
            <a:pPr algn="ctr"/>
            <a:r>
              <a:rPr lang="en-GB" sz="3200" b="1" dirty="0" smtClean="0"/>
              <a:t>N5</a:t>
            </a:r>
            <a:r>
              <a:rPr lang="en-GB" sz="3200" b="1" dirty="0" smtClean="0"/>
              <a:t> </a:t>
            </a:r>
            <a:r>
              <a:rPr lang="en-GB" sz="3200" b="1" dirty="0"/>
              <a:t>Admin &amp; IT  </a:t>
            </a:r>
          </a:p>
        </p:txBody>
      </p:sp>
    </p:spTree>
    <p:extLst>
      <p:ext uri="{BB962C8B-B14F-4D97-AF65-F5344CB8AC3E}">
        <p14:creationId xmlns:p14="http://schemas.microsoft.com/office/powerpoint/2010/main" val="370489976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CABB7-E3E3-AC4C-ADCF-68DEB945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Supported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46F24-E680-294C-A4B4-5C31F657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Supported study will be available to pupils on a </a:t>
            </a:r>
            <a:r>
              <a:rPr lang="en-US" b="1"/>
              <a:t>weekly</a:t>
            </a:r>
            <a:r>
              <a:rPr lang="en-US"/>
              <a:t> basis </a:t>
            </a:r>
          </a:p>
          <a:p>
            <a:endParaRPr lang="en-US"/>
          </a:p>
          <a:p>
            <a:r>
              <a:rPr lang="en-US"/>
              <a:t>Pupils should let their teacher know when they are attending (lunch/after school) to ensure they are available</a:t>
            </a:r>
          </a:p>
          <a:p>
            <a:endParaRPr lang="en-US"/>
          </a:p>
          <a:p>
            <a:r>
              <a:rPr lang="en-US"/>
              <a:t>Pupils should try to attend as often as they can </a:t>
            </a:r>
          </a:p>
          <a:p>
            <a:endParaRPr lang="en-US" dirty="0"/>
          </a:p>
        </p:txBody>
      </p:sp>
      <p:pic>
        <p:nvPicPr>
          <p:cNvPr id="4" name="Picture 2" descr="Port Glasgow High - Supported Study Zone">
            <a:extLst>
              <a:ext uri="{FF2B5EF4-FFF2-40B4-BE49-F238E27FC236}">
                <a16:creationId xmlns:a16="http://schemas.microsoft.com/office/drawing/2014/main" id="{63CC30C7-F211-E54E-BB07-FA78569F5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960" y="3548380"/>
            <a:ext cx="2547620" cy="169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5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5352-036E-9B4A-8E65-A3E3EF6A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will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FEEB-AD17-1547-B54B-FDEDB1F1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Reading over </a:t>
            </a:r>
            <a:r>
              <a:rPr lang="en-US" b="1" dirty="0">
                <a:solidFill>
                  <a:srgbClr val="000000"/>
                </a:solidFill>
              </a:rPr>
              <a:t>notes</a:t>
            </a:r>
            <a:r>
              <a:rPr lang="en-US" dirty="0">
                <a:solidFill>
                  <a:srgbClr val="000000"/>
                </a:solidFill>
              </a:rPr>
              <a:t> at home (through Teams/One Drive)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Create key terminology flashcards as they go through the course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Completing SQA past papers under timed conditions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Use a </a:t>
            </a:r>
            <a:r>
              <a:rPr lang="en-US" b="1" dirty="0">
                <a:solidFill>
                  <a:srgbClr val="000000"/>
                </a:solidFill>
              </a:rPr>
              <a:t>study timetable </a:t>
            </a:r>
          </a:p>
          <a:p>
            <a:endParaRPr lang="en-US" b="1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Attend supported study on a frequent basis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28CC0-0298-2E43-B299-0B173A8B1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412" y="204489"/>
            <a:ext cx="2025992" cy="202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CC0AF-B81B-1049-9EBB-6A650187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875"/>
            <a:ext cx="10515600" cy="1325563"/>
          </a:xfrm>
        </p:spPr>
        <p:txBody>
          <a:bodyPr/>
          <a:lstStyle/>
          <a:p>
            <a:r>
              <a:rPr lang="en-US" b="1" dirty="0"/>
              <a:t>Recommended Textbooks</a:t>
            </a:r>
          </a:p>
        </p:txBody>
      </p:sp>
      <p:pic>
        <p:nvPicPr>
          <p:cNvPr id="1026" name="Picture 2" descr="National 4/5 Administration and IT Course Notes (Course Notes for SQA  Exams) : Kathryn Pearce, Carol Ann Taylor: Amazon.co.uk: Books">
            <a:extLst>
              <a:ext uri="{FF2B5EF4-FFF2-40B4-BE49-F238E27FC236}">
                <a16:creationId xmlns:a16="http://schemas.microsoft.com/office/drawing/2014/main" id="{676F8978-0F92-9845-8CC8-8D165A738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929" y="1752600"/>
            <a:ext cx="24257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32-Point Star 3">
            <a:extLst>
              <a:ext uri="{FF2B5EF4-FFF2-40B4-BE49-F238E27FC236}">
                <a16:creationId xmlns:a16="http://schemas.microsoft.com/office/drawing/2014/main" id="{B752D97A-1FD5-B449-B0E0-62F3C0D85A97}"/>
              </a:ext>
            </a:extLst>
          </p:cNvPr>
          <p:cNvSpPr/>
          <p:nvPr/>
        </p:nvSpPr>
        <p:spPr>
          <a:xfrm>
            <a:off x="6819372" y="1975675"/>
            <a:ext cx="3385575" cy="2906650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There is a digital copy available to pupils in their class Team</a:t>
            </a:r>
          </a:p>
        </p:txBody>
      </p:sp>
    </p:spTree>
    <p:extLst>
      <p:ext uri="{BB962C8B-B14F-4D97-AF65-F5344CB8AC3E}">
        <p14:creationId xmlns:p14="http://schemas.microsoft.com/office/powerpoint/2010/main" val="24790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385" y="3909988"/>
            <a:ext cx="3102986" cy="224925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047025" y="925634"/>
            <a:ext cx="5624945" cy="3283527"/>
          </a:xfrm>
          <a:prstGeom prst="wedgeEllipseCallou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/>
              <a:t>Follow us on Twitter!</a:t>
            </a:r>
          </a:p>
          <a:p>
            <a:pPr algn="ctr"/>
            <a:r>
              <a:rPr lang="en-GB" sz="4400" b="1" dirty="0"/>
              <a:t>@</a:t>
            </a:r>
            <a:r>
              <a:rPr lang="en-GB" sz="4400" b="1" dirty="0" err="1"/>
              <a:t>Dhs_BusDept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90869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Theory Unit Topics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/>
              <a:t>Role of Administrative Assistant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Customer service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Health &amp; safety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Security of people property &amp; information 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Sources of information from the internet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File management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Corporate image 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Electronic communication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Target Sign HD Stock Images | Shutterstock">
            <a:extLst>
              <a:ext uri="{FF2B5EF4-FFF2-40B4-BE49-F238E27FC236}">
                <a16:creationId xmlns:a16="http://schemas.microsoft.com/office/drawing/2014/main" id="{A5BC9333-3281-EE49-80D5-9C4CBBB3A1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4056"/>
          <a:stretch/>
        </p:blipFill>
        <p:spPr bwMode="auto">
          <a:xfrm>
            <a:off x="8877590" y="2300402"/>
            <a:ext cx="2743200" cy="22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7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A653-9C94-E44C-AEF0-B1249C65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C49B7-2951-1D48-B47C-EC027B1F6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031"/>
            <a:ext cx="7737389" cy="42260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Word processing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Spreadsheets (Excel)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Database (Access)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Presentations (PowerPoint)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Digital technology (email, e-diary, internet research)</a:t>
            </a:r>
          </a:p>
        </p:txBody>
      </p:sp>
      <p:pic>
        <p:nvPicPr>
          <p:cNvPr id="5" name="Picture 2" descr="Target Sign HD Stock Images | Shutterstock">
            <a:extLst>
              <a:ext uri="{FF2B5EF4-FFF2-40B4-BE49-F238E27FC236}">
                <a16:creationId xmlns:a16="http://schemas.microsoft.com/office/drawing/2014/main" id="{0FC054B6-9FE2-D94C-AB7C-C3054BC3C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14056"/>
          <a:stretch/>
        </p:blipFill>
        <p:spPr bwMode="auto">
          <a:xfrm>
            <a:off x="8855760" y="2171381"/>
            <a:ext cx="2743200" cy="22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03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A653-9C94-E44C-AEF0-B1249C65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SQA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C49B7-2951-1D48-B47C-EC027B1F6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3"/>
            <a:ext cx="8120449" cy="4226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The question paper gives candidates the opportunity to demonstrate: </a:t>
            </a:r>
          </a:p>
          <a:p>
            <a:pPr marL="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using IT functions in spreadsheet and database applications to produce and process information </a:t>
            </a:r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problem-solving </a:t>
            </a:r>
          </a:p>
          <a:p>
            <a:pPr algn="just">
              <a:buFont typeface="Wingdings" pitchFamily="2" charset="2"/>
              <a:buChar char="ü"/>
            </a:pPr>
            <a:r>
              <a:rPr lang="en-GB" dirty="0"/>
              <a:t>administration theory</a:t>
            </a:r>
          </a:p>
        </p:txBody>
      </p:sp>
      <p:sp>
        <p:nvSpPr>
          <p:cNvPr id="4" name="32-Point Star 3">
            <a:extLst>
              <a:ext uri="{FF2B5EF4-FFF2-40B4-BE49-F238E27FC236}">
                <a16:creationId xmlns:a16="http://schemas.microsoft.com/office/drawing/2014/main" id="{5B48B1E0-F3E2-1F46-85FF-FC0CBDE3660C}"/>
              </a:ext>
            </a:extLst>
          </p:cNvPr>
          <p:cNvSpPr/>
          <p:nvPr/>
        </p:nvSpPr>
        <p:spPr>
          <a:xfrm>
            <a:off x="9156945" y="171830"/>
            <a:ext cx="2629930" cy="2508421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 hour and 30 minutes  to complete the paper </a:t>
            </a:r>
          </a:p>
        </p:txBody>
      </p:sp>
      <p:sp>
        <p:nvSpPr>
          <p:cNvPr id="5" name="32-Point Star 3">
            <a:extLst>
              <a:ext uri="{FF2B5EF4-FFF2-40B4-BE49-F238E27FC236}">
                <a16:creationId xmlns:a16="http://schemas.microsoft.com/office/drawing/2014/main" id="{2D75A3D1-A3AD-FE45-AD67-DC545E2EDD8F}"/>
              </a:ext>
            </a:extLst>
          </p:cNvPr>
          <p:cNvSpPr/>
          <p:nvPr/>
        </p:nvSpPr>
        <p:spPr>
          <a:xfrm>
            <a:off x="9255211" y="2923539"/>
            <a:ext cx="2629930" cy="2508421"/>
          </a:xfrm>
          <a:prstGeom prst="star3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Worth 40 marks</a:t>
            </a:r>
          </a:p>
        </p:txBody>
      </p:sp>
    </p:spTree>
    <p:extLst>
      <p:ext uri="{BB962C8B-B14F-4D97-AF65-F5344CB8AC3E}">
        <p14:creationId xmlns:p14="http://schemas.microsoft.com/office/powerpoint/2010/main" val="2863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A653-9C94-E44C-AEF0-B1249C65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SQA Assignment </a:t>
            </a:r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611D6A1B-E0B0-C04E-BCFA-5C0825F7F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821" y="2150375"/>
            <a:ext cx="8483045" cy="2769974"/>
          </a:xfrm>
        </p:spPr>
      </p:pic>
      <p:sp>
        <p:nvSpPr>
          <p:cNvPr id="4" name="32-Point Star 3">
            <a:extLst>
              <a:ext uri="{FF2B5EF4-FFF2-40B4-BE49-F238E27FC236}">
                <a16:creationId xmlns:a16="http://schemas.microsoft.com/office/drawing/2014/main" id="{5B48B1E0-F3E2-1F46-85FF-FC0CBDE3660C}"/>
              </a:ext>
            </a:extLst>
          </p:cNvPr>
          <p:cNvSpPr/>
          <p:nvPr/>
        </p:nvSpPr>
        <p:spPr>
          <a:xfrm>
            <a:off x="9091237" y="2148982"/>
            <a:ext cx="2890011" cy="2560035"/>
          </a:xfrm>
          <a:prstGeom prst="star3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3 hours to complete the paper </a:t>
            </a:r>
          </a:p>
        </p:txBody>
      </p:sp>
    </p:spTree>
    <p:extLst>
      <p:ext uri="{BB962C8B-B14F-4D97-AF65-F5344CB8AC3E}">
        <p14:creationId xmlns:p14="http://schemas.microsoft.com/office/powerpoint/2010/main" val="149686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7FE5D-1FAF-524A-9A19-4400D99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Topics Removed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25A49-3CDA-044C-BB3E-3CF7B790E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topics will </a:t>
            </a:r>
            <a:r>
              <a:rPr lang="en-US" b="1" dirty="0"/>
              <a:t>not</a:t>
            </a:r>
            <a:r>
              <a:rPr lang="en-US" dirty="0"/>
              <a:t> be directly assessed in the final SQA assignment, however, can be assessed during in class assessments: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/>
              <a:t>Databases (assignment) however pupils should still understand the features of a database to be able to answer questions in the exam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37CF0-9B76-9740-908E-2A35E8F5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Microsoft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B7D55-7E3D-714A-8952-25E50E2E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84" y="1858328"/>
            <a:ext cx="10515600" cy="435133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>
                <a:latin typeface="Blue Ridge Heavy SF" panose="020BE200000000000000" pitchFamily="34" charset="0"/>
              </a:rPr>
              <a:t>Can be downloaded through GLOW for </a:t>
            </a:r>
            <a:r>
              <a:rPr lang="en-GB" sz="3200" b="1" dirty="0">
                <a:latin typeface="Blue Ridge Heavy SF" panose="020BE200000000000000" pitchFamily="34" charset="0"/>
              </a:rPr>
              <a:t>FREE</a:t>
            </a:r>
            <a:endParaRPr lang="en-GB" sz="2800" b="1" dirty="0">
              <a:latin typeface="Blue Ridge Heavy SF" panose="020BE200000000000000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dirty="0">
                <a:latin typeface="Blue Ridge Heavy SF" panose="020BE200000000000000" pitchFamily="34" charset="0"/>
              </a:rPr>
              <a:t>Each pupil is permitted multiple downloads of all MS packages </a:t>
            </a:r>
            <a:r>
              <a:rPr lang="en-GB" dirty="0" err="1">
                <a:latin typeface="Blue Ridge Heavy SF" panose="020BE200000000000000" pitchFamily="34" charset="0"/>
              </a:rPr>
              <a:t>eg</a:t>
            </a:r>
            <a:r>
              <a:rPr lang="en-GB" dirty="0">
                <a:latin typeface="Blue Ridge Heavy SF" panose="020BE200000000000000" pitchFamily="34" charset="0"/>
              </a:rPr>
              <a:t> Excel, Access, Word, PowerPoint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Blue Ridge Heavy SF" panose="020BE200000000000000" pitchFamily="34" charset="0"/>
              </a:rPr>
              <a:t>Hugely useful tool 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Blue Ridge Heavy SF" panose="020BE200000000000000" pitchFamily="34" charset="0"/>
              </a:rPr>
              <a:t>Can be used by the whole family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Blue Ridge Heavy SF" panose="020BE200000000000000" pitchFamily="34" charset="0"/>
              </a:rPr>
              <a:t>Download onto PC, laptop, tablet, phone</a:t>
            </a:r>
          </a:p>
          <a:p>
            <a:endParaRPr lang="en-US" dirty="0"/>
          </a:p>
        </p:txBody>
      </p:sp>
      <p:pic>
        <p:nvPicPr>
          <p:cNvPr id="1026" name="Picture 2" descr="Microsoft Office Logo 2018 - Logos Microsoft Office, HD Png Download ,  Transparent Png Image - PNGitem">
            <a:extLst>
              <a:ext uri="{FF2B5EF4-FFF2-40B4-BE49-F238E27FC236}">
                <a16:creationId xmlns:a16="http://schemas.microsoft.com/office/drawing/2014/main" id="{8297AC73-B2C4-F943-8B58-E5F7506D1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622" y="197485"/>
            <a:ext cx="3909994" cy="203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2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D9C4-E869-B54F-8847-C743F6F2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BC67-1A5D-C344-BDBD-138355C5B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Pupils will be assessed in class by the following methods: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Completing Microsoft Forms at the end of each topic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End of Unit assessments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Practice assignment/exam papers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E4FD6-7825-E241-BECC-2922E84A70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502"/>
          <a:stretch/>
        </p:blipFill>
        <p:spPr>
          <a:xfrm>
            <a:off x="7774414" y="3659016"/>
            <a:ext cx="3998580" cy="148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2AB7-87F2-6844-B78A-A8F64003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19F6-D426-2341-941A-9D56BFC6A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Weekly homework issued to pupils via </a:t>
            </a:r>
            <a:r>
              <a:rPr lang="en-US" b="1" dirty="0"/>
              <a:t>Teams</a:t>
            </a:r>
            <a:r>
              <a:rPr lang="en-US" dirty="0"/>
              <a:t> (printed copy can be requested from teacher)</a:t>
            </a:r>
          </a:p>
          <a:p>
            <a:endParaRPr lang="en-US" dirty="0"/>
          </a:p>
          <a:p>
            <a:r>
              <a:rPr lang="en-US" dirty="0"/>
              <a:t>Pupils have a </a:t>
            </a:r>
            <a:r>
              <a:rPr lang="en-US" b="1" dirty="0"/>
              <a:t>week</a:t>
            </a:r>
            <a:r>
              <a:rPr lang="en-US" dirty="0"/>
              <a:t> to complete the homework </a:t>
            </a:r>
          </a:p>
          <a:p>
            <a:endParaRPr lang="en-US" dirty="0"/>
          </a:p>
          <a:p>
            <a:r>
              <a:rPr lang="en-US" dirty="0"/>
              <a:t>Pupils should take time to read over </a:t>
            </a:r>
            <a:r>
              <a:rPr lang="en-US" b="1" dirty="0"/>
              <a:t>teacher feedback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5A555-BA21-C244-B5BB-4A6FD33B2E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79" r="24059"/>
          <a:stretch/>
        </p:blipFill>
        <p:spPr>
          <a:xfrm>
            <a:off x="9753600" y="3478848"/>
            <a:ext cx="1953491" cy="18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3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375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Blue Ridge Heavy SF</vt:lpstr>
      <vt:lpstr>Calibri</vt:lpstr>
      <vt:lpstr>Calibri Light</vt:lpstr>
      <vt:lpstr>Wingdings</vt:lpstr>
      <vt:lpstr>Office Theme</vt:lpstr>
      <vt:lpstr>PowerPoint Presentation</vt:lpstr>
      <vt:lpstr>Theory Unit Topics </vt:lpstr>
      <vt:lpstr>Practical Topics</vt:lpstr>
      <vt:lpstr>SQA Exam</vt:lpstr>
      <vt:lpstr>SQA Assignment </vt:lpstr>
      <vt:lpstr>Topics Removed</vt:lpstr>
      <vt:lpstr>Microsoft Office</vt:lpstr>
      <vt:lpstr>Class Assessment </vt:lpstr>
      <vt:lpstr>Homework</vt:lpstr>
      <vt:lpstr>Supported Study</vt:lpstr>
      <vt:lpstr>What will help?</vt:lpstr>
      <vt:lpstr>Recommended Textbooks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McColl</dc:creator>
  <cp:lastModifiedBy>Mrs Anderson</cp:lastModifiedBy>
  <cp:revision>2</cp:revision>
  <dcterms:created xsi:type="dcterms:W3CDTF">2021-08-30T13:29:42Z</dcterms:created>
  <dcterms:modified xsi:type="dcterms:W3CDTF">2021-09-21T07:26:22Z</dcterms:modified>
</cp:coreProperties>
</file>