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313" r:id="rId5"/>
    <p:sldId id="259" r:id="rId6"/>
    <p:sldId id="257" r:id="rId7"/>
    <p:sldId id="302" r:id="rId8"/>
    <p:sldId id="303" r:id="rId9"/>
    <p:sldId id="280" r:id="rId10"/>
    <p:sldId id="304" r:id="rId11"/>
    <p:sldId id="260" r:id="rId12"/>
    <p:sldId id="306" r:id="rId13"/>
    <p:sldId id="265" r:id="rId14"/>
    <p:sldId id="276" r:id="rId15"/>
    <p:sldId id="273" r:id="rId16"/>
    <p:sldId id="310" r:id="rId17"/>
    <p:sldId id="309" r:id="rId18"/>
    <p:sldId id="31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9" autoAdjust="0"/>
    <p:restoredTop sz="94660"/>
  </p:normalViewPr>
  <p:slideViewPr>
    <p:cSldViewPr>
      <p:cViewPr varScale="1">
        <p:scale>
          <a:sx n="86" d="100"/>
          <a:sy n="86" d="100"/>
        </p:scale>
        <p:origin x="1190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F36D2-9DA0-4C61-9DE0-0CD4758CFF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E3D71-ADFD-4EB7-9614-230D088DA80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85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410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ADF4C1-7F4F-4EC8-8F61-3CD3887A3A8F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151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Practice</a:t>
            </a:r>
            <a:r>
              <a:rPr lang="en-GB" baseline="0" dirty="0"/>
              <a:t> Essays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E3D71-ADFD-4EB7-9614-230D088DA80C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361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online, no need to buy. We have bundles in the department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E3D71-ADFD-4EB7-9614-230D088DA80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68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53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2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66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6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67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0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9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325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849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72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99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A7DAB-EDE4-4FFC-9953-90741C4FDE6A}" type="datetimeFigureOut">
              <a:rPr lang="en-GB" smtClean="0"/>
              <a:pPr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10B18-3AB7-4F07-8721-92DEC6760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420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2.m4a"/><Relationship Id="rId7" Type="http://schemas.openxmlformats.org/officeDocument/2006/relationships/image" Target="../media/image13.pn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hyperlink" Target="http://www.sqa.org.uk/pastpapers" TargetMode="Externa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5" t="9528" r="38576" b="32391"/>
          <a:stretch>
            <a:fillRect/>
          </a:stretch>
        </p:blipFill>
        <p:spPr bwMode="auto">
          <a:xfrm>
            <a:off x="3928197" y="1240913"/>
            <a:ext cx="1252537" cy="154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11095"/>
          <a:stretch>
            <a:fillRect/>
          </a:stretch>
        </p:blipFill>
        <p:spPr bwMode="auto">
          <a:xfrm>
            <a:off x="0" y="5567363"/>
            <a:ext cx="91440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2555875" y="3071217"/>
            <a:ext cx="40322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How To Pass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National 5 History</a:t>
            </a:r>
          </a:p>
        </p:txBody>
      </p:sp>
      <p:pic>
        <p:nvPicPr>
          <p:cNvPr id="3078" name="Picture 2" descr="H:\Documents\2017-2018\Wider Achievement\DHS Logos\WEB RGB\BuccleuchWE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44817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 descr="H:\Documents\2017-2018\Wider Achievement\DHS Logos\WEB RGB\CaerlaverochW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44817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H:\Documents\2017-2018\Wider Achievement\DHS Logos\WEB RGB\DevorgillaWE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471988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4D9D4F-E47A-47D9-87D3-A126309E3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6"/>
    </mc:Choice>
    <mc:Fallback xmlns="">
      <p:transition spd="slow" advTm="5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785" y="2564904"/>
            <a:ext cx="8229600" cy="3687007"/>
          </a:xfr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GB" alt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‘Evaluate the Usefulness…’ questions worth </a:t>
            </a:r>
            <a:r>
              <a:rPr lang="en-GB" altLang="en-US" b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5 marks</a:t>
            </a:r>
          </a:p>
          <a:p>
            <a:pPr eaLnBrk="1" hangingPunct="1"/>
            <a:endParaRPr lang="en-GB" alt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None/>
            </a:pPr>
            <a:r>
              <a:rPr lang="en-GB" alt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‘Compare the views….’ questions worth </a:t>
            </a:r>
            <a:r>
              <a:rPr lang="en-GB" altLang="en-US" b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4 marks</a:t>
            </a:r>
          </a:p>
          <a:p>
            <a:pPr eaLnBrk="1" hangingPunct="1"/>
            <a:endParaRPr lang="en-GB" alt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None/>
            </a:pPr>
            <a:r>
              <a:rPr lang="en-GB" alt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‘How fully…’ questions worth </a:t>
            </a:r>
            <a:r>
              <a:rPr lang="en-GB" altLang="en-US" b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6 marks</a:t>
            </a:r>
          </a:p>
          <a:p>
            <a:pPr marL="0" indent="0" eaLnBrk="1" hangingPunct="1">
              <a:buNone/>
            </a:pPr>
            <a:endParaRPr lang="en-GB" altLang="en-US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85" y="11256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In each section pupils are required to complete questions which test their ability to handle historical sources.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D2CFE1-7FF6-4EBF-A1EC-07B546B2C4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8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9"/>
    </mc:Choice>
    <mc:Fallback xmlns="">
      <p:transition spd="slow" advTm="4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purelysomatics.com/wp/wp-content/uploads/2014/08/practicenote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16" y="188640"/>
            <a:ext cx="639628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1520" y="1628800"/>
            <a:ext cx="2808312" cy="460851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Pupils will normally get at least one Past Paper Question a week as Homework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671445-7884-4EB1-AB61-7C4E9F940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7"/>
    </mc:Choice>
    <mc:Fallback xmlns="">
      <p:transition spd="slow" advTm="3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3428" y="188640"/>
            <a:ext cx="5148064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hlinkClick r:id="rId6"/>
              </a:rPr>
              <a:t>http://www.sqa.org.uk/pastpapers</a:t>
            </a:r>
            <a:r>
              <a:rPr lang="en-GB" sz="2400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5" t="17955" r="2013" b="44811"/>
          <a:stretch/>
        </p:blipFill>
        <p:spPr bwMode="auto">
          <a:xfrm>
            <a:off x="30921" y="1124744"/>
            <a:ext cx="911307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5567" y="5301208"/>
            <a:ext cx="6563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Past Paper Questions from school any time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D8AEA2-CC6E-45F5-A171-81844847BB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68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2"/>
    </mc:Choice>
    <mc:Fallback xmlns="">
      <p:transition spd="slow" advTm="4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95536" y="1772816"/>
            <a:ext cx="84582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The Exam is on the </a:t>
            </a:r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n-US" altLang="en-US" sz="4400" b="1" i="1" baseline="30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st</a:t>
            </a:r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May 2019 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 i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n-US" altLang="en-US" sz="4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hrs</a:t>
            </a: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20 mins</a:t>
            </a:r>
            <a:endParaRPr lang="en-US" alt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457200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u="sn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The Exam</a:t>
            </a:r>
          </a:p>
        </p:txBody>
      </p:sp>
    </p:spTree>
    <p:extLst>
      <p:ext uri="{BB962C8B-B14F-4D97-AF65-F5344CB8AC3E}">
        <p14:creationId xmlns:p14="http://schemas.microsoft.com/office/powerpoint/2010/main" val="385600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solidFill>
                  <a:schemeClr val="bg2">
                    <a:lumMod val="50000"/>
                  </a:schemeClr>
                </a:solidFill>
              </a:rPr>
              <a:t>How can you help your child pass?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Check homework is done on time 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Encourage a structured approach to revision. 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Encourage them to attend after school study support (after Oct)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especially before assessments!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Proof read their work</a:t>
            </a:r>
          </a:p>
          <a:p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13354A-4CA1-4EE5-AF7A-A994E2DBC5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6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30"/>
    </mc:Choice>
    <mc:Fallback xmlns="">
      <p:transition spd="slow" advTm="6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/>
          <a:lstStyle/>
          <a:p>
            <a:r>
              <a:rPr lang="en-GB" sz="5400" b="1" u="sng" dirty="0"/>
              <a:t>TEAMS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All homework </a:t>
            </a:r>
            <a:r>
              <a:rPr lang="en-GB" dirty="0"/>
              <a:t>will be set on teams! </a:t>
            </a:r>
          </a:p>
          <a:p>
            <a:r>
              <a:rPr lang="en-GB" b="1" dirty="0"/>
              <a:t>Any piece </a:t>
            </a:r>
            <a:r>
              <a:rPr lang="en-GB" dirty="0"/>
              <a:t>of homework </a:t>
            </a:r>
            <a:r>
              <a:rPr lang="en-GB" b="1" dirty="0"/>
              <a:t>can be submitted on teams.</a:t>
            </a:r>
          </a:p>
          <a:p>
            <a:endParaRPr lang="en-GB" b="1" dirty="0"/>
          </a:p>
          <a:p>
            <a:r>
              <a:rPr lang="en-GB" dirty="0"/>
              <a:t>Lots of revision materials will be posted on teams for pupils use in the ‘Class Materials’ folder</a:t>
            </a:r>
          </a:p>
        </p:txBody>
      </p:sp>
      <p:pic>
        <p:nvPicPr>
          <p:cNvPr id="1028" name="Picture 4" descr="How to Use Microsoft Teams for Free | PCM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771"/>
            <a:ext cx="473263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FFF434-B411-4504-9A17-AA804E6D2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3061" t="22513" r="1790" b="53994"/>
          <a:stretch/>
        </p:blipFill>
        <p:spPr>
          <a:xfrm>
            <a:off x="4759242" y="1340768"/>
            <a:ext cx="432048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93"/>
    </mc:Choice>
    <mc:Fallback xmlns="">
      <p:transition spd="slow" advTm="7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aird.org.uk/images/History/saltire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093" y="-1107504"/>
            <a:ext cx="14089053" cy="87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5288" y="1125538"/>
            <a:ext cx="8497887" cy="4464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Section  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F3D61E-1927-4C07-BEC2-BF11BABA0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3"/>
    </mc:Choice>
    <mc:Fallback xmlns="">
      <p:transition spd="slow" advTm="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laird.org.uk/images/History/saltire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093" y="-1107504"/>
            <a:ext cx="14089053" cy="87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748" y="1700808"/>
            <a:ext cx="9126252" cy="393656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Era of the Great War</a:t>
            </a:r>
          </a:p>
          <a:p>
            <a:pPr algn="ctr">
              <a:spcBef>
                <a:spcPct val="50000"/>
              </a:spcBef>
            </a:pPr>
            <a:endParaRPr lang="en-GB" altLang="en-US" sz="1000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2800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 Scots on the Western Front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2800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 Domestic Impact of War on Society and Culture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2800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 Domestic Impact of War on Industry and Economy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2800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 Domestic Impact of War: Politics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A3AD86-3F02-4C62-9C7D-A0E6297F8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1"/>
    </mc:Choice>
    <mc:Fallback xmlns="">
      <p:transition spd="slow" advTm="25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upload.wikimedia.org/wikipedia/commons/6/66/Union_Jack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382" y="-1683568"/>
            <a:ext cx="11888178" cy="998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5288" y="1125538"/>
            <a:ext cx="8497887" cy="4464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Section  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1E8101-642C-4831-95C8-4353E4DEE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1"/>
    </mc:Choice>
    <mc:Fallback xmlns="">
      <p:transition spd="slow" advTm="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upload.wikimedia.org/wikipedia/commons/6/66/Union_Jack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382" y="-1683568"/>
            <a:ext cx="11888178" cy="998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3528" y="1484784"/>
            <a:ext cx="9529003" cy="4392488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The Atlantic Slave Trade</a:t>
            </a:r>
          </a:p>
          <a:p>
            <a:pPr algn="ctr">
              <a:spcBef>
                <a:spcPct val="50000"/>
              </a:spcBef>
            </a:pPr>
            <a:endParaRPr lang="en-GB" altLang="en-US" sz="800" dirty="0">
              <a:solidFill>
                <a:srgbClr val="FFFF00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2300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en-GB" altLang="en-US" sz="3200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The Triangular Trade	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3200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 Britain and the Caribbean 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3200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 The Captives Experience and Slave Resistance 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3200" dirty="0">
                <a:solidFill>
                  <a:srgbClr val="FFFF00"/>
                </a:solidFill>
                <a:latin typeface="Comic Sans MS" panose="030F0702030302020204" pitchFamily="66" charset="0"/>
                <a:cs typeface="Arial" charset="0"/>
              </a:rPr>
              <a:t> The Abolitionist Campaigns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5F9677-650D-403F-BDE5-CECD93D8C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43"/>
    </mc:Choice>
    <mc:Fallback xmlns="">
      <p:transition spd="slow" advTm="3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perch-base.org/Web_Graphics/US_Fla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6740" y="-2475656"/>
            <a:ext cx="15073675" cy="113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395288" y="1125538"/>
            <a:ext cx="8497887" cy="4464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Section  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215660-8EC6-406F-A1FF-3F0F89BCD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perch-base.org/Web_Graphics/US_Fla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6739" y="-2475656"/>
            <a:ext cx="14113568" cy="1058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509" y="1340768"/>
            <a:ext cx="9649072" cy="5229200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GB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Free at Last? Civil Rights in the USA, 1918-1968 </a:t>
            </a:r>
          </a:p>
          <a:p>
            <a:pPr algn="ctr">
              <a:spcBef>
                <a:spcPct val="50000"/>
              </a:spcBef>
            </a:pPr>
            <a:endParaRPr lang="en-GB" altLang="en-US" sz="1050" dirty="0">
              <a:solidFill>
                <a:srgbClr val="FF0000"/>
              </a:solidFill>
              <a:latin typeface="Comic Sans MS" panose="030F0702030302020204" pitchFamily="66" charset="0"/>
              <a:cs typeface="Arial" charset="0"/>
            </a:endParaRP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The ‘Open Door’ policy and immigration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‘Separate but Equal’, to 1939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Civil Rights Campaigns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GB" altLang="en-US" sz="3600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The Ghettos and Black American Radicalism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CB7763-B6DA-44D9-A3BF-059EFEB1E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0"/>
    </mc:Choice>
    <mc:Fallback xmlns="">
      <p:transition spd="slow" advTm="4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-9275" y="836712"/>
            <a:ext cx="8964488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9600" dirty="0">
                <a:solidFill>
                  <a:srgbClr val="FFFF00"/>
                </a:solidFill>
              </a:rPr>
              <a:t> </a:t>
            </a:r>
            <a:endParaRPr lang="en-GB" altLang="en-US" sz="9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6399" y="14295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In each section pupils are required to complete four or five questions – approximately 40 minutes per section</a:t>
            </a:r>
          </a:p>
        </p:txBody>
      </p:sp>
      <p:pic>
        <p:nvPicPr>
          <p:cNvPr id="17410" name="Picture 2" descr="http://www.clipartbest.com/cliparts/Kcn/pb8/Kcnpb8jni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45" b="97428" l="3876" r="97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49965"/>
            <a:ext cx="3159077" cy="38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CBA49C-6828-4841-A2F7-165A1C823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3"/>
    </mc:Choice>
    <mc:Fallback xmlns="">
      <p:transition spd="slow" advTm="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784" y="2564904"/>
            <a:ext cx="8424695" cy="3687007"/>
          </a:xfrm>
          <a:solidFill>
            <a:schemeClr val="accent4">
              <a:lumMod val="75000"/>
            </a:schemeClr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‘</a:t>
            </a:r>
            <a:r>
              <a:rPr lang="en-GB" alt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Describe…’ questions worth </a:t>
            </a:r>
            <a:r>
              <a:rPr lang="en-GB" altLang="en-US" b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4 marks</a:t>
            </a:r>
          </a:p>
          <a:p>
            <a:pPr eaLnBrk="1" hangingPunct="1"/>
            <a:endParaRPr lang="en-GB" alt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None/>
            </a:pPr>
            <a:r>
              <a:rPr lang="en-GB" alt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‘Explain the reasons ….’ questions worth </a:t>
            </a:r>
            <a:r>
              <a:rPr lang="en-GB" altLang="en-US" b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6 marks</a:t>
            </a:r>
          </a:p>
          <a:p>
            <a:pPr eaLnBrk="1" hangingPunct="1"/>
            <a:endParaRPr lang="en-GB" altLang="en-US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None/>
            </a:pPr>
            <a:r>
              <a:rPr lang="en-GB" alt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‘To what extent…’ questions worth </a:t>
            </a:r>
            <a:r>
              <a:rPr lang="en-GB" altLang="en-US" b="1" u="sng" dirty="0">
                <a:solidFill>
                  <a:srgbClr val="FFFF00"/>
                </a:solidFill>
                <a:latin typeface="Comic Sans MS" panose="030F0702030302020204" pitchFamily="66" charset="0"/>
              </a:rPr>
              <a:t>9 marks</a:t>
            </a:r>
          </a:p>
          <a:p>
            <a:pPr marL="0" indent="0" eaLnBrk="1" hangingPunct="1">
              <a:buNone/>
            </a:pPr>
            <a:endParaRPr lang="en-GB" altLang="en-US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85" y="11256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In each section pupils are required to complete questions which test their knowledge and understanding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74694F-9C77-4023-B075-EDB6AAB8DB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2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34"/>
    </mc:Choice>
    <mc:Fallback xmlns="">
      <p:transition spd="slow" advTm="6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3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4|4.4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0.6|4.4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5|17.6|1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6FBFFBF6F78C4586C29A891CA652F4" ma:contentTypeVersion="13" ma:contentTypeDescription="Create a new document." ma:contentTypeScope="" ma:versionID="ec8de590c25cf4114536300a3bb299ea">
  <xsd:schema xmlns:xsd="http://www.w3.org/2001/XMLSchema" xmlns:xs="http://www.w3.org/2001/XMLSchema" xmlns:p="http://schemas.microsoft.com/office/2006/metadata/properties" xmlns:ns3="cdb5d326-3fca-4015-bcc7-a55aa4a34c09" xmlns:ns4="7e760202-30cf-461f-a9f6-b1c4ef2ba2bf" targetNamespace="http://schemas.microsoft.com/office/2006/metadata/properties" ma:root="true" ma:fieldsID="b333b5cc3ea966bbd05d8839c12d8957" ns3:_="" ns4:_="">
    <xsd:import namespace="cdb5d326-3fca-4015-bcc7-a55aa4a34c09"/>
    <xsd:import namespace="7e760202-30cf-461f-a9f6-b1c4ef2ba2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5d326-3fca-4015-bcc7-a55aa4a34c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760202-30cf-461f-a9f6-b1c4ef2ba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4A6AD0-480F-4AC0-A20A-1DE7F6A45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b5d326-3fca-4015-bcc7-a55aa4a34c09"/>
    <ds:schemaRef ds:uri="7e760202-30cf-461f-a9f6-b1c4ef2ba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A01BD9-97ED-42B4-B908-70DF85867910}">
  <ds:schemaRefs>
    <ds:schemaRef ds:uri="7e760202-30cf-461f-a9f6-b1c4ef2ba2bf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db5d326-3fca-4015-bcc7-a55aa4a34c09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C070AD-280D-45E2-8F45-187C6E0D40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357</Words>
  <Application>Microsoft Office PowerPoint</Application>
  <PresentationFormat>On-screen Show (4:3)</PresentationFormat>
  <Paragraphs>63</Paragraphs>
  <Slides>15</Slides>
  <Notes>3</Notes>
  <HiddenSlides>1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help your child pass?</vt:lpstr>
      <vt:lpstr>TEAMS</vt:lpstr>
    </vt:vector>
  </TitlesOfParts>
  <Company>Altiris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Herd</dc:creator>
  <cp:lastModifiedBy>Miss Scott</cp:lastModifiedBy>
  <cp:revision>74</cp:revision>
  <dcterms:created xsi:type="dcterms:W3CDTF">2014-09-22T17:07:22Z</dcterms:created>
  <dcterms:modified xsi:type="dcterms:W3CDTF">2021-09-16T21:51:23Z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0x010100996FBFFBF6F78C4586C29A891CA652F4</vt:lpwstr>
  </property>
</Properties>
</file>